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1" r:id="rId3"/>
    <p:sldId id="289" r:id="rId4"/>
    <p:sldId id="294" r:id="rId5"/>
    <p:sldId id="295" r:id="rId6"/>
    <p:sldId id="298" r:id="rId7"/>
    <p:sldId id="299" r:id="rId8"/>
    <p:sldId id="283" r:id="rId9"/>
    <p:sldId id="301" r:id="rId10"/>
    <p:sldId id="303" r:id="rId11"/>
    <p:sldId id="304" r:id="rId12"/>
    <p:sldId id="302" r:id="rId13"/>
    <p:sldId id="291" r:id="rId14"/>
    <p:sldId id="292" r:id="rId15"/>
    <p:sldId id="305" r:id="rId16"/>
    <p:sldId id="256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B24545"/>
    <a:srgbClr val="00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d-arq-03\Publico\NUCLEO\_DPP\HIDROLOGIA\OPERA&#199;&#195;O\P.&#218;MIDO\2016\Simula&#231;&#227;o%20U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81280568616895E-2"/>
          <c:y val="7.5544512344546497E-2"/>
          <c:w val="0.88757537922057295"/>
          <c:h val="0.86320233945289604"/>
        </c:manualLayout>
      </c:layout>
      <c:lineChart>
        <c:grouping val="standard"/>
        <c:varyColors val="0"/>
        <c:ser>
          <c:idx val="0"/>
          <c:order val="0"/>
          <c:tx>
            <c:strRef>
              <c:f>'1140'!$M$7</c:f>
              <c:strCache>
                <c:ptCount val="1"/>
                <c:pt idx="0">
                  <c:v>Verificado (Defluência aprox 1100-900-800 m3/s)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'1140'!$A$8:$B$42</c:f>
              <c:strCache>
                <c:ptCount val="35"/>
                <c:pt idx="0">
                  <c:v>dez/13</c:v>
                </c:pt>
                <c:pt idx="1">
                  <c:v>jan/14</c:v>
                </c:pt>
                <c:pt idx="2">
                  <c:v>fev/14</c:v>
                </c:pt>
                <c:pt idx="3">
                  <c:v>mar/14</c:v>
                </c:pt>
                <c:pt idx="4">
                  <c:v>abr/14</c:v>
                </c:pt>
                <c:pt idx="5">
                  <c:v>mai/14</c:v>
                </c:pt>
                <c:pt idx="6">
                  <c:v>jun/14</c:v>
                </c:pt>
                <c:pt idx="7">
                  <c:v>jul/14</c:v>
                </c:pt>
                <c:pt idx="8">
                  <c:v>ago/14</c:v>
                </c:pt>
                <c:pt idx="9">
                  <c:v>set/14</c:v>
                </c:pt>
                <c:pt idx="10">
                  <c:v>out/14</c:v>
                </c:pt>
                <c:pt idx="11">
                  <c:v>nov/14</c:v>
                </c:pt>
                <c:pt idx="12">
                  <c:v>dez/14</c:v>
                </c:pt>
                <c:pt idx="13">
                  <c:v>jan/15</c:v>
                </c:pt>
                <c:pt idx="14">
                  <c:v>fev/15</c:v>
                </c:pt>
                <c:pt idx="15">
                  <c:v>mar/15</c:v>
                </c:pt>
                <c:pt idx="16">
                  <c:v>abr/15</c:v>
                </c:pt>
                <c:pt idx="17">
                  <c:v>mai/15</c:v>
                </c:pt>
                <c:pt idx="18">
                  <c:v>jun/15</c:v>
                </c:pt>
                <c:pt idx="19">
                  <c:v>jul/15</c:v>
                </c:pt>
                <c:pt idx="20">
                  <c:v>ago/15</c:v>
                </c:pt>
                <c:pt idx="21">
                  <c:v>set/15</c:v>
                </c:pt>
                <c:pt idx="22">
                  <c:v>out/15</c:v>
                </c:pt>
                <c:pt idx="23">
                  <c:v>nov/15</c:v>
                </c:pt>
                <c:pt idx="24">
                  <c:v>dez/15</c:v>
                </c:pt>
                <c:pt idx="25">
                  <c:v>jan/16</c:v>
                </c:pt>
                <c:pt idx="26">
                  <c:v>fev/16</c:v>
                </c:pt>
                <c:pt idx="27">
                  <c:v>mar/16</c:v>
                </c:pt>
                <c:pt idx="28">
                  <c:v>abr/16</c:v>
                </c:pt>
                <c:pt idx="29">
                  <c:v>mai/16</c:v>
                </c:pt>
                <c:pt idx="30">
                  <c:v>jun/16</c:v>
                </c:pt>
                <c:pt idx="31">
                  <c:v>jul/16</c:v>
                </c:pt>
                <c:pt idx="32">
                  <c:v>ago/16</c:v>
                </c:pt>
                <c:pt idx="33">
                  <c:v>set/16</c:v>
                </c:pt>
                <c:pt idx="34">
                  <c:v>out/16</c:v>
                </c:pt>
              </c:strCache>
            </c:strRef>
          </c:cat>
          <c:val>
            <c:numRef>
              <c:f>'1140'!$M$8:$M$42</c:f>
              <c:numCache>
                <c:formatCode>0.0</c:formatCode>
                <c:ptCount val="35"/>
                <c:pt idx="0">
                  <c:v>32.299999999999997</c:v>
                </c:pt>
                <c:pt idx="1">
                  <c:v>50.4</c:v>
                </c:pt>
                <c:pt idx="2">
                  <c:v>53.3</c:v>
                </c:pt>
                <c:pt idx="3">
                  <c:v>53.7</c:v>
                </c:pt>
                <c:pt idx="4">
                  <c:v>57.5</c:v>
                </c:pt>
                <c:pt idx="5">
                  <c:v>54.4</c:v>
                </c:pt>
                <c:pt idx="6">
                  <c:v>49</c:v>
                </c:pt>
                <c:pt idx="7">
                  <c:v>43.6</c:v>
                </c:pt>
                <c:pt idx="8">
                  <c:v>36.700000000000003</c:v>
                </c:pt>
                <c:pt idx="9">
                  <c:v>30</c:v>
                </c:pt>
                <c:pt idx="10">
                  <c:v>21.1</c:v>
                </c:pt>
                <c:pt idx="11">
                  <c:v>15.8</c:v>
                </c:pt>
                <c:pt idx="12">
                  <c:v>20.5</c:v>
                </c:pt>
                <c:pt idx="13">
                  <c:v>18.899999999999999</c:v>
                </c:pt>
                <c:pt idx="14" formatCode="General">
                  <c:v>17.8</c:v>
                </c:pt>
                <c:pt idx="15" formatCode="General">
                  <c:v>18.8</c:v>
                </c:pt>
                <c:pt idx="16">
                  <c:v>21.59</c:v>
                </c:pt>
                <c:pt idx="17">
                  <c:v>21.39</c:v>
                </c:pt>
                <c:pt idx="18">
                  <c:v>19.439999999999991</c:v>
                </c:pt>
                <c:pt idx="19" formatCode="General">
                  <c:v>16.45999999999999</c:v>
                </c:pt>
                <c:pt idx="20" formatCode="General">
                  <c:v>12.6</c:v>
                </c:pt>
                <c:pt idx="21" formatCode="General">
                  <c:v>8.5</c:v>
                </c:pt>
                <c:pt idx="22" formatCode="General">
                  <c:v>4.29</c:v>
                </c:pt>
                <c:pt idx="23" formatCode="General">
                  <c:v>1.1200000000000001</c:v>
                </c:pt>
                <c:pt idx="24" formatCode="0.00">
                  <c:v>2.2000000000000002</c:v>
                </c:pt>
                <c:pt idx="25" formatCode="General">
                  <c:v>9.8500000000000032</c:v>
                </c:pt>
                <c:pt idx="26" formatCode="General">
                  <c:v>30.79</c:v>
                </c:pt>
                <c:pt idx="27" formatCode="General">
                  <c:v>33.28</c:v>
                </c:pt>
                <c:pt idx="28" formatCode="General">
                  <c:v>30.939999999999991</c:v>
                </c:pt>
                <c:pt idx="29" formatCode="General">
                  <c:v>26.7</c:v>
                </c:pt>
                <c:pt idx="30" formatCode="General">
                  <c:v>22.7</c:v>
                </c:pt>
                <c:pt idx="31" formatCode="General">
                  <c:v>18.34</c:v>
                </c:pt>
                <c:pt idx="32" formatCode="General">
                  <c:v>14.55</c:v>
                </c:pt>
                <c:pt idx="33" formatCode="General">
                  <c:v>10.72</c:v>
                </c:pt>
                <c:pt idx="34" formatCode="General">
                  <c:v>10.1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E5-4C07-84D0-447E374421B3}"/>
            </c:ext>
          </c:extLst>
        </c:ser>
        <c:ser>
          <c:idx val="1"/>
          <c:order val="1"/>
          <c:tx>
            <c:strRef>
              <c:f>'1140'!$O$7</c:f>
              <c:strCache>
                <c:ptCount val="1"/>
                <c:pt idx="0">
                  <c:v>Defluência aprox 1300 m3/s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'1140'!$A$8:$B$42</c:f>
              <c:strCache>
                <c:ptCount val="35"/>
                <c:pt idx="0">
                  <c:v>dez/13</c:v>
                </c:pt>
                <c:pt idx="1">
                  <c:v>jan/14</c:v>
                </c:pt>
                <c:pt idx="2">
                  <c:v>fev/14</c:v>
                </c:pt>
                <c:pt idx="3">
                  <c:v>mar/14</c:v>
                </c:pt>
                <c:pt idx="4">
                  <c:v>abr/14</c:v>
                </c:pt>
                <c:pt idx="5">
                  <c:v>mai/14</c:v>
                </c:pt>
                <c:pt idx="6">
                  <c:v>jun/14</c:v>
                </c:pt>
                <c:pt idx="7">
                  <c:v>jul/14</c:v>
                </c:pt>
                <c:pt idx="8">
                  <c:v>ago/14</c:v>
                </c:pt>
                <c:pt idx="9">
                  <c:v>set/14</c:v>
                </c:pt>
                <c:pt idx="10">
                  <c:v>out/14</c:v>
                </c:pt>
                <c:pt idx="11">
                  <c:v>nov/14</c:v>
                </c:pt>
                <c:pt idx="12">
                  <c:v>dez/14</c:v>
                </c:pt>
                <c:pt idx="13">
                  <c:v>jan/15</c:v>
                </c:pt>
                <c:pt idx="14">
                  <c:v>fev/15</c:v>
                </c:pt>
                <c:pt idx="15">
                  <c:v>mar/15</c:v>
                </c:pt>
                <c:pt idx="16">
                  <c:v>abr/15</c:v>
                </c:pt>
                <c:pt idx="17">
                  <c:v>mai/15</c:v>
                </c:pt>
                <c:pt idx="18">
                  <c:v>jun/15</c:v>
                </c:pt>
                <c:pt idx="19">
                  <c:v>jul/15</c:v>
                </c:pt>
                <c:pt idx="20">
                  <c:v>ago/15</c:v>
                </c:pt>
                <c:pt idx="21">
                  <c:v>set/15</c:v>
                </c:pt>
                <c:pt idx="22">
                  <c:v>out/15</c:v>
                </c:pt>
                <c:pt idx="23">
                  <c:v>nov/15</c:v>
                </c:pt>
                <c:pt idx="24">
                  <c:v>dez/15</c:v>
                </c:pt>
                <c:pt idx="25">
                  <c:v>jan/16</c:v>
                </c:pt>
                <c:pt idx="26">
                  <c:v>fev/16</c:v>
                </c:pt>
                <c:pt idx="27">
                  <c:v>mar/16</c:v>
                </c:pt>
                <c:pt idx="28">
                  <c:v>abr/16</c:v>
                </c:pt>
                <c:pt idx="29">
                  <c:v>mai/16</c:v>
                </c:pt>
                <c:pt idx="30">
                  <c:v>jun/16</c:v>
                </c:pt>
                <c:pt idx="31">
                  <c:v>jul/16</c:v>
                </c:pt>
                <c:pt idx="32">
                  <c:v>ago/16</c:v>
                </c:pt>
                <c:pt idx="33">
                  <c:v>set/16</c:v>
                </c:pt>
                <c:pt idx="34">
                  <c:v>out/16</c:v>
                </c:pt>
              </c:strCache>
            </c:strRef>
          </c:cat>
          <c:val>
            <c:numRef>
              <c:f>'1140'!$O$8:$O$42</c:f>
              <c:numCache>
                <c:formatCode>0.0</c:formatCode>
                <c:ptCount val="35"/>
                <c:pt idx="0">
                  <c:v>32.299999999999997</c:v>
                </c:pt>
                <c:pt idx="1">
                  <c:v>48.6</c:v>
                </c:pt>
                <c:pt idx="2">
                  <c:v>49.7</c:v>
                </c:pt>
                <c:pt idx="3">
                  <c:v>48.2</c:v>
                </c:pt>
                <c:pt idx="4">
                  <c:v>50.2</c:v>
                </c:pt>
                <c:pt idx="5">
                  <c:v>45.2</c:v>
                </c:pt>
                <c:pt idx="6">
                  <c:v>37.9</c:v>
                </c:pt>
                <c:pt idx="7">
                  <c:v>30.7</c:v>
                </c:pt>
                <c:pt idx="8">
                  <c:v>22</c:v>
                </c:pt>
                <c:pt idx="9">
                  <c:v>13.4</c:v>
                </c:pt>
                <c:pt idx="10">
                  <c:v>3.3</c:v>
                </c:pt>
                <c:pt idx="11">
                  <c:v>-3.7</c:v>
                </c:pt>
                <c:pt idx="12">
                  <c:v>-1.7</c:v>
                </c:pt>
                <c:pt idx="13">
                  <c:v>-5.0999999999999996</c:v>
                </c:pt>
                <c:pt idx="14">
                  <c:v>-7.5</c:v>
                </c:pt>
                <c:pt idx="15">
                  <c:v>-8.4</c:v>
                </c:pt>
                <c:pt idx="16">
                  <c:v>-7.83</c:v>
                </c:pt>
                <c:pt idx="17">
                  <c:v>-9.6300000000000008</c:v>
                </c:pt>
                <c:pt idx="18">
                  <c:v>-14.23</c:v>
                </c:pt>
                <c:pt idx="19">
                  <c:v>-20.745748718127579</c:v>
                </c:pt>
                <c:pt idx="20">
                  <c:v>-27.847496250305181</c:v>
                </c:pt>
                <c:pt idx="21">
                  <c:v>-34.977148487913738</c:v>
                </c:pt>
                <c:pt idx="22" formatCode="0.00">
                  <c:v>-42.504442777913383</c:v>
                </c:pt>
                <c:pt idx="23" formatCode="0.00">
                  <c:v>-48.769049147162427</c:v>
                </c:pt>
                <c:pt idx="24" formatCode="0.00">
                  <c:v>-51.322329694094662</c:v>
                </c:pt>
                <c:pt idx="25" formatCode="0.00">
                  <c:v>-47.788896368900211</c:v>
                </c:pt>
                <c:pt idx="26" formatCode="0.00">
                  <c:v>-31.57626251351633</c:v>
                </c:pt>
                <c:pt idx="27" formatCode="0.00">
                  <c:v>-33.4354135128536</c:v>
                </c:pt>
                <c:pt idx="28" formatCode="0.00">
                  <c:v>-40.456935016917221</c:v>
                </c:pt>
                <c:pt idx="29" formatCode="0.00">
                  <c:v>-49.013215319683283</c:v>
                </c:pt>
                <c:pt idx="30" formatCode="0.00">
                  <c:v>-57.273008127245447</c:v>
                </c:pt>
                <c:pt idx="31" formatCode="0.00">
                  <c:v>-65.965323868987397</c:v>
                </c:pt>
                <c:pt idx="32" formatCode="0.00">
                  <c:v>-74.378592556419676</c:v>
                </c:pt>
                <c:pt idx="33" formatCode="0.00">
                  <c:v>-82.558159335867998</c:v>
                </c:pt>
                <c:pt idx="34" formatCode="0.00">
                  <c:v>-83.088348739056002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E5-4C07-84D0-447E37442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605392"/>
        <c:axId val="410605784"/>
      </c:lineChart>
      <c:catAx>
        <c:axId val="41060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605784"/>
        <c:crosses val="autoZero"/>
        <c:auto val="1"/>
        <c:lblAlgn val="ctr"/>
        <c:lblOffset val="100"/>
        <c:noMultiLvlLbl val="1"/>
      </c:catAx>
      <c:valAx>
        <c:axId val="410605784"/>
        <c:scaling>
          <c:orientation val="minMax"/>
          <c:max val="70"/>
          <c:min val="-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Armazenamento (%VU)</a:t>
                </a:r>
              </a:p>
            </c:rich>
          </c:tx>
          <c:layout>
            <c:manualLayout>
              <c:xMode val="edge"/>
              <c:yMode val="edge"/>
              <c:x val="2.27973919783569E-5"/>
              <c:y val="0.265467726701284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060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27256488737301"/>
          <c:y val="9.7250865763797906E-2"/>
          <c:w val="0.55563310495170304"/>
          <c:h val="8.7327564569816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E9EA8-742B-4C0A-9A05-2D5B6B15F96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D15B95-70B8-425D-B530-FF6D1A27EFAE}">
      <dgm:prSet phldrT="[Texto]" custT="1"/>
      <dgm:spPr/>
      <dgm:t>
        <a:bodyPr/>
        <a:lstStyle/>
        <a:p>
          <a:r>
            <a:rPr lang="pt-BR" sz="2200" dirty="0" err="1"/>
            <a:t>Water</a:t>
          </a:r>
          <a:r>
            <a:rPr lang="pt-BR" sz="2200" dirty="0"/>
            <a:t> </a:t>
          </a:r>
          <a:r>
            <a:rPr lang="pt-BR" sz="2200" dirty="0" err="1"/>
            <a:t>security</a:t>
          </a:r>
          <a:r>
            <a:rPr lang="pt-BR" sz="2200" dirty="0"/>
            <a:t> </a:t>
          </a:r>
          <a:r>
            <a:rPr lang="pt-BR" sz="2200" dirty="0" err="1"/>
            <a:t>to</a:t>
          </a:r>
          <a:r>
            <a:rPr lang="pt-BR" sz="2200" dirty="0"/>
            <a:t> </a:t>
          </a:r>
          <a:r>
            <a:rPr lang="pt-BR" sz="2200" dirty="0" err="1"/>
            <a:t>the</a:t>
          </a:r>
          <a:r>
            <a:rPr lang="pt-BR" sz="2200" dirty="0"/>
            <a:t> </a:t>
          </a:r>
          <a:r>
            <a:rPr lang="pt-BR" sz="2200" dirty="0" err="1"/>
            <a:t>users</a:t>
          </a:r>
          <a:r>
            <a:rPr lang="pt-BR" sz="2200" dirty="0"/>
            <a:t> </a:t>
          </a:r>
          <a:r>
            <a:rPr lang="en-US" sz="2200" dirty="0"/>
            <a:t>in accordance with their rights</a:t>
          </a:r>
          <a:endParaRPr lang="pt-BR" sz="2200" dirty="0"/>
        </a:p>
      </dgm:t>
    </dgm:pt>
    <dgm:pt modelId="{3E784F2B-91F3-4FC2-BC63-0EC4CE4D33E6}" type="parTrans" cxnId="{5C662539-A3DA-42CC-82CC-2671A928399C}">
      <dgm:prSet/>
      <dgm:spPr/>
      <dgm:t>
        <a:bodyPr/>
        <a:lstStyle/>
        <a:p>
          <a:endParaRPr lang="pt-BR" sz="2200"/>
        </a:p>
      </dgm:t>
    </dgm:pt>
    <dgm:pt modelId="{A9570077-BF0E-4CCA-8C0D-82925E31EB28}" type="sibTrans" cxnId="{5C662539-A3DA-42CC-82CC-2671A928399C}">
      <dgm:prSet/>
      <dgm:spPr/>
      <dgm:t>
        <a:bodyPr/>
        <a:lstStyle/>
        <a:p>
          <a:endParaRPr lang="pt-BR" sz="2200"/>
        </a:p>
      </dgm:t>
    </dgm:pt>
    <dgm:pt modelId="{86373318-6F49-478C-BB80-0BEE8A7E4F37}">
      <dgm:prSet phldrT="[Texto]" custT="1"/>
      <dgm:spPr/>
      <dgm:t>
        <a:bodyPr/>
        <a:lstStyle/>
        <a:p>
          <a:r>
            <a:rPr lang="pt-BR" sz="2200" dirty="0" err="1"/>
            <a:t>Flexibility</a:t>
          </a:r>
          <a:r>
            <a:rPr lang="pt-BR" sz="2200" dirty="0"/>
            <a:t> </a:t>
          </a:r>
          <a:r>
            <a:rPr lang="pt-BR" sz="2200" dirty="0" err="1"/>
            <a:t>to</a:t>
          </a:r>
          <a:r>
            <a:rPr lang="pt-BR" sz="2200" dirty="0"/>
            <a:t> </a:t>
          </a:r>
          <a:r>
            <a:rPr lang="pt-BR" sz="2200" dirty="0" err="1"/>
            <a:t>the</a:t>
          </a:r>
          <a:r>
            <a:rPr lang="pt-BR" sz="2200" dirty="0"/>
            <a:t> management </a:t>
          </a:r>
          <a:r>
            <a:rPr lang="pt-BR" sz="2200" dirty="0" err="1"/>
            <a:t>to</a:t>
          </a:r>
          <a:r>
            <a:rPr lang="pt-BR" sz="2200" dirty="0"/>
            <a:t> </a:t>
          </a:r>
          <a:r>
            <a:rPr lang="pt-BR" sz="2200" dirty="0" err="1"/>
            <a:t>the</a:t>
          </a:r>
          <a:r>
            <a:rPr lang="pt-BR" sz="2200" dirty="0"/>
            <a:t> new </a:t>
          </a:r>
          <a:r>
            <a:rPr lang="pt-BR" sz="2200" dirty="0" err="1"/>
            <a:t>circumstances</a:t>
          </a:r>
          <a:endParaRPr lang="pt-BR" sz="2200" dirty="0"/>
        </a:p>
      </dgm:t>
    </dgm:pt>
    <dgm:pt modelId="{2BEE0A55-BF35-4547-BA2B-42EF11156781}" type="parTrans" cxnId="{96EA3386-4779-43D2-94AF-628F7E865E6C}">
      <dgm:prSet/>
      <dgm:spPr/>
      <dgm:t>
        <a:bodyPr/>
        <a:lstStyle/>
        <a:p>
          <a:endParaRPr lang="pt-BR" sz="2200"/>
        </a:p>
      </dgm:t>
    </dgm:pt>
    <dgm:pt modelId="{5742B12C-1429-4A5C-BDF3-FE158FA66B45}" type="sibTrans" cxnId="{96EA3386-4779-43D2-94AF-628F7E865E6C}">
      <dgm:prSet/>
      <dgm:spPr/>
      <dgm:t>
        <a:bodyPr/>
        <a:lstStyle/>
        <a:p>
          <a:endParaRPr lang="pt-BR" sz="2200"/>
        </a:p>
      </dgm:t>
    </dgm:pt>
    <dgm:pt modelId="{162BE90A-A32B-4533-BAC9-B541FBD9D637}" type="pres">
      <dgm:prSet presAssocID="{273E9EA8-742B-4C0A-9A05-2D5B6B15F9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96D914-31B4-46C6-BC9E-A3C586493FBC}" type="pres">
      <dgm:prSet presAssocID="{8ED15B95-70B8-425D-B530-FF6D1A27EFAE}" presName="upArrow" presStyleLbl="node1" presStyleIdx="0" presStyleCnt="2"/>
      <dgm:spPr/>
    </dgm:pt>
    <dgm:pt modelId="{4325B169-ED86-4449-9807-195094771198}" type="pres">
      <dgm:prSet presAssocID="{8ED15B95-70B8-425D-B530-FF6D1A27EFA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68101F-18E1-4D54-BBE3-F097A5900423}" type="pres">
      <dgm:prSet presAssocID="{86373318-6F49-478C-BB80-0BEE8A7E4F37}" presName="downArrow" presStyleLbl="node1" presStyleIdx="1" presStyleCnt="2"/>
      <dgm:spPr/>
    </dgm:pt>
    <dgm:pt modelId="{822E4D6C-43B2-4668-9CB9-7941D105B381}" type="pres">
      <dgm:prSet presAssocID="{86373318-6F49-478C-BB80-0BEE8A7E4F3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9C6C12-F494-4586-9DC7-0E1A2C0F4849}" type="presOf" srcId="{273E9EA8-742B-4C0A-9A05-2D5B6B15F96C}" destId="{162BE90A-A32B-4533-BAC9-B541FBD9D637}" srcOrd="0" destOrd="0" presId="urn:microsoft.com/office/officeart/2005/8/layout/arrow4"/>
    <dgm:cxn modelId="{84DFB637-4370-4AFA-B7CA-EEE885B4FE15}" type="presOf" srcId="{8ED15B95-70B8-425D-B530-FF6D1A27EFAE}" destId="{4325B169-ED86-4449-9807-195094771198}" srcOrd="0" destOrd="0" presId="urn:microsoft.com/office/officeart/2005/8/layout/arrow4"/>
    <dgm:cxn modelId="{0A35384C-403E-411E-BE86-C3A448B56455}" type="presOf" srcId="{86373318-6F49-478C-BB80-0BEE8A7E4F37}" destId="{822E4D6C-43B2-4668-9CB9-7941D105B381}" srcOrd="0" destOrd="0" presId="urn:microsoft.com/office/officeart/2005/8/layout/arrow4"/>
    <dgm:cxn modelId="{5C662539-A3DA-42CC-82CC-2671A928399C}" srcId="{273E9EA8-742B-4C0A-9A05-2D5B6B15F96C}" destId="{8ED15B95-70B8-425D-B530-FF6D1A27EFAE}" srcOrd="0" destOrd="0" parTransId="{3E784F2B-91F3-4FC2-BC63-0EC4CE4D33E6}" sibTransId="{A9570077-BF0E-4CCA-8C0D-82925E31EB28}"/>
    <dgm:cxn modelId="{96EA3386-4779-43D2-94AF-628F7E865E6C}" srcId="{273E9EA8-742B-4C0A-9A05-2D5B6B15F96C}" destId="{86373318-6F49-478C-BB80-0BEE8A7E4F37}" srcOrd="1" destOrd="0" parTransId="{2BEE0A55-BF35-4547-BA2B-42EF11156781}" sibTransId="{5742B12C-1429-4A5C-BDF3-FE158FA66B45}"/>
    <dgm:cxn modelId="{C3778D06-9B04-4F32-9AE9-898D5375D5E8}" type="presParOf" srcId="{162BE90A-A32B-4533-BAC9-B541FBD9D637}" destId="{2C96D914-31B4-46C6-BC9E-A3C586493FBC}" srcOrd="0" destOrd="0" presId="urn:microsoft.com/office/officeart/2005/8/layout/arrow4"/>
    <dgm:cxn modelId="{40DE2123-9315-4688-86A7-2988A7497510}" type="presParOf" srcId="{162BE90A-A32B-4533-BAC9-B541FBD9D637}" destId="{4325B169-ED86-4449-9807-195094771198}" srcOrd="1" destOrd="0" presId="urn:microsoft.com/office/officeart/2005/8/layout/arrow4"/>
    <dgm:cxn modelId="{CB505FCF-C955-4477-A0DE-9F8A71BEA5A6}" type="presParOf" srcId="{162BE90A-A32B-4533-BAC9-B541FBD9D637}" destId="{3D68101F-18E1-4D54-BBE3-F097A5900423}" srcOrd="2" destOrd="0" presId="urn:microsoft.com/office/officeart/2005/8/layout/arrow4"/>
    <dgm:cxn modelId="{A474020F-8CBE-4D43-8D88-9E784D919B42}" type="presParOf" srcId="{162BE90A-A32B-4533-BAC9-B541FBD9D637}" destId="{822E4D6C-43B2-4668-9CB9-7941D105B38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221DF6-F07F-4EA4-B69E-4205CFF76D29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80934AB-66E2-4840-808F-C952F6A8A0CB}">
      <dgm:prSet phldrT="[Texto]" custT="1"/>
      <dgm:spPr/>
      <dgm:t>
        <a:bodyPr/>
        <a:lstStyle/>
        <a:p>
          <a:r>
            <a:rPr lang="pt-BR" sz="2200" b="1" dirty="0">
              <a:solidFill>
                <a:schemeClr val="tx1"/>
              </a:solidFill>
            </a:rPr>
            <a:t>New </a:t>
          </a:r>
          <a:r>
            <a:rPr lang="pt-BR" sz="2200" b="1" dirty="0" err="1">
              <a:solidFill>
                <a:schemeClr val="tx1"/>
              </a:solidFill>
            </a:rPr>
            <a:t>reservoirs</a:t>
          </a:r>
          <a:r>
            <a:rPr lang="pt-BR" sz="2200" b="1" dirty="0">
              <a:solidFill>
                <a:schemeClr val="tx1"/>
              </a:solidFill>
            </a:rPr>
            <a:t> = </a:t>
          </a:r>
          <a:r>
            <a:rPr lang="pt-BR" sz="2200" b="1" dirty="0" err="1">
              <a:solidFill>
                <a:schemeClr val="tx1"/>
              </a:solidFill>
            </a:rPr>
            <a:t>users</a:t>
          </a:r>
          <a:r>
            <a:rPr lang="pt-BR" sz="2200" b="1" dirty="0">
              <a:solidFill>
                <a:schemeClr val="tx1"/>
              </a:solidFill>
            </a:rPr>
            <a:t> </a:t>
          </a:r>
          <a:r>
            <a:rPr lang="pt-BR" sz="2200" b="1" dirty="0" err="1">
              <a:solidFill>
                <a:schemeClr val="tx1"/>
              </a:solidFill>
            </a:rPr>
            <a:t>together</a:t>
          </a:r>
          <a:r>
            <a:rPr lang="pt-BR" sz="2200" b="1" dirty="0">
              <a:solidFill>
                <a:schemeClr val="tx1"/>
              </a:solidFill>
            </a:rPr>
            <a:t> </a:t>
          </a:r>
          <a:r>
            <a:rPr lang="pt-BR" sz="2200" b="1" dirty="0" err="1">
              <a:solidFill>
                <a:schemeClr val="tx1"/>
              </a:solidFill>
            </a:rPr>
            <a:t>and</a:t>
          </a:r>
          <a:r>
            <a:rPr lang="pt-BR" sz="2200" b="1" dirty="0">
              <a:solidFill>
                <a:schemeClr val="tx1"/>
              </a:solidFill>
            </a:rPr>
            <a:t> a </a:t>
          </a:r>
          <a:r>
            <a:rPr lang="pt-BR" sz="2200" b="1" dirty="0" err="1">
              <a:solidFill>
                <a:schemeClr val="tx1"/>
              </a:solidFill>
            </a:rPr>
            <a:t>consistent</a:t>
          </a:r>
          <a:r>
            <a:rPr lang="pt-BR" sz="2200" b="1" dirty="0">
              <a:solidFill>
                <a:schemeClr val="tx1"/>
              </a:solidFill>
            </a:rPr>
            <a:t> </a:t>
          </a:r>
          <a:r>
            <a:rPr lang="pt-BR" sz="2200" b="1" dirty="0" err="1">
              <a:solidFill>
                <a:schemeClr val="tx1"/>
              </a:solidFill>
            </a:rPr>
            <a:t>regulation</a:t>
          </a:r>
          <a:r>
            <a:rPr lang="pt-BR" sz="2200" b="1" dirty="0">
              <a:solidFill>
                <a:schemeClr val="tx1"/>
              </a:solidFill>
            </a:rPr>
            <a:t> </a:t>
          </a:r>
        </a:p>
      </dgm:t>
    </dgm:pt>
    <dgm:pt modelId="{C3F4C1D2-BE1F-4AE6-8119-BE05E98C39EC}" type="parTrans" cxnId="{B73D0109-2D77-4D8F-A823-FEF0E72240D0}">
      <dgm:prSet/>
      <dgm:spPr/>
      <dgm:t>
        <a:bodyPr/>
        <a:lstStyle/>
        <a:p>
          <a:endParaRPr lang="pt-BR" sz="2200"/>
        </a:p>
      </dgm:t>
    </dgm:pt>
    <dgm:pt modelId="{7D154068-D26C-4866-8C26-D5819C685A75}" type="sibTrans" cxnId="{B73D0109-2D77-4D8F-A823-FEF0E72240D0}">
      <dgm:prSet/>
      <dgm:spPr/>
      <dgm:t>
        <a:bodyPr/>
        <a:lstStyle/>
        <a:p>
          <a:endParaRPr lang="pt-BR" sz="2200"/>
        </a:p>
      </dgm:t>
    </dgm:pt>
    <dgm:pt modelId="{28A3097A-2060-4640-A61A-B1E192557611}">
      <dgm:prSet phldrT="[Texto]" custT="1"/>
      <dgm:spPr/>
      <dgm:t>
        <a:bodyPr/>
        <a:lstStyle/>
        <a:p>
          <a:r>
            <a:rPr lang="en-US" sz="2200" dirty="0"/>
            <a:t>International Agreements in order to decrease greenhouse gases emission</a:t>
          </a:r>
          <a:endParaRPr lang="pt-BR" sz="2200" dirty="0"/>
        </a:p>
      </dgm:t>
    </dgm:pt>
    <dgm:pt modelId="{FE73957B-7861-4AF9-9B57-A5FDAE131325}" type="parTrans" cxnId="{6A76E9D3-D4E4-45FF-B198-D5978EFA35BF}">
      <dgm:prSet/>
      <dgm:spPr/>
      <dgm:t>
        <a:bodyPr/>
        <a:lstStyle/>
        <a:p>
          <a:endParaRPr lang="pt-BR"/>
        </a:p>
      </dgm:t>
    </dgm:pt>
    <dgm:pt modelId="{A267D259-5FB6-4171-946B-9405DC2DD0D2}" type="sibTrans" cxnId="{6A76E9D3-D4E4-45FF-B198-D5978EFA35BF}">
      <dgm:prSet/>
      <dgm:spPr/>
      <dgm:t>
        <a:bodyPr/>
        <a:lstStyle/>
        <a:p>
          <a:endParaRPr lang="pt-BR"/>
        </a:p>
      </dgm:t>
    </dgm:pt>
    <dgm:pt modelId="{9D257F25-3E90-44EA-9AF6-F3B94940CC37}">
      <dgm:prSet phldrT="[Texto]" custT="1"/>
      <dgm:spPr/>
      <dgm:t>
        <a:bodyPr/>
        <a:lstStyle/>
        <a:p>
          <a:r>
            <a:rPr lang="pt-BR" sz="2200" dirty="0" err="1"/>
            <a:t>Brazilian</a:t>
          </a:r>
          <a:r>
            <a:rPr lang="pt-BR" sz="2200" dirty="0"/>
            <a:t> </a:t>
          </a:r>
          <a:r>
            <a:rPr lang="pt-BR" sz="2200" dirty="0" err="1"/>
            <a:t>socioeconomic</a:t>
          </a:r>
          <a:r>
            <a:rPr lang="pt-BR" sz="2200" dirty="0"/>
            <a:t> </a:t>
          </a:r>
          <a:r>
            <a:rPr lang="pt-BR" sz="2200" dirty="0" err="1"/>
            <a:t>growth</a:t>
          </a:r>
          <a:r>
            <a:rPr lang="pt-BR" sz="2200" dirty="0"/>
            <a:t> = more </a:t>
          </a:r>
          <a:r>
            <a:rPr lang="pt-BR" sz="2200" dirty="0" err="1"/>
            <a:t>water</a:t>
          </a:r>
          <a:r>
            <a:rPr lang="pt-BR" sz="2200" dirty="0"/>
            <a:t>, </a:t>
          </a:r>
          <a:r>
            <a:rPr lang="pt-BR" sz="2200" dirty="0" err="1"/>
            <a:t>transportation</a:t>
          </a:r>
          <a:r>
            <a:rPr lang="pt-BR" sz="2200" dirty="0"/>
            <a:t>, </a:t>
          </a:r>
          <a:r>
            <a:rPr lang="pt-BR" sz="2200" dirty="0" err="1"/>
            <a:t>energy</a:t>
          </a:r>
          <a:r>
            <a:rPr lang="pt-BR" sz="2200" dirty="0"/>
            <a:t>, </a:t>
          </a:r>
          <a:r>
            <a:rPr lang="pt-BR" sz="2200" dirty="0" err="1"/>
            <a:t>food</a:t>
          </a:r>
          <a:r>
            <a:rPr lang="pt-BR" sz="2200" dirty="0"/>
            <a:t>...</a:t>
          </a:r>
        </a:p>
      </dgm:t>
    </dgm:pt>
    <dgm:pt modelId="{2E2FC99D-66E3-4259-ACDB-422B92A57DFA}" type="parTrans" cxnId="{04517F26-9BC5-41CB-879A-B768B3099C2C}">
      <dgm:prSet/>
      <dgm:spPr/>
      <dgm:t>
        <a:bodyPr/>
        <a:lstStyle/>
        <a:p>
          <a:endParaRPr lang="pt-BR"/>
        </a:p>
      </dgm:t>
    </dgm:pt>
    <dgm:pt modelId="{ABDE0A61-9E09-4DE3-ABBB-9915D904E8DF}" type="sibTrans" cxnId="{04517F26-9BC5-41CB-879A-B768B3099C2C}">
      <dgm:prSet/>
      <dgm:spPr/>
      <dgm:t>
        <a:bodyPr/>
        <a:lstStyle/>
        <a:p>
          <a:endParaRPr lang="pt-BR"/>
        </a:p>
      </dgm:t>
    </dgm:pt>
    <dgm:pt modelId="{33A1A16A-C9DF-460D-BE9C-9BACB007429F}">
      <dgm:prSet phldrT="[Texto]" custT="1"/>
      <dgm:spPr/>
      <dgm:t>
        <a:bodyPr/>
        <a:lstStyle/>
        <a:p>
          <a:r>
            <a:rPr lang="pt-BR" sz="2200" dirty="0" err="1"/>
            <a:t>Poverty</a:t>
          </a:r>
          <a:r>
            <a:rPr lang="pt-BR" sz="2200" dirty="0"/>
            <a:t> </a:t>
          </a:r>
          <a:r>
            <a:rPr lang="pt-BR" sz="2200" dirty="0" err="1"/>
            <a:t>reduction</a:t>
          </a:r>
          <a:endParaRPr lang="pt-BR" sz="2200" dirty="0"/>
        </a:p>
      </dgm:t>
    </dgm:pt>
    <dgm:pt modelId="{6DF4DFA3-0271-4020-B148-3BA62BCA5E50}" type="parTrans" cxnId="{2F66722C-DEED-453B-8A4C-D6718CD2D61B}">
      <dgm:prSet/>
      <dgm:spPr/>
      <dgm:t>
        <a:bodyPr/>
        <a:lstStyle/>
        <a:p>
          <a:endParaRPr lang="pt-BR"/>
        </a:p>
      </dgm:t>
    </dgm:pt>
    <dgm:pt modelId="{E23AAC9C-7C7E-4481-ABEC-E4DF15BEC030}" type="sibTrans" cxnId="{2F66722C-DEED-453B-8A4C-D6718CD2D61B}">
      <dgm:prSet/>
      <dgm:spPr/>
      <dgm:t>
        <a:bodyPr/>
        <a:lstStyle/>
        <a:p>
          <a:endParaRPr lang="pt-BR"/>
        </a:p>
      </dgm:t>
    </dgm:pt>
    <dgm:pt modelId="{D65D4CBD-CBA9-432D-B12C-ABB00F984E54}">
      <dgm:prSet custT="1"/>
      <dgm:spPr/>
      <dgm:t>
        <a:bodyPr/>
        <a:lstStyle/>
        <a:p>
          <a:r>
            <a:rPr lang="pt-BR" sz="2200" dirty="0" err="1"/>
            <a:t>Facing</a:t>
          </a:r>
          <a:r>
            <a:rPr lang="pt-BR" sz="2200" dirty="0"/>
            <a:t> extreme </a:t>
          </a:r>
          <a:r>
            <a:rPr lang="pt-BR" sz="2200" dirty="0" err="1"/>
            <a:t>weather</a:t>
          </a:r>
          <a:r>
            <a:rPr lang="pt-BR" sz="2200" dirty="0"/>
            <a:t> </a:t>
          </a:r>
          <a:r>
            <a:rPr lang="pt-BR" sz="2200" dirty="0" err="1"/>
            <a:t>events</a:t>
          </a:r>
          <a:endParaRPr lang="pt-BR" sz="2200" dirty="0"/>
        </a:p>
      </dgm:t>
    </dgm:pt>
    <dgm:pt modelId="{082E0EA3-7F7F-4A22-96B2-646A45E52F46}" type="parTrans" cxnId="{0EA0C3E8-0FE8-4156-B745-A6D7AA3D70D0}">
      <dgm:prSet/>
      <dgm:spPr/>
      <dgm:t>
        <a:bodyPr/>
        <a:lstStyle/>
        <a:p>
          <a:endParaRPr lang="pt-BR"/>
        </a:p>
      </dgm:t>
    </dgm:pt>
    <dgm:pt modelId="{918702AA-2648-48E6-B334-662E9C59BA4B}" type="sibTrans" cxnId="{0EA0C3E8-0FE8-4156-B745-A6D7AA3D70D0}">
      <dgm:prSet/>
      <dgm:spPr/>
      <dgm:t>
        <a:bodyPr/>
        <a:lstStyle/>
        <a:p>
          <a:endParaRPr lang="pt-BR"/>
        </a:p>
      </dgm:t>
    </dgm:pt>
    <dgm:pt modelId="{518A15E5-45AC-45C1-B53D-10BD7EE958F3}">
      <dgm:prSet phldrT="[Texto]" custT="1"/>
      <dgm:spPr/>
      <dgm:t>
        <a:bodyPr/>
        <a:lstStyle/>
        <a:p>
          <a:r>
            <a:rPr lang="pt-BR" sz="2200" dirty="0"/>
            <a:t>World </a:t>
          </a:r>
          <a:r>
            <a:rPr lang="pt-BR" sz="2200" dirty="0" err="1"/>
            <a:t>competitiveness</a:t>
          </a:r>
          <a:endParaRPr lang="pt-BR" sz="2200" dirty="0"/>
        </a:p>
      </dgm:t>
    </dgm:pt>
    <dgm:pt modelId="{C970F2F5-4925-412E-86DE-09C2548FC991}" type="parTrans" cxnId="{ADCD98B1-09DC-4EEC-9FA2-E7CF67A0FEE9}">
      <dgm:prSet/>
      <dgm:spPr/>
      <dgm:t>
        <a:bodyPr/>
        <a:lstStyle/>
        <a:p>
          <a:endParaRPr lang="pt-BR"/>
        </a:p>
      </dgm:t>
    </dgm:pt>
    <dgm:pt modelId="{80F7A12F-FB14-4C20-A4EF-61B8257F04A0}" type="sibTrans" cxnId="{ADCD98B1-09DC-4EEC-9FA2-E7CF67A0FEE9}">
      <dgm:prSet/>
      <dgm:spPr/>
      <dgm:t>
        <a:bodyPr/>
        <a:lstStyle/>
        <a:p>
          <a:endParaRPr lang="pt-BR"/>
        </a:p>
      </dgm:t>
    </dgm:pt>
    <dgm:pt modelId="{928EA46B-66F9-44F9-A6BA-7315569BA54F}" type="pres">
      <dgm:prSet presAssocID="{7F221DF6-F07F-4EA4-B69E-4205CFF76D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667BE0-78B1-4FD6-806E-34AD161AE2C2}" type="pres">
      <dgm:prSet presAssocID="{980934AB-66E2-4840-808F-C952F6A8A0CB}" presName="centerShape" presStyleLbl="node0" presStyleIdx="0" presStyleCnt="1" custScaleX="107717" custScaleY="110305"/>
      <dgm:spPr/>
      <dgm:t>
        <a:bodyPr/>
        <a:lstStyle/>
        <a:p>
          <a:endParaRPr lang="pt-BR"/>
        </a:p>
      </dgm:t>
    </dgm:pt>
    <dgm:pt modelId="{76E1DEB1-0A8E-4DAF-8838-332EC181DD45}" type="pres">
      <dgm:prSet presAssocID="{2E2FC99D-66E3-4259-ACDB-422B92A57DFA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98047459-8EB9-4655-821C-9CF4064F1F20}" type="pres">
      <dgm:prSet presAssocID="{9D257F25-3E90-44EA-9AF6-F3B94940CC37}" presName="node" presStyleLbl="node1" presStyleIdx="0" presStyleCnt="5" custScaleX="1365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2F24CF-4CF8-43AB-8C72-FF9EC4D584FB}" type="pres">
      <dgm:prSet presAssocID="{C970F2F5-4925-412E-86DE-09C2548FC991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9D1FE3A0-8CD9-4F08-A235-8A28DED2F7C1}" type="pres">
      <dgm:prSet presAssocID="{518A15E5-45AC-45C1-B53D-10BD7EE958F3}" presName="node" presStyleLbl="node1" presStyleIdx="1" presStyleCnt="5" custScaleX="1086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044D0A-1E43-4880-862A-D7FB28252B9F}" type="pres">
      <dgm:prSet presAssocID="{6DF4DFA3-0271-4020-B148-3BA62BCA5E50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95BBA166-1690-4120-B747-E3E2964E2C07}" type="pres">
      <dgm:prSet presAssocID="{33A1A16A-C9DF-460D-BE9C-9BACB00742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2C86C2-B7C9-43F4-9868-BB1CED03EEE7}" type="pres">
      <dgm:prSet presAssocID="{082E0EA3-7F7F-4A22-96B2-646A45E52F46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632FCD6E-DCAA-4450-80BD-FDFECEEA9ABE}" type="pres">
      <dgm:prSet presAssocID="{D65D4CBD-CBA9-432D-B12C-ABB00F984E54}" presName="node" presStyleLbl="node1" presStyleIdx="3" presStyleCnt="5" custScaleX="1062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62622A-9BA7-4663-B175-D04C1180D624}" type="pres">
      <dgm:prSet presAssocID="{FE73957B-7861-4AF9-9B57-A5FDAE131325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A003449E-6074-4390-AACA-CBAF2965F694}" type="pres">
      <dgm:prSet presAssocID="{28A3097A-2060-4640-A61A-B1E192557611}" presName="node" presStyleLbl="node1" presStyleIdx="4" presStyleCnt="5" custScaleX="1434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D8C9A3-7022-4093-826A-0241815DA65A}" type="presOf" srcId="{FE73957B-7861-4AF9-9B57-A5FDAE131325}" destId="{5C62622A-9BA7-4663-B175-D04C1180D624}" srcOrd="0" destOrd="0" presId="urn:microsoft.com/office/officeart/2005/8/layout/radial4"/>
    <dgm:cxn modelId="{B73D0109-2D77-4D8F-A823-FEF0E72240D0}" srcId="{7F221DF6-F07F-4EA4-B69E-4205CFF76D29}" destId="{980934AB-66E2-4840-808F-C952F6A8A0CB}" srcOrd="0" destOrd="0" parTransId="{C3F4C1D2-BE1F-4AE6-8119-BE05E98C39EC}" sibTransId="{7D154068-D26C-4866-8C26-D5819C685A75}"/>
    <dgm:cxn modelId="{053FF0E8-A669-4DB9-8921-41BCF9E1C8A5}" type="presOf" srcId="{518A15E5-45AC-45C1-B53D-10BD7EE958F3}" destId="{9D1FE3A0-8CD9-4F08-A235-8A28DED2F7C1}" srcOrd="0" destOrd="0" presId="urn:microsoft.com/office/officeart/2005/8/layout/radial4"/>
    <dgm:cxn modelId="{6954F482-0545-4FCC-9527-9B735C6A37CC}" type="presOf" srcId="{33A1A16A-C9DF-460D-BE9C-9BACB007429F}" destId="{95BBA166-1690-4120-B747-E3E2964E2C07}" srcOrd="0" destOrd="0" presId="urn:microsoft.com/office/officeart/2005/8/layout/radial4"/>
    <dgm:cxn modelId="{0A491526-D06B-4031-88D2-4158F372BC12}" type="presOf" srcId="{28A3097A-2060-4640-A61A-B1E192557611}" destId="{A003449E-6074-4390-AACA-CBAF2965F694}" srcOrd="0" destOrd="0" presId="urn:microsoft.com/office/officeart/2005/8/layout/radial4"/>
    <dgm:cxn modelId="{0EA0C3E8-0FE8-4156-B745-A6D7AA3D70D0}" srcId="{980934AB-66E2-4840-808F-C952F6A8A0CB}" destId="{D65D4CBD-CBA9-432D-B12C-ABB00F984E54}" srcOrd="3" destOrd="0" parTransId="{082E0EA3-7F7F-4A22-96B2-646A45E52F46}" sibTransId="{918702AA-2648-48E6-B334-662E9C59BA4B}"/>
    <dgm:cxn modelId="{ADCD98B1-09DC-4EEC-9FA2-E7CF67A0FEE9}" srcId="{980934AB-66E2-4840-808F-C952F6A8A0CB}" destId="{518A15E5-45AC-45C1-B53D-10BD7EE958F3}" srcOrd="1" destOrd="0" parTransId="{C970F2F5-4925-412E-86DE-09C2548FC991}" sibTransId="{80F7A12F-FB14-4C20-A4EF-61B8257F04A0}"/>
    <dgm:cxn modelId="{BB3CF6EE-EE0E-4B8A-922F-C5101FA1026B}" type="presOf" srcId="{9D257F25-3E90-44EA-9AF6-F3B94940CC37}" destId="{98047459-8EB9-4655-821C-9CF4064F1F20}" srcOrd="0" destOrd="0" presId="urn:microsoft.com/office/officeart/2005/8/layout/radial4"/>
    <dgm:cxn modelId="{CFBA9375-8C0C-434F-9D30-5F450D6C1CC5}" type="presOf" srcId="{980934AB-66E2-4840-808F-C952F6A8A0CB}" destId="{0C667BE0-78B1-4FD6-806E-34AD161AE2C2}" srcOrd="0" destOrd="0" presId="urn:microsoft.com/office/officeart/2005/8/layout/radial4"/>
    <dgm:cxn modelId="{091B4AE9-11D9-4F89-A1AA-2A1BE5207085}" type="presOf" srcId="{2E2FC99D-66E3-4259-ACDB-422B92A57DFA}" destId="{76E1DEB1-0A8E-4DAF-8838-332EC181DD45}" srcOrd="0" destOrd="0" presId="urn:microsoft.com/office/officeart/2005/8/layout/radial4"/>
    <dgm:cxn modelId="{459C7A36-96BC-41DD-A750-EE985D509777}" type="presOf" srcId="{D65D4CBD-CBA9-432D-B12C-ABB00F984E54}" destId="{632FCD6E-DCAA-4450-80BD-FDFECEEA9ABE}" srcOrd="0" destOrd="0" presId="urn:microsoft.com/office/officeart/2005/8/layout/radial4"/>
    <dgm:cxn modelId="{B79907DB-09DE-4862-A1DF-9636CA912567}" type="presOf" srcId="{082E0EA3-7F7F-4A22-96B2-646A45E52F46}" destId="{192C86C2-B7C9-43F4-9868-BB1CED03EEE7}" srcOrd="0" destOrd="0" presId="urn:microsoft.com/office/officeart/2005/8/layout/radial4"/>
    <dgm:cxn modelId="{C9FD10B7-A2BF-4647-ACE7-6313922798FF}" type="presOf" srcId="{6DF4DFA3-0271-4020-B148-3BA62BCA5E50}" destId="{49044D0A-1E43-4880-862A-D7FB28252B9F}" srcOrd="0" destOrd="0" presId="urn:microsoft.com/office/officeart/2005/8/layout/radial4"/>
    <dgm:cxn modelId="{6A76E9D3-D4E4-45FF-B198-D5978EFA35BF}" srcId="{980934AB-66E2-4840-808F-C952F6A8A0CB}" destId="{28A3097A-2060-4640-A61A-B1E192557611}" srcOrd="4" destOrd="0" parTransId="{FE73957B-7861-4AF9-9B57-A5FDAE131325}" sibTransId="{A267D259-5FB6-4171-946B-9405DC2DD0D2}"/>
    <dgm:cxn modelId="{2F66722C-DEED-453B-8A4C-D6718CD2D61B}" srcId="{980934AB-66E2-4840-808F-C952F6A8A0CB}" destId="{33A1A16A-C9DF-460D-BE9C-9BACB007429F}" srcOrd="2" destOrd="0" parTransId="{6DF4DFA3-0271-4020-B148-3BA62BCA5E50}" sibTransId="{E23AAC9C-7C7E-4481-ABEC-E4DF15BEC030}"/>
    <dgm:cxn modelId="{E3958253-037D-451D-8233-12DEFB766474}" type="presOf" srcId="{C970F2F5-4925-412E-86DE-09C2548FC991}" destId="{5A2F24CF-4CF8-43AB-8C72-FF9EC4D584FB}" srcOrd="0" destOrd="0" presId="urn:microsoft.com/office/officeart/2005/8/layout/radial4"/>
    <dgm:cxn modelId="{04517F26-9BC5-41CB-879A-B768B3099C2C}" srcId="{980934AB-66E2-4840-808F-C952F6A8A0CB}" destId="{9D257F25-3E90-44EA-9AF6-F3B94940CC37}" srcOrd="0" destOrd="0" parTransId="{2E2FC99D-66E3-4259-ACDB-422B92A57DFA}" sibTransId="{ABDE0A61-9E09-4DE3-ABBB-9915D904E8DF}"/>
    <dgm:cxn modelId="{C510C83C-B6A4-4515-A1CD-042CA51DB72E}" type="presOf" srcId="{7F221DF6-F07F-4EA4-B69E-4205CFF76D29}" destId="{928EA46B-66F9-44F9-A6BA-7315569BA54F}" srcOrd="0" destOrd="0" presId="urn:microsoft.com/office/officeart/2005/8/layout/radial4"/>
    <dgm:cxn modelId="{C9E3875B-9A82-4E47-8469-E76A64A5A21D}" type="presParOf" srcId="{928EA46B-66F9-44F9-A6BA-7315569BA54F}" destId="{0C667BE0-78B1-4FD6-806E-34AD161AE2C2}" srcOrd="0" destOrd="0" presId="urn:microsoft.com/office/officeart/2005/8/layout/radial4"/>
    <dgm:cxn modelId="{9CE3DDBD-C67F-44F0-BF07-F69D42187DCE}" type="presParOf" srcId="{928EA46B-66F9-44F9-A6BA-7315569BA54F}" destId="{76E1DEB1-0A8E-4DAF-8838-332EC181DD45}" srcOrd="1" destOrd="0" presId="urn:microsoft.com/office/officeart/2005/8/layout/radial4"/>
    <dgm:cxn modelId="{2EA6E78F-450E-4E51-A366-F62367FEAFD2}" type="presParOf" srcId="{928EA46B-66F9-44F9-A6BA-7315569BA54F}" destId="{98047459-8EB9-4655-821C-9CF4064F1F20}" srcOrd="2" destOrd="0" presId="urn:microsoft.com/office/officeart/2005/8/layout/radial4"/>
    <dgm:cxn modelId="{ECA1705E-BD3E-4DD4-89A1-B7920BEAFBF7}" type="presParOf" srcId="{928EA46B-66F9-44F9-A6BA-7315569BA54F}" destId="{5A2F24CF-4CF8-43AB-8C72-FF9EC4D584FB}" srcOrd="3" destOrd="0" presId="urn:microsoft.com/office/officeart/2005/8/layout/radial4"/>
    <dgm:cxn modelId="{A1C4A666-F34F-4DDB-8D54-0FC762BD7D18}" type="presParOf" srcId="{928EA46B-66F9-44F9-A6BA-7315569BA54F}" destId="{9D1FE3A0-8CD9-4F08-A235-8A28DED2F7C1}" srcOrd="4" destOrd="0" presId="urn:microsoft.com/office/officeart/2005/8/layout/radial4"/>
    <dgm:cxn modelId="{38281BC8-8624-45B3-A75B-795D31B9E6FD}" type="presParOf" srcId="{928EA46B-66F9-44F9-A6BA-7315569BA54F}" destId="{49044D0A-1E43-4880-862A-D7FB28252B9F}" srcOrd="5" destOrd="0" presId="urn:microsoft.com/office/officeart/2005/8/layout/radial4"/>
    <dgm:cxn modelId="{4A1C8331-8B41-4405-9E96-4DD449FBCCE3}" type="presParOf" srcId="{928EA46B-66F9-44F9-A6BA-7315569BA54F}" destId="{95BBA166-1690-4120-B747-E3E2964E2C07}" srcOrd="6" destOrd="0" presId="urn:microsoft.com/office/officeart/2005/8/layout/radial4"/>
    <dgm:cxn modelId="{E499F788-30DE-4082-B030-B229CD674CAD}" type="presParOf" srcId="{928EA46B-66F9-44F9-A6BA-7315569BA54F}" destId="{192C86C2-B7C9-43F4-9868-BB1CED03EEE7}" srcOrd="7" destOrd="0" presId="urn:microsoft.com/office/officeart/2005/8/layout/radial4"/>
    <dgm:cxn modelId="{22F30DA4-C772-4A9E-BA02-F606B5D2F85D}" type="presParOf" srcId="{928EA46B-66F9-44F9-A6BA-7315569BA54F}" destId="{632FCD6E-DCAA-4450-80BD-FDFECEEA9ABE}" srcOrd="8" destOrd="0" presId="urn:microsoft.com/office/officeart/2005/8/layout/radial4"/>
    <dgm:cxn modelId="{04685E4E-8DC4-4F49-A83B-836D0C4C4F3A}" type="presParOf" srcId="{928EA46B-66F9-44F9-A6BA-7315569BA54F}" destId="{5C62622A-9BA7-4663-B175-D04C1180D624}" srcOrd="9" destOrd="0" presId="urn:microsoft.com/office/officeart/2005/8/layout/radial4"/>
    <dgm:cxn modelId="{E40E4A51-38A3-4D7B-BC29-4846FC3C0765}" type="presParOf" srcId="{928EA46B-66F9-44F9-A6BA-7315569BA54F}" destId="{A003449E-6074-4390-AACA-CBAF2965F69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96DB4-32EB-4F4D-BAEC-228241227A92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08E5E993-6261-40CB-AAB0-8F655651E7F2}">
      <dgm:prSet phldrT="[Texto]"/>
      <dgm:spPr/>
      <dgm:t>
        <a:bodyPr/>
        <a:lstStyle/>
        <a:p>
          <a:r>
            <a:rPr lang="en-US" b="1" dirty="0">
              <a:latin typeface="+mn-lt"/>
            </a:rPr>
            <a:t>Brazilian Water Resources Council</a:t>
          </a:r>
          <a:r>
            <a:rPr lang="pt-BR" b="1" dirty="0">
              <a:latin typeface="+mn-lt"/>
            </a:rPr>
            <a:t> (CNRH)</a:t>
          </a:r>
          <a:endParaRPr lang="pt-BR" dirty="0"/>
        </a:p>
      </dgm:t>
    </dgm:pt>
    <dgm:pt modelId="{0A9F99EE-5F4A-41AE-B657-4463AAEB7DFA}" type="parTrans" cxnId="{6022FCDA-3D2D-439C-A85A-340938D47668}">
      <dgm:prSet/>
      <dgm:spPr/>
      <dgm:t>
        <a:bodyPr/>
        <a:lstStyle/>
        <a:p>
          <a:endParaRPr lang="pt-BR"/>
        </a:p>
      </dgm:t>
    </dgm:pt>
    <dgm:pt modelId="{70AD8A17-6D15-4291-8100-E808A89A589B}" type="sibTrans" cxnId="{6022FCDA-3D2D-439C-A85A-340938D47668}">
      <dgm:prSet/>
      <dgm:spPr/>
      <dgm:t>
        <a:bodyPr/>
        <a:lstStyle/>
        <a:p>
          <a:endParaRPr lang="pt-BR"/>
        </a:p>
      </dgm:t>
    </dgm:pt>
    <dgm:pt modelId="{40BB3700-05DF-4587-9AA9-2E27AD746B6E}">
      <dgm:prSet phldrT="[Texto]"/>
      <dgm:spPr/>
      <dgm:t>
        <a:bodyPr/>
        <a:lstStyle/>
        <a:p>
          <a:r>
            <a:rPr lang="en-US" b="1" dirty="0">
              <a:latin typeface="+mn-lt"/>
            </a:rPr>
            <a:t>Brazilian Energy Policy Council</a:t>
          </a:r>
          <a:r>
            <a:rPr lang="pt-BR" b="1" dirty="0">
              <a:latin typeface="+mn-lt"/>
            </a:rPr>
            <a:t> (CNPE)</a:t>
          </a:r>
          <a:endParaRPr lang="pt-BR" dirty="0"/>
        </a:p>
      </dgm:t>
    </dgm:pt>
    <dgm:pt modelId="{EC8C16B7-318A-4734-8916-4A9BC65EF24E}" type="parTrans" cxnId="{2471810F-C71B-4092-9F34-EA26046A7B8F}">
      <dgm:prSet/>
      <dgm:spPr/>
      <dgm:t>
        <a:bodyPr/>
        <a:lstStyle/>
        <a:p>
          <a:endParaRPr lang="pt-BR"/>
        </a:p>
      </dgm:t>
    </dgm:pt>
    <dgm:pt modelId="{4F457E5B-2411-43BA-B186-413703ED55C3}" type="sibTrans" cxnId="{2471810F-C71B-4092-9F34-EA26046A7B8F}">
      <dgm:prSet/>
      <dgm:spPr/>
      <dgm:t>
        <a:bodyPr/>
        <a:lstStyle/>
        <a:p>
          <a:endParaRPr lang="pt-BR"/>
        </a:p>
      </dgm:t>
    </dgm:pt>
    <dgm:pt modelId="{2ED9E3B5-E96C-410C-81F7-DBAC3BBD156E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+mn-lt"/>
            </a:rPr>
            <a:t>New design </a:t>
          </a:r>
          <a:r>
            <a:rPr lang="pt-BR" b="1" dirty="0" err="1">
              <a:solidFill>
                <a:schemeClr val="bg1"/>
              </a:solidFill>
              <a:latin typeface="+mn-lt"/>
            </a:rPr>
            <a:t>of</a:t>
          </a:r>
          <a:r>
            <a:rPr lang="pt-BR" b="1" dirty="0">
              <a:solidFill>
                <a:schemeClr val="bg1"/>
              </a:solidFill>
              <a:latin typeface="+mn-lt"/>
            </a:rPr>
            <a:t> </a:t>
          </a:r>
          <a:r>
            <a:rPr lang="pt-BR" b="1" dirty="0" err="1">
              <a:solidFill>
                <a:schemeClr val="bg1"/>
              </a:solidFill>
              <a:latin typeface="+mn-lt"/>
            </a:rPr>
            <a:t>financing</a:t>
          </a:r>
          <a:r>
            <a:rPr lang="pt-BR" b="1" dirty="0">
              <a:solidFill>
                <a:schemeClr val="bg1"/>
              </a:solidFill>
              <a:latin typeface="+mn-lt"/>
            </a:rPr>
            <a:t> </a:t>
          </a:r>
          <a:r>
            <a:rPr lang="pt-BR" b="1" dirty="0" err="1">
              <a:solidFill>
                <a:schemeClr val="bg1"/>
              </a:solidFill>
              <a:latin typeface="+mn-lt"/>
            </a:rPr>
            <a:t>and</a:t>
          </a:r>
          <a:r>
            <a:rPr lang="pt-BR" b="1" dirty="0">
              <a:solidFill>
                <a:schemeClr val="bg1"/>
              </a:solidFill>
              <a:latin typeface="+mn-lt"/>
            </a:rPr>
            <a:t> </a:t>
          </a:r>
          <a:r>
            <a:rPr lang="pt-BR" b="1" dirty="0" err="1">
              <a:solidFill>
                <a:schemeClr val="bg1"/>
              </a:solidFill>
              <a:latin typeface="+mn-lt"/>
            </a:rPr>
            <a:t>water</a:t>
          </a:r>
          <a:r>
            <a:rPr lang="pt-BR" b="1" dirty="0">
              <a:solidFill>
                <a:schemeClr val="bg1"/>
              </a:solidFill>
              <a:latin typeface="+mn-lt"/>
            </a:rPr>
            <a:t> </a:t>
          </a:r>
          <a:r>
            <a:rPr lang="pt-BR" b="1" dirty="0" err="1">
              <a:solidFill>
                <a:schemeClr val="bg1"/>
              </a:solidFill>
              <a:latin typeface="+mn-lt"/>
            </a:rPr>
            <a:t>allocation</a:t>
          </a:r>
          <a:r>
            <a:rPr lang="pt-BR" b="1" dirty="0">
              <a:solidFill>
                <a:schemeClr val="bg1"/>
              </a:solidFill>
              <a:latin typeface="+mn-lt"/>
            </a:rPr>
            <a:t> in </a:t>
          </a:r>
          <a:r>
            <a:rPr lang="pt-BR" b="1" dirty="0" err="1">
              <a:solidFill>
                <a:schemeClr val="bg1"/>
              </a:solidFill>
              <a:latin typeface="+mn-lt"/>
            </a:rPr>
            <a:t>reservoirs</a:t>
          </a:r>
          <a:endParaRPr lang="pt-BR" b="1" dirty="0">
            <a:solidFill>
              <a:schemeClr val="bg1"/>
            </a:solidFill>
          </a:endParaRPr>
        </a:p>
      </dgm:t>
    </dgm:pt>
    <dgm:pt modelId="{DBA951A6-32A8-45E2-8CC3-1CDBC6AD2BD0}" type="parTrans" cxnId="{07A64B16-0CF7-4353-86E2-3CA5F5665B8F}">
      <dgm:prSet/>
      <dgm:spPr/>
      <dgm:t>
        <a:bodyPr/>
        <a:lstStyle/>
        <a:p>
          <a:endParaRPr lang="pt-BR"/>
        </a:p>
      </dgm:t>
    </dgm:pt>
    <dgm:pt modelId="{15F85638-D215-44F0-8697-A3B544CC4139}" type="sibTrans" cxnId="{07A64B16-0CF7-4353-86E2-3CA5F5665B8F}">
      <dgm:prSet/>
      <dgm:spPr/>
      <dgm:t>
        <a:bodyPr/>
        <a:lstStyle/>
        <a:p>
          <a:endParaRPr lang="pt-BR"/>
        </a:p>
      </dgm:t>
    </dgm:pt>
    <dgm:pt modelId="{23429853-B750-4FCF-B86F-ADD5CCDD8BE9}" type="pres">
      <dgm:prSet presAssocID="{C7C96DB4-32EB-4F4D-BAEC-228241227A92}" presName="linearFlow" presStyleCnt="0">
        <dgm:presLayoutVars>
          <dgm:dir/>
          <dgm:resizeHandles val="exact"/>
        </dgm:presLayoutVars>
      </dgm:prSet>
      <dgm:spPr/>
    </dgm:pt>
    <dgm:pt modelId="{FD30F0E0-6DAC-46A6-B5C8-46604A186D7F}" type="pres">
      <dgm:prSet presAssocID="{08E5E993-6261-40CB-AAB0-8F655651E7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F2168F-7F69-4106-90D1-0D57636B44A3}" type="pres">
      <dgm:prSet presAssocID="{70AD8A17-6D15-4291-8100-E808A89A589B}" presName="spacerL" presStyleCnt="0"/>
      <dgm:spPr/>
    </dgm:pt>
    <dgm:pt modelId="{04AF4004-F68C-4F6D-9C72-D5DB241CF98B}" type="pres">
      <dgm:prSet presAssocID="{70AD8A17-6D15-4291-8100-E808A89A589B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3812CE8-CF92-4591-A0BC-06205E41B969}" type="pres">
      <dgm:prSet presAssocID="{70AD8A17-6D15-4291-8100-E808A89A589B}" presName="spacerR" presStyleCnt="0"/>
      <dgm:spPr/>
    </dgm:pt>
    <dgm:pt modelId="{928C72E5-A95B-4B4D-B266-93D4DA66E9A0}" type="pres">
      <dgm:prSet presAssocID="{40BB3700-05DF-4587-9AA9-2E27AD746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31F54A-4C71-42B5-AEC3-790F99A9EC44}" type="pres">
      <dgm:prSet presAssocID="{4F457E5B-2411-43BA-B186-413703ED55C3}" presName="spacerL" presStyleCnt="0"/>
      <dgm:spPr/>
    </dgm:pt>
    <dgm:pt modelId="{F4D65C7F-B46C-43C9-8ACD-24F44A4074A5}" type="pres">
      <dgm:prSet presAssocID="{4F457E5B-2411-43BA-B186-413703ED55C3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FA950F3-839D-464D-964E-CF562FD600A5}" type="pres">
      <dgm:prSet presAssocID="{4F457E5B-2411-43BA-B186-413703ED55C3}" presName="spacerR" presStyleCnt="0"/>
      <dgm:spPr/>
    </dgm:pt>
    <dgm:pt modelId="{9D46B41A-A820-41AF-86CE-2CF05007663F}" type="pres">
      <dgm:prSet presAssocID="{2ED9E3B5-E96C-410C-81F7-DBAC3BBD15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B6A25E-4990-4194-8963-962AB6B1CF5A}" type="presOf" srcId="{40BB3700-05DF-4587-9AA9-2E27AD746B6E}" destId="{928C72E5-A95B-4B4D-B266-93D4DA66E9A0}" srcOrd="0" destOrd="0" presId="urn:microsoft.com/office/officeart/2005/8/layout/equation1"/>
    <dgm:cxn modelId="{A6804A7A-20E2-443A-9533-DE357ED58B8E}" type="presOf" srcId="{4F457E5B-2411-43BA-B186-413703ED55C3}" destId="{F4D65C7F-B46C-43C9-8ACD-24F44A4074A5}" srcOrd="0" destOrd="0" presId="urn:microsoft.com/office/officeart/2005/8/layout/equation1"/>
    <dgm:cxn modelId="{23E2107C-5A0B-4FA3-A5F0-CA90BB8B1623}" type="presOf" srcId="{08E5E993-6261-40CB-AAB0-8F655651E7F2}" destId="{FD30F0E0-6DAC-46A6-B5C8-46604A186D7F}" srcOrd="0" destOrd="0" presId="urn:microsoft.com/office/officeart/2005/8/layout/equation1"/>
    <dgm:cxn modelId="{2471810F-C71B-4092-9F34-EA26046A7B8F}" srcId="{C7C96DB4-32EB-4F4D-BAEC-228241227A92}" destId="{40BB3700-05DF-4587-9AA9-2E27AD746B6E}" srcOrd="1" destOrd="0" parTransId="{EC8C16B7-318A-4734-8916-4A9BC65EF24E}" sibTransId="{4F457E5B-2411-43BA-B186-413703ED55C3}"/>
    <dgm:cxn modelId="{678AF73E-73E8-44AD-BEDA-EDFD287EA188}" type="presOf" srcId="{2ED9E3B5-E96C-410C-81F7-DBAC3BBD156E}" destId="{9D46B41A-A820-41AF-86CE-2CF05007663F}" srcOrd="0" destOrd="0" presId="urn:microsoft.com/office/officeart/2005/8/layout/equation1"/>
    <dgm:cxn modelId="{6022FCDA-3D2D-439C-A85A-340938D47668}" srcId="{C7C96DB4-32EB-4F4D-BAEC-228241227A92}" destId="{08E5E993-6261-40CB-AAB0-8F655651E7F2}" srcOrd="0" destOrd="0" parTransId="{0A9F99EE-5F4A-41AE-B657-4463AAEB7DFA}" sibTransId="{70AD8A17-6D15-4291-8100-E808A89A589B}"/>
    <dgm:cxn modelId="{AE2A7E22-596E-4FCA-98EC-75A49F80C986}" type="presOf" srcId="{70AD8A17-6D15-4291-8100-E808A89A589B}" destId="{04AF4004-F68C-4F6D-9C72-D5DB241CF98B}" srcOrd="0" destOrd="0" presId="urn:microsoft.com/office/officeart/2005/8/layout/equation1"/>
    <dgm:cxn modelId="{07A64B16-0CF7-4353-86E2-3CA5F5665B8F}" srcId="{C7C96DB4-32EB-4F4D-BAEC-228241227A92}" destId="{2ED9E3B5-E96C-410C-81F7-DBAC3BBD156E}" srcOrd="2" destOrd="0" parTransId="{DBA951A6-32A8-45E2-8CC3-1CDBC6AD2BD0}" sibTransId="{15F85638-D215-44F0-8697-A3B544CC4139}"/>
    <dgm:cxn modelId="{554058D4-F75C-464E-BD66-267C3EC2CC63}" type="presOf" srcId="{C7C96DB4-32EB-4F4D-BAEC-228241227A92}" destId="{23429853-B750-4FCF-B86F-ADD5CCDD8BE9}" srcOrd="0" destOrd="0" presId="urn:microsoft.com/office/officeart/2005/8/layout/equation1"/>
    <dgm:cxn modelId="{4F6DC83A-33A0-4D88-BC47-958AAE760959}" type="presParOf" srcId="{23429853-B750-4FCF-B86F-ADD5CCDD8BE9}" destId="{FD30F0E0-6DAC-46A6-B5C8-46604A186D7F}" srcOrd="0" destOrd="0" presId="urn:microsoft.com/office/officeart/2005/8/layout/equation1"/>
    <dgm:cxn modelId="{F46CBE97-4DE1-466B-AF2F-53624EEE7D93}" type="presParOf" srcId="{23429853-B750-4FCF-B86F-ADD5CCDD8BE9}" destId="{50F2168F-7F69-4106-90D1-0D57636B44A3}" srcOrd="1" destOrd="0" presId="urn:microsoft.com/office/officeart/2005/8/layout/equation1"/>
    <dgm:cxn modelId="{80937BBF-E495-4EA4-9A67-4AB7573A76A5}" type="presParOf" srcId="{23429853-B750-4FCF-B86F-ADD5CCDD8BE9}" destId="{04AF4004-F68C-4F6D-9C72-D5DB241CF98B}" srcOrd="2" destOrd="0" presId="urn:microsoft.com/office/officeart/2005/8/layout/equation1"/>
    <dgm:cxn modelId="{41DFFB34-202A-4186-B141-C07F2B4EB035}" type="presParOf" srcId="{23429853-B750-4FCF-B86F-ADD5CCDD8BE9}" destId="{43812CE8-CF92-4591-A0BC-06205E41B969}" srcOrd="3" destOrd="0" presId="urn:microsoft.com/office/officeart/2005/8/layout/equation1"/>
    <dgm:cxn modelId="{2EC8BAFE-2EAE-4A5E-AAFD-A2D802F81ED2}" type="presParOf" srcId="{23429853-B750-4FCF-B86F-ADD5CCDD8BE9}" destId="{928C72E5-A95B-4B4D-B266-93D4DA66E9A0}" srcOrd="4" destOrd="0" presId="urn:microsoft.com/office/officeart/2005/8/layout/equation1"/>
    <dgm:cxn modelId="{E8EFCB23-AC0B-4402-8DE5-09C8C54F8362}" type="presParOf" srcId="{23429853-B750-4FCF-B86F-ADD5CCDD8BE9}" destId="{7831F54A-4C71-42B5-AEC3-790F99A9EC44}" srcOrd="5" destOrd="0" presId="urn:microsoft.com/office/officeart/2005/8/layout/equation1"/>
    <dgm:cxn modelId="{5FECDCF1-67EA-4651-9DBE-A056D55087EF}" type="presParOf" srcId="{23429853-B750-4FCF-B86F-ADD5CCDD8BE9}" destId="{F4D65C7F-B46C-43C9-8ACD-24F44A4074A5}" srcOrd="6" destOrd="0" presId="urn:microsoft.com/office/officeart/2005/8/layout/equation1"/>
    <dgm:cxn modelId="{5E306288-5B50-4449-A99C-65EBC9861400}" type="presParOf" srcId="{23429853-B750-4FCF-B86F-ADD5CCDD8BE9}" destId="{DFA950F3-839D-464D-964E-CF562FD600A5}" srcOrd="7" destOrd="0" presId="urn:microsoft.com/office/officeart/2005/8/layout/equation1"/>
    <dgm:cxn modelId="{975B0864-1651-4924-AE95-F234C631138F}" type="presParOf" srcId="{23429853-B750-4FCF-B86F-ADD5CCDD8BE9}" destId="{9D46B41A-A820-41AF-86CE-2CF05007663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EA5050AD-B600-4ECD-B717-539399087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62B4BC4-6EE0-4D1E-8ADD-F028233E73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22285-AE18-42CC-B21E-CC2B16A1D61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65B4678-F756-4879-8760-24585B1D8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8DD88A7-2E5F-4CC7-A26A-CD1926AB1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C387-1434-4455-BEC9-968F5B036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62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6C1A-0456-44DE-A1B7-C85D90297682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2662-EFC9-4FB8-9F43-A9F5993751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3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3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3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7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4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01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9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3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5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30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1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16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27/03/2018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3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523" cy="505557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" y="0"/>
            <a:ext cx="945000" cy="108000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63401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en-US" sz="1100" spc="1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spc="15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spc="1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WORLD WATER FORUM | BRASÍLIA-BRASIL, MARCH 18-23, 2018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www.worldwaterforum8.org | secretariat@worldwaterforum8.org</a:t>
            </a:r>
            <a:endParaRPr lang="pt-BR" sz="3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6E42DFB-2D51-48BC-B7B1-1F4B03D2C02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31" y="5745984"/>
            <a:ext cx="1572284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56" y="1628801"/>
            <a:ext cx="3242688" cy="34851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47" y="362346"/>
            <a:ext cx="720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ráfico 53"/>
          <p:cNvGraphicFramePr>
            <a:graphicFrameLocks/>
          </p:cNvGraphicFramePr>
          <p:nvPr>
            <p:extLst/>
          </p:nvPr>
        </p:nvGraphicFramePr>
        <p:xfrm>
          <a:off x="2801283" y="823652"/>
          <a:ext cx="7369264" cy="518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CaixaDeTexto 55"/>
          <p:cNvSpPr txBox="1"/>
          <p:nvPr/>
        </p:nvSpPr>
        <p:spPr>
          <a:xfrm>
            <a:off x="5654116" y="2887323"/>
            <a:ext cx="2152857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04165"/>
            <a:r>
              <a:rPr lang="pt-BR" sz="110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0%VU </a:t>
            </a:r>
            <a:r>
              <a:rPr lang="en-US" sz="1108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108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NOV/14</a:t>
            </a:r>
            <a:endParaRPr lang="pt-BR" sz="1108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ector de seta reta 8"/>
          <p:cNvCxnSpPr/>
          <p:nvPr/>
        </p:nvCxnSpPr>
        <p:spPr>
          <a:xfrm>
            <a:off x="5654116" y="2864540"/>
            <a:ext cx="0" cy="3008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2731330" y="887035"/>
            <a:ext cx="799842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661" lvl="1" algn="ctr" defTabSz="904165">
              <a:lnSpc>
                <a:spcPts val="2031"/>
              </a:lnSpc>
              <a:spcBef>
                <a:spcPts val="1662"/>
              </a:spcBef>
            </a:pPr>
            <a:r>
              <a:rPr lang="pt-B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Sobradinho</a:t>
            </a:r>
          </a:p>
        </p:txBody>
      </p:sp>
      <p:cxnSp>
        <p:nvCxnSpPr>
          <p:cNvPr id="60" name="Conector reto 59"/>
          <p:cNvCxnSpPr/>
          <p:nvPr/>
        </p:nvCxnSpPr>
        <p:spPr>
          <a:xfrm>
            <a:off x="3497090" y="3165397"/>
            <a:ext cx="6544060" cy="15419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6219646" y="1337094"/>
            <a:ext cx="3648974" cy="42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3964908" y="1483006"/>
            <a:ext cx="7998427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661" lvl="1" algn="ctr" defTabSz="904165">
              <a:lnSpc>
                <a:spcPts val="2031"/>
              </a:lnSpc>
              <a:spcBef>
                <a:spcPts val="1662"/>
              </a:spcBef>
            </a:pPr>
            <a:r>
              <a:rPr lang="pt-BR" sz="1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pt-BR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lang="pt-BR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status quo (</a:t>
            </a:r>
            <a:r>
              <a:rPr lang="pt-BR" sz="11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defluence</a:t>
            </a:r>
            <a:r>
              <a:rPr lang="pt-BR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1.300 m³/s)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223033" y="1258631"/>
            <a:ext cx="7998427" cy="31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661" lvl="1" algn="ctr" defTabSz="904165">
              <a:lnSpc>
                <a:spcPts val="2031"/>
              </a:lnSpc>
              <a:spcBef>
                <a:spcPts val="1662"/>
              </a:spcBef>
            </a:pPr>
            <a:r>
              <a:rPr lang="pt-BR" sz="1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</a:t>
            </a:r>
            <a:r>
              <a:rPr lang="pt-B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lang="pt-B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t-BR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São Francisco </a:t>
            </a:r>
            <a:r>
              <a:rPr lang="pt-BR" sz="4000" b="1" dirty="0" err="1">
                <a:latin typeface="+mn-lt"/>
              </a:rPr>
              <a:t>Basin</a:t>
            </a:r>
            <a:endParaRPr lang="pt-BR" sz="4000" b="1" dirty="0">
              <a:latin typeface="+mn-lt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3F28E7A6-CD11-4762-B097-1977DC415FA4}"/>
              </a:ext>
            </a:extLst>
          </p:cNvPr>
          <p:cNvSpPr txBox="1">
            <a:spLocks/>
          </p:cNvSpPr>
          <p:nvPr/>
        </p:nvSpPr>
        <p:spPr>
          <a:xfrm>
            <a:off x="1260231" y="5725551"/>
            <a:ext cx="10515600" cy="979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err="1">
                <a:latin typeface="+mn-lt"/>
              </a:rPr>
              <a:t>Source</a:t>
            </a:r>
            <a:r>
              <a:rPr lang="pt-BR" sz="2400" dirty="0">
                <a:latin typeface="+mn-lt"/>
              </a:rPr>
              <a:t>: </a:t>
            </a:r>
            <a:r>
              <a:rPr lang="pt-BR" sz="2400" i="1" dirty="0">
                <a:latin typeface="+mn-lt"/>
              </a:rPr>
              <a:t>ONS</a:t>
            </a:r>
            <a:r>
              <a:rPr lang="pt-BR" sz="2400" dirty="0">
                <a:latin typeface="+mn-lt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50052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500" y="1181100"/>
            <a:ext cx="7048500" cy="47371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3700" y="823652"/>
            <a:ext cx="3949700" cy="2235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500" y="3727450"/>
            <a:ext cx="3086100" cy="23114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759950" y="3139151"/>
            <a:ext cx="457200" cy="457200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Tietê-Paraná </a:t>
            </a:r>
            <a:r>
              <a:rPr lang="pt-BR" sz="4000" b="1" dirty="0" err="1">
                <a:latin typeface="+mn-lt"/>
              </a:rPr>
              <a:t>Waterway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2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err="1">
                <a:latin typeface="+mn-lt"/>
              </a:rPr>
              <a:t>Water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regulation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and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water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security</a:t>
            </a:r>
            <a:endParaRPr lang="pt-BR" sz="4000" b="1" dirty="0">
              <a:latin typeface="+mn-lt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917496" y="1505157"/>
            <a:ext cx="2455850" cy="2455850"/>
            <a:chOff x="1852" y="1088662"/>
            <a:chExt cx="2455850" cy="2455850"/>
          </a:xfrm>
        </p:grpSpPr>
        <p:sp>
          <p:nvSpPr>
            <p:cNvPr id="5" name="Elipse 4"/>
            <p:cNvSpPr/>
            <p:nvPr/>
          </p:nvSpPr>
          <p:spPr>
            <a:xfrm>
              <a:off x="1852" y="1088662"/>
              <a:ext cx="2455850" cy="24558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 txBox="1"/>
            <p:nvPr/>
          </p:nvSpPr>
          <p:spPr>
            <a:xfrm>
              <a:off x="361503" y="1448313"/>
              <a:ext cx="1736548" cy="17365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err="1">
                  <a:latin typeface="+mn-lt"/>
                </a:rPr>
                <a:t>Water</a:t>
              </a:r>
              <a:r>
                <a:rPr lang="pt-BR" sz="2400" b="1" kern="1200" dirty="0">
                  <a:latin typeface="+mn-lt"/>
                </a:rPr>
                <a:t> </a:t>
              </a:r>
              <a:r>
                <a:rPr lang="pt-BR" sz="2400" b="1" kern="1200" dirty="0" err="1">
                  <a:latin typeface="+mn-lt"/>
                </a:rPr>
                <a:t>allocation</a:t>
              </a:r>
              <a:r>
                <a:rPr lang="pt-BR" sz="2400" b="1" kern="1200" dirty="0">
                  <a:latin typeface="+mn-lt"/>
                </a:rPr>
                <a:t> in </a:t>
              </a:r>
              <a:r>
                <a:rPr lang="pt-BR" sz="2400" b="1" kern="1200" dirty="0" err="1">
                  <a:latin typeface="+mn-lt"/>
                </a:rPr>
                <a:t>droughts</a:t>
              </a:r>
              <a:endParaRPr lang="pt-BR" sz="2400" kern="1200" dirty="0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5504522" y="2020885"/>
            <a:ext cx="1424393" cy="1424393"/>
            <a:chOff x="5383803" y="2716803"/>
            <a:chExt cx="1424393" cy="1424393"/>
          </a:xfrm>
        </p:grpSpPr>
        <p:sp>
          <p:nvSpPr>
            <p:cNvPr id="9" name="Mais 8"/>
            <p:cNvSpPr/>
            <p:nvPr/>
          </p:nvSpPr>
          <p:spPr>
            <a:xfrm rot="2692602">
              <a:off x="5383803" y="2716803"/>
              <a:ext cx="1424393" cy="1424393"/>
            </a:xfrm>
            <a:prstGeom prst="mathPlus">
              <a:avLst/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Mais 4"/>
            <p:cNvSpPr txBox="1"/>
            <p:nvPr/>
          </p:nvSpPr>
          <p:spPr>
            <a:xfrm rot="2692602">
              <a:off x="5572606" y="3261491"/>
              <a:ext cx="1046787" cy="335017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900" kern="120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8233565" y="1505157"/>
            <a:ext cx="2455850" cy="2455850"/>
            <a:chOff x="1852" y="1088662"/>
            <a:chExt cx="2455850" cy="2455850"/>
          </a:xfrm>
        </p:grpSpPr>
        <p:sp>
          <p:nvSpPr>
            <p:cNvPr id="13" name="Elipse 12"/>
            <p:cNvSpPr/>
            <p:nvPr/>
          </p:nvSpPr>
          <p:spPr>
            <a:xfrm>
              <a:off x="1852" y="1088662"/>
              <a:ext cx="2455850" cy="24558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/>
            <p:cNvSpPr txBox="1"/>
            <p:nvPr/>
          </p:nvSpPr>
          <p:spPr>
            <a:xfrm>
              <a:off x="361503" y="1448313"/>
              <a:ext cx="1736548" cy="1736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err="1">
                  <a:latin typeface="+mn-lt"/>
                </a:rPr>
                <a:t>Water</a:t>
              </a:r>
              <a:r>
                <a:rPr lang="pt-BR" sz="2400" b="1" kern="1200" dirty="0">
                  <a:latin typeface="+mn-lt"/>
                </a:rPr>
                <a:t> </a:t>
              </a:r>
              <a:r>
                <a:rPr lang="pt-BR" sz="2400" b="1" kern="1200" dirty="0" err="1">
                  <a:latin typeface="+mn-lt"/>
                </a:rPr>
                <a:t>reallocation</a:t>
              </a:r>
              <a:r>
                <a:rPr lang="pt-BR" sz="2400" b="1" kern="1200" dirty="0">
                  <a:latin typeface="+mn-lt"/>
                </a:rPr>
                <a:t> in post-</a:t>
              </a:r>
              <a:r>
                <a:rPr lang="pt-BR" sz="2400" b="1" kern="1200" dirty="0" err="1">
                  <a:latin typeface="+mn-lt"/>
                </a:rPr>
                <a:t>grant</a:t>
              </a:r>
              <a:endParaRPr lang="pt-BR" sz="2400" kern="1200" dirty="0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1462231" y="4181735"/>
            <a:ext cx="3957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dirty="0" err="1"/>
              <a:t>Priority</a:t>
            </a:r>
            <a:r>
              <a:rPr lang="pt-BR" sz="2000" dirty="0"/>
              <a:t> use </a:t>
            </a:r>
            <a:r>
              <a:rPr lang="pt-BR" sz="2000"/>
              <a:t>supply</a:t>
            </a:r>
            <a:endParaRPr lang="pt-BR" sz="2000" dirty="0"/>
          </a:p>
          <a:p>
            <a:pPr marL="342900" indent="-342900">
              <a:buFontTx/>
              <a:buChar char="-"/>
            </a:pPr>
            <a:r>
              <a:rPr lang="pt-BR" sz="2000" dirty="0" err="1"/>
              <a:t>Users</a:t>
            </a:r>
            <a:r>
              <a:rPr lang="pt-BR" sz="2000" dirty="0"/>
              <a:t> </a:t>
            </a:r>
            <a:r>
              <a:rPr lang="pt-BR" sz="2000" dirty="0" err="1"/>
              <a:t>regulation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contracts</a:t>
            </a:r>
            <a:r>
              <a:rPr lang="pt-BR" sz="2000" dirty="0"/>
              <a:t> </a:t>
            </a:r>
            <a:r>
              <a:rPr lang="pt-BR" sz="2000" dirty="0" err="1"/>
              <a:t>allow</a:t>
            </a:r>
            <a:r>
              <a:rPr lang="pt-BR" sz="2000" dirty="0"/>
              <a:t> </a:t>
            </a:r>
            <a:r>
              <a:rPr lang="pt-BR" sz="2000" dirty="0" err="1"/>
              <a:t>risk</a:t>
            </a:r>
            <a:r>
              <a:rPr lang="pt-BR" sz="2000" dirty="0"/>
              <a:t> </a:t>
            </a:r>
            <a:r>
              <a:rPr lang="pt-BR" sz="2000" dirty="0" err="1"/>
              <a:t>mittigation</a:t>
            </a:r>
            <a:endParaRPr lang="pt-BR" sz="2000" dirty="0"/>
          </a:p>
        </p:txBody>
      </p:sp>
      <p:sp>
        <p:nvSpPr>
          <p:cNvPr id="23" name="Retângulo 22"/>
          <p:cNvSpPr/>
          <p:nvPr/>
        </p:nvSpPr>
        <p:spPr>
          <a:xfrm>
            <a:off x="7701818" y="4165006"/>
            <a:ext cx="3957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Mechanisms for water management and regulation should minimize this risk.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9111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1052" y="179594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 err="1">
                <a:latin typeface="+mn-lt"/>
              </a:rPr>
              <a:t>Brazil</a:t>
            </a:r>
            <a:r>
              <a:rPr lang="pt-BR" sz="4000" b="1" dirty="0">
                <a:latin typeface="+mn-lt"/>
              </a:rPr>
              <a:t> in </a:t>
            </a:r>
            <a:r>
              <a:rPr lang="pt-BR" sz="4000" b="1" dirty="0" err="1">
                <a:latin typeface="+mn-lt"/>
              </a:rPr>
              <a:t>the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next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years</a:t>
            </a:r>
            <a:r>
              <a:rPr lang="pt-BR" sz="4000" b="1" dirty="0">
                <a:latin typeface="+mn-lt"/>
              </a:rPr>
              <a:t>...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xmlns="" id="{26136E37-6F39-45B1-87D6-25570B1DE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607941"/>
              </p:ext>
            </p:extLst>
          </p:nvPr>
        </p:nvGraphicFramePr>
        <p:xfrm>
          <a:off x="590843" y="876494"/>
          <a:ext cx="11678001" cy="493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1434F304-5108-41CC-AB04-6E85095F06E1}"/>
              </a:ext>
            </a:extLst>
          </p:cNvPr>
          <p:cNvSpPr txBox="1">
            <a:spLocks/>
          </p:cNvSpPr>
          <p:nvPr/>
        </p:nvSpPr>
        <p:spPr>
          <a:xfrm>
            <a:off x="1212167" y="58521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err="1">
                <a:latin typeface="+mn-lt"/>
              </a:rPr>
              <a:t>It’s</a:t>
            </a:r>
            <a:r>
              <a:rPr lang="pt-BR" sz="2800" b="1" dirty="0">
                <a:latin typeface="+mn-lt"/>
              </a:rPr>
              <a:t> </a:t>
            </a:r>
            <a:r>
              <a:rPr lang="pt-BR" sz="2800" b="1" dirty="0" err="1">
                <a:latin typeface="+mn-lt"/>
              </a:rPr>
              <a:t>strategic</a:t>
            </a:r>
            <a:r>
              <a:rPr lang="pt-BR" sz="2800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48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1052" y="179594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 err="1">
                <a:latin typeface="+mn-lt"/>
              </a:rPr>
              <a:t>How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can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we</a:t>
            </a:r>
            <a:r>
              <a:rPr lang="pt-BR" sz="4000" b="1" dirty="0">
                <a:latin typeface="+mn-lt"/>
              </a:rPr>
              <a:t> do </a:t>
            </a:r>
            <a:r>
              <a:rPr lang="pt-BR" sz="4000" b="1" dirty="0" err="1">
                <a:latin typeface="+mn-lt"/>
              </a:rPr>
              <a:t>this</a:t>
            </a:r>
            <a:r>
              <a:rPr lang="pt-BR" sz="4000" b="1" dirty="0">
                <a:latin typeface="+mn-lt"/>
              </a:rPr>
              <a:t>?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1434F304-5108-41CC-AB04-6E85095F06E1}"/>
              </a:ext>
            </a:extLst>
          </p:cNvPr>
          <p:cNvSpPr txBox="1">
            <a:spLocks/>
          </p:cNvSpPr>
          <p:nvPr/>
        </p:nvSpPr>
        <p:spPr>
          <a:xfrm>
            <a:off x="506615" y="3368263"/>
            <a:ext cx="32894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i="1" dirty="0">
              <a:latin typeface="+mn-lt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+mn-lt"/>
              </a:rPr>
              <a:t>promote articulation between water resources planning and national, regional, state and users sector planning</a:t>
            </a:r>
            <a:endParaRPr lang="pt-BR" sz="2400" b="1" i="1" dirty="0">
              <a:latin typeface="+mn-lt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6E296D3-057C-4F42-B5F1-B7FA0FD78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543482"/>
              </p:ext>
            </p:extLst>
          </p:nvPr>
        </p:nvGraphicFramePr>
        <p:xfrm>
          <a:off x="958948" y="-86"/>
          <a:ext cx="11017704" cy="463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DA52D8B-DE9E-48EE-A660-1FC8D82415C0}"/>
              </a:ext>
            </a:extLst>
          </p:cNvPr>
          <p:cNvSpPr txBox="1">
            <a:spLocks/>
          </p:cNvSpPr>
          <p:nvPr/>
        </p:nvSpPr>
        <p:spPr>
          <a:xfrm>
            <a:off x="1057422" y="3429000"/>
            <a:ext cx="21878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latin typeface="+mn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1F84359-D8E0-4197-8A4E-7B947EC73249}"/>
              </a:ext>
            </a:extLst>
          </p:cNvPr>
          <p:cNvSpPr txBox="1">
            <a:spLocks/>
          </p:cNvSpPr>
          <p:nvPr/>
        </p:nvSpPr>
        <p:spPr>
          <a:xfrm>
            <a:off x="4823052" y="3386796"/>
            <a:ext cx="32894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i="1" dirty="0">
              <a:latin typeface="+mn-lt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+mn-lt"/>
              </a:rPr>
              <a:t>promote rational use of energy resources</a:t>
            </a:r>
            <a:endParaRPr lang="pt-BR" sz="2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06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543050" y="809625"/>
            <a:ext cx="9791700" cy="528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7343775" y="1516477"/>
            <a:ext cx="3841208" cy="25971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95840"/>
              <a:satOff val="-6392"/>
              <a:lumOff val="-2451"/>
              <a:alphaOff val="0"/>
            </a:schemeClr>
          </a:fillRef>
          <a:effectRef idx="0">
            <a:schemeClr val="accent5">
              <a:hueOff val="-4595840"/>
              <a:satOff val="-6392"/>
              <a:lumOff val="-2451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1052" y="179594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 err="1">
                <a:latin typeface="+mn-lt"/>
              </a:rPr>
              <a:t>How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can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we</a:t>
            </a:r>
            <a:r>
              <a:rPr lang="pt-BR" sz="4000" b="1" dirty="0">
                <a:latin typeface="+mn-lt"/>
              </a:rPr>
              <a:t> do </a:t>
            </a:r>
            <a:r>
              <a:rPr lang="pt-BR" sz="4000" b="1" dirty="0" err="1">
                <a:latin typeface="+mn-lt"/>
              </a:rPr>
              <a:t>this</a:t>
            </a:r>
            <a:r>
              <a:rPr lang="pt-BR" sz="4000" b="1" dirty="0">
                <a:latin typeface="+mn-lt"/>
              </a:rPr>
              <a:t>?</a:t>
            </a:r>
          </a:p>
        </p:txBody>
      </p:sp>
      <p:pic>
        <p:nvPicPr>
          <p:cNvPr id="14" name="Picture 12" descr="https://www.correiodoestado.com.br/upload/dn_noticia/2017/12/itaipu1.jpg">
            <a:extLst>
              <a:ext uri="{FF2B5EF4-FFF2-40B4-BE49-F238E27FC236}">
                <a16:creationId xmlns:a16="http://schemas.microsoft.com/office/drawing/2014/main" xmlns="" id="{80C3968A-72DF-466C-9854-84322781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28" y="1152083"/>
            <a:ext cx="1606971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sultado de imagem para transposição">
            <a:extLst>
              <a:ext uri="{FF2B5EF4-FFF2-40B4-BE49-F238E27FC236}">
                <a16:creationId xmlns:a16="http://schemas.microsoft.com/office/drawing/2014/main" xmlns="" id="{78C4034A-C1A6-47F3-8385-D74312E8C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12" y="1152083"/>
            <a:ext cx="1442417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66" y="2336517"/>
            <a:ext cx="1814633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rojeto nilo coelho irrig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41" y="3520951"/>
            <a:ext cx="1618843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correiodoestado.com.br/upload/dn_noticia/2017/05/eldorado-tres-lagoas-divulgacao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www.correiodoestado.com.br/upload/dn_noticia/2017/05/eldorado-tres-lagoas-divulgacao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812" y="2336517"/>
            <a:ext cx="1784789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tângulo 15"/>
          <p:cNvSpPr/>
          <p:nvPr/>
        </p:nvSpPr>
        <p:spPr>
          <a:xfrm>
            <a:off x="2657381" y="4736569"/>
            <a:ext cx="19094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dirty="0" err="1"/>
              <a:t>Sharing</a:t>
            </a:r>
            <a:r>
              <a:rPr lang="pt-BR" sz="2400" dirty="0"/>
              <a:t> </a:t>
            </a:r>
            <a:r>
              <a:rPr lang="pt-BR" sz="2400" dirty="0" err="1"/>
              <a:t>water</a:t>
            </a:r>
            <a:endParaRPr lang="pt-BR" sz="2400" dirty="0"/>
          </a:p>
        </p:txBody>
      </p:sp>
      <p:sp>
        <p:nvSpPr>
          <p:cNvPr id="23" name="Retângulo 22"/>
          <p:cNvSpPr/>
          <p:nvPr/>
        </p:nvSpPr>
        <p:spPr>
          <a:xfrm>
            <a:off x="4642995" y="5560469"/>
            <a:ext cx="359181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</a:t>
            </a:r>
            <a:r>
              <a:rPr lang="pt-BR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Investment</a:t>
            </a:r>
            <a:endParaRPr lang="pt-BR" sz="24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365623" y="1514889"/>
            <a:ext cx="312810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framework</a:t>
            </a:r>
          </a:p>
        </p:txBody>
      </p:sp>
      <p:sp>
        <p:nvSpPr>
          <p:cNvPr id="28" name="Elipse 27"/>
          <p:cNvSpPr/>
          <p:nvPr/>
        </p:nvSpPr>
        <p:spPr>
          <a:xfrm>
            <a:off x="8929673" y="1895082"/>
            <a:ext cx="2033977" cy="2033977"/>
          </a:xfrm>
          <a:prstGeom prst="ellipse">
            <a:avLst/>
          </a:prstGeom>
          <a:gradFill>
            <a:gsLst>
              <a:gs pos="0">
                <a:schemeClr val="bg1"/>
              </a:gs>
              <a:gs pos="83000">
                <a:srgbClr val="548235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tx1"/>
                </a:solidFill>
              </a:rPr>
              <a:t>Legal </a:t>
            </a:r>
            <a:r>
              <a:rPr lang="pt-BR" sz="2000" dirty="0" err="1">
                <a:solidFill>
                  <a:schemeClr val="tx1"/>
                </a:solidFill>
              </a:rPr>
              <a:t>and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regulatory</a:t>
            </a:r>
            <a:r>
              <a:rPr lang="pt-BR" sz="2000" dirty="0">
                <a:solidFill>
                  <a:schemeClr val="tx1"/>
                </a:solidFill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386574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7385" y="2767280"/>
            <a:ext cx="43972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err="1"/>
              <a:t>Thank</a:t>
            </a:r>
            <a:r>
              <a:rPr lang="pt-BR" sz="4000" b="1" dirty="0"/>
              <a:t> </a:t>
            </a:r>
            <a:r>
              <a:rPr lang="pt-BR" sz="4000" b="1" dirty="0" err="1"/>
              <a:t>you</a:t>
            </a:r>
            <a:r>
              <a:rPr lang="pt-BR" sz="4000" b="1" dirty="0"/>
              <a:t>!</a:t>
            </a:r>
          </a:p>
          <a:p>
            <a:pPr algn="ctr"/>
            <a:r>
              <a:rPr lang="pt-BR" sz="4000" b="1" dirty="0" err="1"/>
              <a:t>Let’s</a:t>
            </a:r>
            <a:r>
              <a:rPr lang="pt-BR" sz="4000" b="1" dirty="0"/>
              <a:t> </a:t>
            </a:r>
            <a:r>
              <a:rPr lang="pt-BR" sz="4000" b="1" dirty="0" err="1"/>
              <a:t>work</a:t>
            </a:r>
            <a:r>
              <a:rPr lang="pt-BR" sz="4000" b="1" dirty="0"/>
              <a:t> </a:t>
            </a:r>
            <a:r>
              <a:rPr lang="pt-BR" sz="4000" b="1" dirty="0" err="1"/>
              <a:t>together</a:t>
            </a:r>
            <a:r>
              <a:rPr lang="pt-BR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96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725864" y="0"/>
            <a:ext cx="114661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45" y="578627"/>
            <a:ext cx="3397458" cy="388281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2780181" y="4775222"/>
            <a:ext cx="6829188" cy="792000"/>
            <a:chOff x="2780181" y="4377465"/>
            <a:chExt cx="6829188" cy="792000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354" y="4642306"/>
              <a:ext cx="1380434" cy="4320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81" y="4377465"/>
              <a:ext cx="1299898" cy="79200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539" y="4377465"/>
              <a:ext cx="1892830" cy="79200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063" y="4678306"/>
              <a:ext cx="1619200" cy="396000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5712174" y="4540983"/>
            <a:ext cx="965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Organization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855580" y="559590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Support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53" y="5976609"/>
            <a:ext cx="598500" cy="504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1" y="5966150"/>
            <a:ext cx="1388738" cy="504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48" y="5995369"/>
            <a:ext cx="107148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6743" y="4748071"/>
            <a:ext cx="4823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Igor Ribeiro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Infrastructure Analyst / Project Manager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Ministry of Mines and Energy (Brazil)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52" y="237891"/>
            <a:ext cx="5040470" cy="576053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0969" y="0"/>
            <a:ext cx="975946" cy="118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26742" y="2004575"/>
            <a:ext cx="67269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cap="small" dirty="0">
                <a:solidFill>
                  <a:schemeClr val="accent1">
                    <a:lumMod val="50000"/>
                  </a:schemeClr>
                </a:solidFill>
              </a:rPr>
              <a:t>SEWORLD – ELECTRIC SECTOR IN THE WORLD</a:t>
            </a:r>
          </a:p>
          <a:p>
            <a:endParaRPr lang="pt-BR" sz="2600" b="1" cap="smal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600" b="1" cap="small" dirty="0" err="1">
                <a:solidFill>
                  <a:schemeClr val="accent1">
                    <a:lumMod val="50000"/>
                  </a:schemeClr>
                </a:solidFill>
              </a:rPr>
              <a:t>Risks</a:t>
            </a:r>
            <a:r>
              <a:rPr lang="pt-BR" sz="2600" b="1" cap="smal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600" b="1" cap="small" dirty="0" err="1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pt-BR" sz="2600" b="1" cap="smal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600" b="1" cap="small" dirty="0" err="1">
                <a:solidFill>
                  <a:schemeClr val="accent1">
                    <a:lumMod val="50000"/>
                  </a:schemeClr>
                </a:solidFill>
              </a:rPr>
              <a:t>Water</a:t>
            </a:r>
            <a:r>
              <a:rPr lang="pt-BR" sz="2600" b="1" cap="small" dirty="0">
                <a:solidFill>
                  <a:schemeClr val="accent1">
                    <a:lumMod val="50000"/>
                  </a:schemeClr>
                </a:solidFill>
              </a:rPr>
              <a:t> Security</a:t>
            </a:r>
            <a:endParaRPr lang="pt-BR" sz="2400" b="1" i="1" cap="smal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The importance of water resource regulation</a:t>
            </a:r>
          </a:p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Climate change, floods and droughts</a:t>
            </a:r>
            <a:endParaRPr lang="pt-BR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pt-BR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March 22nd</a:t>
            </a:r>
            <a:endParaRPr lang="pt-BR" altLang="pt-BR" sz="105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B03774C-11F9-4E03-8CB2-37479FD46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62" y="-178111"/>
            <a:ext cx="2681270" cy="202665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CFD18BF-874C-448F-8247-C107BE649F95}"/>
              </a:ext>
            </a:extLst>
          </p:cNvPr>
          <p:cNvSpPr/>
          <p:nvPr/>
        </p:nvSpPr>
        <p:spPr>
          <a:xfrm>
            <a:off x="10800522" y="5791200"/>
            <a:ext cx="139147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3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1052" y="179594"/>
            <a:ext cx="10515600" cy="1325563"/>
          </a:xfrm>
        </p:spPr>
        <p:txBody>
          <a:bodyPr/>
          <a:lstStyle/>
          <a:p>
            <a:pPr algn="ctr"/>
            <a:r>
              <a:rPr lang="pt-BR" sz="4000" b="1" dirty="0" err="1">
                <a:latin typeface="+mn-lt"/>
              </a:rPr>
              <a:t>Brazil</a:t>
            </a:r>
            <a:r>
              <a:rPr lang="pt-BR" sz="4000" b="1" dirty="0">
                <a:latin typeface="+mn-lt"/>
              </a:rPr>
              <a:t> in </a:t>
            </a:r>
            <a:r>
              <a:rPr lang="pt-BR" sz="4000" b="1" dirty="0" err="1">
                <a:latin typeface="+mn-lt"/>
              </a:rPr>
              <a:t>the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last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years</a:t>
            </a:r>
            <a:r>
              <a:rPr lang="pt-BR" sz="4000" b="1" dirty="0">
                <a:latin typeface="+mn-lt"/>
              </a:rPr>
              <a:t>...</a:t>
            </a:r>
          </a:p>
        </p:txBody>
      </p:sp>
      <p:pic>
        <p:nvPicPr>
          <p:cNvPr id="1028" name="Picture 4" descr="Resultado de imagem para bacias hidrograficas ana">
            <a:extLst>
              <a:ext uri="{FF2B5EF4-FFF2-40B4-BE49-F238E27FC236}">
                <a16:creationId xmlns:a16="http://schemas.microsoft.com/office/drawing/2014/main" xmlns="" id="{EC949412-C78B-4D3B-A133-838B3B70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90" y="1508760"/>
            <a:ext cx="3704876" cy="35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D903E133-C519-44C6-84EF-68F8DFF58EF9}"/>
              </a:ext>
            </a:extLst>
          </p:cNvPr>
          <p:cNvCxnSpPr>
            <a:cxnSpLocks/>
          </p:cNvCxnSpPr>
          <p:nvPr/>
        </p:nvCxnSpPr>
        <p:spPr>
          <a:xfrm flipH="1" flipV="1">
            <a:off x="4227444" y="2404279"/>
            <a:ext cx="1044607" cy="488886"/>
          </a:xfrm>
          <a:prstGeom prst="straightConnector1">
            <a:avLst/>
          </a:prstGeom>
          <a:ln cap="rnd"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bevel/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178C805C-CE74-4465-8662-C99F5A9D5048}"/>
              </a:ext>
            </a:extLst>
          </p:cNvPr>
          <p:cNvCxnSpPr>
            <a:cxnSpLocks/>
            <a:endCxn id="1036" idx="3"/>
          </p:cNvCxnSpPr>
          <p:nvPr/>
        </p:nvCxnSpPr>
        <p:spPr>
          <a:xfrm flipH="1">
            <a:off x="5491162" y="4164037"/>
            <a:ext cx="755518" cy="1185203"/>
          </a:xfrm>
          <a:prstGeom prst="straightConnector1">
            <a:avLst/>
          </a:prstGeom>
          <a:ln cap="rnd"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bevel/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611E5B63-1F5D-4BAF-8E96-2642D374F0EA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561420" y="3918475"/>
            <a:ext cx="233320" cy="1676326"/>
          </a:xfrm>
          <a:prstGeom prst="straightConnector1">
            <a:avLst/>
          </a:prstGeom>
          <a:ln cap="rnd"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bevel/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407E21D2-3C18-4EE9-ABA9-DBE528973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957" y="1564728"/>
            <a:ext cx="3172487" cy="167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9FC92D41-8148-42EB-9371-0BC355169C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740" y="4870767"/>
            <a:ext cx="1958450" cy="1448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https://www.correiodoestado.com.br/upload/dn_noticia/2017/12/itaipu1.jpg">
            <a:extLst>
              <a:ext uri="{FF2B5EF4-FFF2-40B4-BE49-F238E27FC236}">
                <a16:creationId xmlns:a16="http://schemas.microsoft.com/office/drawing/2014/main" xmlns="" id="{80C3968A-72DF-466C-9854-84322781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32" y="4625207"/>
            <a:ext cx="2154630" cy="144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transposição">
            <a:extLst>
              <a:ext uri="{FF2B5EF4-FFF2-40B4-BE49-F238E27FC236}">
                <a16:creationId xmlns:a16="http://schemas.microsoft.com/office/drawing/2014/main" xmlns="" id="{78C4034A-C1A6-47F3-8385-D74312E8C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24" y="658880"/>
            <a:ext cx="2040293" cy="1527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Conector de Seta Reta 50">
            <a:extLst>
              <a:ext uri="{FF2B5EF4-FFF2-40B4-BE49-F238E27FC236}">
                <a16:creationId xmlns:a16="http://schemas.microsoft.com/office/drawing/2014/main" xmlns="" id="{900B24E6-4933-4C66-879B-798BA779CA84}"/>
              </a:ext>
            </a:extLst>
          </p:cNvPr>
          <p:cNvCxnSpPr>
            <a:cxnSpLocks/>
            <a:endCxn id="1040" idx="1"/>
          </p:cNvCxnSpPr>
          <p:nvPr/>
        </p:nvCxnSpPr>
        <p:spPr>
          <a:xfrm flipV="1">
            <a:off x="7413674" y="1422708"/>
            <a:ext cx="1768250" cy="1390830"/>
          </a:xfrm>
          <a:prstGeom prst="straightConnector1">
            <a:avLst/>
          </a:prstGeom>
          <a:ln cap="rnd"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bevel/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2" name="Picture 18" descr="Resultado de imagem para projeto jaiba">
            <a:extLst>
              <a:ext uri="{FF2B5EF4-FFF2-40B4-BE49-F238E27FC236}">
                <a16:creationId xmlns:a16="http://schemas.microsoft.com/office/drawing/2014/main" xmlns="" id="{44507A9F-FBF7-40D7-B994-B3BA4929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64" y="3918475"/>
            <a:ext cx="2519069" cy="1676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xmlns="" id="{BFA94F20-8156-4F1E-8EB3-9805E68AC5DE}"/>
              </a:ext>
            </a:extLst>
          </p:cNvPr>
          <p:cNvCxnSpPr>
            <a:cxnSpLocks/>
            <a:endCxn id="1042" idx="1"/>
          </p:cNvCxnSpPr>
          <p:nvPr/>
        </p:nvCxnSpPr>
        <p:spPr>
          <a:xfrm>
            <a:off x="7011176" y="3234244"/>
            <a:ext cx="2091388" cy="1522394"/>
          </a:xfrm>
          <a:prstGeom prst="straightConnector1">
            <a:avLst/>
          </a:prstGeom>
          <a:ln cap="rnd">
            <a:gradFill>
              <a:gsLst>
                <a:gs pos="0">
                  <a:schemeClr val="tx1"/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bevel/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7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F28E7A6-CD11-4762-B097-1977DC415FA4}"/>
              </a:ext>
            </a:extLst>
          </p:cNvPr>
          <p:cNvSpPr txBox="1">
            <a:spLocks/>
          </p:cNvSpPr>
          <p:nvPr/>
        </p:nvSpPr>
        <p:spPr>
          <a:xfrm>
            <a:off x="-625130" y="5706697"/>
            <a:ext cx="10515600" cy="979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err="1">
                <a:latin typeface="+mn-lt"/>
              </a:rPr>
              <a:t>Source</a:t>
            </a:r>
            <a:r>
              <a:rPr lang="pt-BR" sz="2400" dirty="0">
                <a:latin typeface="+mn-lt"/>
              </a:rPr>
              <a:t>: ANA, 2014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err="1">
                <a:latin typeface="+mn-lt"/>
              </a:rPr>
              <a:t>Brazil</a:t>
            </a:r>
            <a:r>
              <a:rPr lang="pt-BR" sz="4000" b="1" dirty="0">
                <a:latin typeface="+mn-lt"/>
              </a:rPr>
              <a:t> in </a:t>
            </a:r>
            <a:r>
              <a:rPr lang="pt-BR" sz="4000" b="1" dirty="0" err="1">
                <a:latin typeface="+mn-lt"/>
              </a:rPr>
              <a:t>the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last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years</a:t>
            </a:r>
            <a:r>
              <a:rPr lang="pt-BR" sz="4000" b="1" dirty="0">
                <a:latin typeface="+mn-lt"/>
              </a:rPr>
              <a:t>...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75791011-E33D-455D-A463-048CD7DDB29B}"/>
              </a:ext>
            </a:extLst>
          </p:cNvPr>
          <p:cNvSpPr txBox="1">
            <a:spLocks/>
          </p:cNvSpPr>
          <p:nvPr/>
        </p:nvSpPr>
        <p:spPr>
          <a:xfrm>
            <a:off x="1260231" y="1249199"/>
            <a:ext cx="10248978" cy="40560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consumption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has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grown</a:t>
            </a:r>
            <a:r>
              <a:rPr lang="pt-BR" sz="2200" dirty="0">
                <a:latin typeface="+mn-lt"/>
              </a:rPr>
              <a:t> 30% in </a:t>
            </a:r>
            <a:r>
              <a:rPr lang="pt-BR" sz="2200" dirty="0" err="1">
                <a:latin typeface="+mn-lt"/>
              </a:rPr>
              <a:t>the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last</a:t>
            </a:r>
            <a:r>
              <a:rPr lang="pt-BR" sz="2200" dirty="0">
                <a:latin typeface="+mn-lt"/>
              </a:rPr>
              <a:t> 5 </a:t>
            </a:r>
            <a:r>
              <a:rPr lang="pt-BR" sz="2200" dirty="0" err="1">
                <a:latin typeface="+mn-lt"/>
              </a:rPr>
              <a:t>years</a:t>
            </a:r>
            <a:r>
              <a:rPr lang="pt-BR" sz="2200" dirty="0">
                <a:latin typeface="+mn-lt"/>
              </a:rPr>
              <a:t> (ANA, 2014).</a:t>
            </a:r>
          </a:p>
          <a:p>
            <a:endParaRPr lang="pt-BR" sz="2200" dirty="0">
              <a:latin typeface="+mn-lt"/>
            </a:endParaRPr>
          </a:p>
          <a:p>
            <a:r>
              <a:rPr lang="pt-BR" sz="2200" dirty="0">
                <a:latin typeface="+mn-lt"/>
              </a:rPr>
              <a:t>In 2010, </a:t>
            </a:r>
            <a:r>
              <a:rPr lang="en-US" sz="2200" dirty="0">
                <a:latin typeface="+mn-lt"/>
              </a:rPr>
              <a:t>the balance between supply and consumption was considered critical or very critical in 17% of Brazil's freshwater sources </a:t>
            </a:r>
            <a:r>
              <a:rPr lang="pt-BR" sz="2200" dirty="0">
                <a:latin typeface="+mn-lt"/>
              </a:rPr>
              <a:t>(ANA, 2013).</a:t>
            </a:r>
          </a:p>
          <a:p>
            <a:endParaRPr lang="pt-BR" sz="2200" dirty="0">
              <a:latin typeface="+mn-lt"/>
            </a:endParaRPr>
          </a:p>
          <a:p>
            <a:r>
              <a:rPr lang="pt-BR" sz="2200" dirty="0">
                <a:latin typeface="+mn-lt"/>
              </a:rPr>
              <a:t>In 2012, </a:t>
            </a:r>
            <a:r>
              <a:rPr lang="pt-BR" sz="2200" dirty="0" err="1">
                <a:latin typeface="+mn-lt"/>
              </a:rPr>
              <a:t>urban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distribution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losses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reached</a:t>
            </a:r>
            <a:r>
              <a:rPr lang="pt-BR" sz="2200" dirty="0">
                <a:latin typeface="+mn-lt"/>
              </a:rPr>
              <a:t> 37% (SNIS, 2012).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52" y="3118614"/>
            <a:ext cx="4581000" cy="27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The </a:t>
            </a:r>
            <a:r>
              <a:rPr lang="pt-BR" sz="4000" b="1" dirty="0" err="1">
                <a:latin typeface="+mn-lt"/>
              </a:rPr>
              <a:t>challenge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of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water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regulation</a:t>
            </a:r>
            <a:endParaRPr lang="pt-BR" sz="4000" b="1" dirty="0">
              <a:latin typeface="+mn-lt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75791011-E33D-455D-A463-048CD7DDB29B}"/>
              </a:ext>
            </a:extLst>
          </p:cNvPr>
          <p:cNvSpPr txBox="1">
            <a:spLocks/>
          </p:cNvSpPr>
          <p:nvPr/>
        </p:nvSpPr>
        <p:spPr>
          <a:xfrm>
            <a:off x="1260231" y="1249199"/>
            <a:ext cx="10248978" cy="979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Tx/>
              <a:buChar char="-"/>
            </a:pPr>
            <a:r>
              <a:rPr lang="pt-BR" sz="2200" dirty="0" err="1"/>
              <a:t>Ensure</a:t>
            </a:r>
            <a:r>
              <a:rPr lang="pt-BR" sz="2200" dirty="0"/>
              <a:t> </a:t>
            </a:r>
            <a:r>
              <a:rPr lang="pt-BR" sz="2200" dirty="0" err="1"/>
              <a:t>equity</a:t>
            </a:r>
            <a:r>
              <a:rPr lang="pt-BR" sz="2200" dirty="0"/>
              <a:t> </a:t>
            </a:r>
            <a:r>
              <a:rPr lang="pt-BR" sz="2200" dirty="0" err="1"/>
              <a:t>among</a:t>
            </a:r>
            <a:r>
              <a:rPr lang="pt-BR" sz="2200" dirty="0"/>
              <a:t> </a:t>
            </a:r>
            <a:r>
              <a:rPr lang="pt-BR" sz="2200" dirty="0" err="1"/>
              <a:t>different</a:t>
            </a:r>
            <a:r>
              <a:rPr lang="pt-BR" sz="2200" dirty="0"/>
              <a:t> </a:t>
            </a:r>
            <a:r>
              <a:rPr lang="pt-BR" sz="2200" dirty="0" err="1"/>
              <a:t>regions</a:t>
            </a:r>
            <a:r>
              <a:rPr lang="pt-BR" sz="2200" dirty="0"/>
              <a:t>, </a:t>
            </a:r>
            <a:r>
              <a:rPr lang="pt-BR" sz="2200" dirty="0" err="1"/>
              <a:t>sectors</a:t>
            </a:r>
            <a:r>
              <a:rPr lang="pt-BR" sz="2200" dirty="0"/>
              <a:t>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users</a:t>
            </a:r>
            <a:endParaRPr lang="pt-BR" sz="2200" dirty="0"/>
          </a:p>
          <a:p>
            <a:pPr marL="800100" lvl="1" indent="-342900">
              <a:buFontTx/>
              <a:buChar char="-"/>
            </a:pPr>
            <a:r>
              <a:rPr lang="pt-BR" sz="2200" dirty="0" err="1"/>
              <a:t>Compliance</a:t>
            </a:r>
            <a:endParaRPr lang="pt-BR" sz="2200" dirty="0"/>
          </a:p>
          <a:p>
            <a:pPr marL="800100" lvl="1" indent="-342900">
              <a:buFontTx/>
              <a:buChar char="-"/>
            </a:pPr>
            <a:r>
              <a:rPr lang="pt-BR" sz="2200" dirty="0" err="1"/>
              <a:t>Stability</a:t>
            </a:r>
            <a:r>
              <a:rPr lang="pt-BR" sz="2200" dirty="0"/>
              <a:t> </a:t>
            </a:r>
            <a:r>
              <a:rPr lang="pt-BR" sz="2200" dirty="0" err="1"/>
              <a:t>mechanism</a:t>
            </a:r>
            <a:endParaRPr lang="pt-BR" sz="2200" dirty="0"/>
          </a:p>
          <a:p>
            <a:pPr marL="800100" lvl="1" indent="-342900">
              <a:buFontTx/>
              <a:buChar char="-"/>
            </a:pPr>
            <a:r>
              <a:rPr lang="pt-BR" sz="2200" dirty="0"/>
              <a:t>Legal </a:t>
            </a:r>
            <a:r>
              <a:rPr lang="pt-BR" sz="2200" dirty="0" err="1"/>
              <a:t>certainty</a:t>
            </a:r>
            <a:endParaRPr lang="pt-BR" sz="2200" dirty="0"/>
          </a:p>
          <a:p>
            <a:pPr marL="800100" lvl="1" indent="-342900">
              <a:buFontTx/>
              <a:buChar char="-"/>
            </a:pPr>
            <a:r>
              <a:rPr lang="pt-BR" sz="2200" dirty="0"/>
              <a:t>Incentives </a:t>
            </a:r>
            <a:r>
              <a:rPr lang="pt-BR" sz="2200" dirty="0" err="1"/>
              <a:t>to</a:t>
            </a:r>
            <a:r>
              <a:rPr lang="pt-BR" sz="2200" dirty="0"/>
              <a:t> </a:t>
            </a:r>
            <a:r>
              <a:rPr lang="pt-BR" sz="2200" dirty="0" err="1"/>
              <a:t>ensure</a:t>
            </a:r>
            <a:r>
              <a:rPr lang="pt-BR" sz="2200" dirty="0"/>
              <a:t> </a:t>
            </a:r>
            <a:r>
              <a:rPr lang="pt-BR" sz="2200" dirty="0" err="1"/>
              <a:t>efficient</a:t>
            </a:r>
            <a:r>
              <a:rPr lang="pt-BR" sz="2200" dirty="0"/>
              <a:t> use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allocation</a:t>
            </a:r>
            <a:endParaRPr lang="pt-BR" sz="2200" dirty="0"/>
          </a:p>
          <a:p>
            <a:pPr marL="342900" indent="-342900">
              <a:buFontTx/>
              <a:buChar char="-"/>
            </a:pPr>
            <a:endParaRPr lang="en-US" sz="22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en-US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200" dirty="0">
                <a:latin typeface="+mn-lt"/>
              </a:rPr>
              <a:t>Preservation of the water infrastructure economic viability</a:t>
            </a:r>
            <a:endParaRPr lang="pt-BR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200" dirty="0">
                <a:latin typeface="+mn-lt"/>
              </a:rPr>
              <a:t>Investment incentives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infrastructure</a:t>
            </a:r>
            <a:endParaRPr lang="pt-BR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200" dirty="0" err="1">
                <a:latin typeface="+mn-lt"/>
              </a:rPr>
              <a:t>Maximization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the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resources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potential</a:t>
            </a:r>
            <a:endParaRPr lang="pt-BR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200" dirty="0" err="1">
                <a:latin typeface="+mn-lt"/>
              </a:rPr>
              <a:t>Maximization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economic</a:t>
            </a:r>
            <a:r>
              <a:rPr lang="pt-BR" sz="2200" dirty="0">
                <a:latin typeface="+mn-lt"/>
              </a:rPr>
              <a:t>, social </a:t>
            </a:r>
            <a:r>
              <a:rPr lang="pt-BR" sz="2200" dirty="0" err="1">
                <a:latin typeface="+mn-lt"/>
              </a:rPr>
              <a:t>and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environmental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results</a:t>
            </a:r>
            <a:endParaRPr lang="pt-BR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200" dirty="0" err="1">
                <a:latin typeface="+mn-lt"/>
              </a:rPr>
              <a:t>Achievement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strategic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results</a:t>
            </a:r>
            <a:r>
              <a:rPr lang="pt-BR" sz="2200" dirty="0">
                <a:latin typeface="+mn-lt"/>
              </a:rPr>
              <a:t>: </a:t>
            </a:r>
            <a:r>
              <a:rPr lang="pt-BR" sz="2200" dirty="0" err="1">
                <a:latin typeface="+mn-lt"/>
              </a:rPr>
              <a:t>national</a:t>
            </a:r>
            <a:r>
              <a:rPr lang="pt-BR" sz="2200" dirty="0">
                <a:latin typeface="+mn-lt"/>
              </a:rPr>
              <a:t>, </a:t>
            </a:r>
            <a:r>
              <a:rPr lang="pt-BR" sz="2200" dirty="0" err="1">
                <a:latin typeface="+mn-lt"/>
              </a:rPr>
              <a:t>state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and</a:t>
            </a:r>
            <a:r>
              <a:rPr lang="pt-BR" sz="2200" dirty="0">
                <a:latin typeface="+mn-lt"/>
              </a:rPr>
              <a:t> local </a:t>
            </a:r>
            <a:r>
              <a:rPr lang="pt-BR" sz="2200" dirty="0" err="1">
                <a:latin typeface="+mn-lt"/>
              </a:rPr>
              <a:t>governments</a:t>
            </a:r>
            <a:endParaRPr lang="pt-BR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200" dirty="0" err="1">
                <a:latin typeface="+mn-lt"/>
              </a:rPr>
              <a:t>Achievement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ecological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objectives</a:t>
            </a:r>
            <a:endParaRPr lang="pt-BR" sz="22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pt-BR" sz="2200" dirty="0" err="1">
                <a:latin typeface="+mn-lt"/>
              </a:rPr>
              <a:t>Reduction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sectors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and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users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conflicts</a:t>
            </a:r>
            <a:r>
              <a:rPr lang="pt-BR" sz="2200" dirty="0">
                <a:latin typeface="+mn-lt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963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99838019"/>
              </p:ext>
            </p:extLst>
          </p:nvPr>
        </p:nvGraphicFramePr>
        <p:xfrm>
          <a:off x="241300" y="2069827"/>
          <a:ext cx="8128000" cy="232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7801724" y="3532658"/>
            <a:ext cx="41671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200" dirty="0"/>
              <a:t>Sharing opportunities and risks</a:t>
            </a:r>
            <a:endParaRPr lang="pt-BR" sz="2200" dirty="0"/>
          </a:p>
        </p:txBody>
      </p:sp>
      <p:sp>
        <p:nvSpPr>
          <p:cNvPr id="9" name="Seta para Baixo 8"/>
          <p:cNvSpPr/>
          <p:nvPr/>
        </p:nvSpPr>
        <p:spPr>
          <a:xfrm rot="16200000">
            <a:off x="7615210" y="3428999"/>
            <a:ext cx="535132" cy="68579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The </a:t>
            </a:r>
            <a:r>
              <a:rPr lang="pt-BR" sz="4000" b="1" dirty="0" err="1">
                <a:latin typeface="+mn-lt"/>
              </a:rPr>
              <a:t>challenge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of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water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regulation</a:t>
            </a:r>
            <a:endParaRPr lang="pt-B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43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err="1">
                <a:latin typeface="+mn-lt"/>
              </a:rPr>
              <a:t>Water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regulation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and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water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security</a:t>
            </a:r>
            <a:endParaRPr lang="pt-BR" sz="4000" b="1" dirty="0">
              <a:latin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75791011-E33D-455D-A463-048CD7DDB29B}"/>
              </a:ext>
            </a:extLst>
          </p:cNvPr>
          <p:cNvSpPr txBox="1">
            <a:spLocks/>
          </p:cNvSpPr>
          <p:nvPr/>
        </p:nvSpPr>
        <p:spPr>
          <a:xfrm>
            <a:off x="1260231" y="1249198"/>
            <a:ext cx="10248978" cy="49801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200" dirty="0" err="1">
                <a:latin typeface="+mn-lt"/>
              </a:rPr>
              <a:t>What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is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the</a:t>
            </a:r>
            <a:r>
              <a:rPr lang="pt-BR" sz="2200" dirty="0">
                <a:latin typeface="+mn-lt"/>
              </a:rPr>
              <a:t> role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users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sectors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in </a:t>
            </a:r>
            <a:r>
              <a:rPr lang="pt-BR" sz="2200" dirty="0" err="1">
                <a:latin typeface="+mn-lt"/>
              </a:rPr>
              <a:t>improving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security</a:t>
            </a:r>
            <a:r>
              <a:rPr lang="pt-BR" sz="2200" dirty="0">
                <a:latin typeface="+mn-lt"/>
              </a:rPr>
              <a:t>?</a:t>
            </a:r>
          </a:p>
          <a:p>
            <a:pPr algn="just"/>
            <a:endParaRPr lang="pt-BR" sz="2200" dirty="0">
              <a:latin typeface="+mn-lt"/>
            </a:endParaRPr>
          </a:p>
          <a:p>
            <a:pPr algn="just"/>
            <a:r>
              <a:rPr lang="pt-BR" sz="2200" dirty="0" err="1">
                <a:latin typeface="+mn-lt"/>
              </a:rPr>
              <a:t>What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is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the</a:t>
            </a:r>
            <a:r>
              <a:rPr lang="pt-BR" sz="2200" dirty="0">
                <a:latin typeface="+mn-lt"/>
              </a:rPr>
              <a:t> role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water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b="1" dirty="0" err="1">
                <a:latin typeface="+mn-lt"/>
              </a:rPr>
              <a:t>regulation</a:t>
            </a:r>
            <a:r>
              <a:rPr lang="pt-BR" sz="2200" b="1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in </a:t>
            </a:r>
            <a:r>
              <a:rPr lang="pt-BR" sz="2200" dirty="0" err="1">
                <a:latin typeface="+mn-lt"/>
              </a:rPr>
              <a:t>improving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security</a:t>
            </a:r>
            <a:r>
              <a:rPr lang="pt-BR" sz="2200" dirty="0">
                <a:latin typeface="+mn-lt"/>
              </a:rPr>
              <a:t>?</a:t>
            </a:r>
          </a:p>
          <a:p>
            <a:pPr algn="just"/>
            <a:endParaRPr lang="pt-BR" sz="2200" dirty="0">
              <a:latin typeface="+mn-lt"/>
            </a:endParaRPr>
          </a:p>
          <a:p>
            <a:pPr algn="just"/>
            <a:r>
              <a:rPr lang="pt-BR" sz="2200" dirty="0">
                <a:latin typeface="+mn-lt"/>
              </a:rPr>
              <a:t>Who </a:t>
            </a:r>
            <a:r>
              <a:rPr lang="pt-BR" sz="2200" dirty="0" err="1">
                <a:latin typeface="+mn-lt"/>
              </a:rPr>
              <a:t>should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promote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regulation</a:t>
            </a:r>
            <a:r>
              <a:rPr lang="pt-BR" sz="2200" dirty="0">
                <a:latin typeface="+mn-lt"/>
              </a:rPr>
              <a:t>? </a:t>
            </a:r>
            <a:r>
              <a:rPr lang="pt-BR" sz="2200" dirty="0" err="1">
                <a:latin typeface="+mn-lt"/>
              </a:rPr>
              <a:t>Users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sectors</a:t>
            </a:r>
            <a:r>
              <a:rPr lang="pt-BR" sz="2200" dirty="0">
                <a:latin typeface="+mn-lt"/>
              </a:rPr>
              <a:t>? ANA? CNRH? </a:t>
            </a:r>
            <a:r>
              <a:rPr lang="pt-BR" sz="2200" dirty="0" err="1">
                <a:latin typeface="+mn-lt"/>
              </a:rPr>
              <a:t>State</a:t>
            </a:r>
            <a:r>
              <a:rPr lang="pt-BR" sz="2200" dirty="0">
                <a:latin typeface="+mn-lt"/>
              </a:rPr>
              <a:t> managers? </a:t>
            </a:r>
            <a:r>
              <a:rPr lang="pt-BR" sz="2200" dirty="0" err="1">
                <a:latin typeface="+mn-lt"/>
              </a:rPr>
              <a:t>State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councils</a:t>
            </a:r>
            <a:r>
              <a:rPr lang="pt-BR" sz="2200" dirty="0">
                <a:latin typeface="+mn-lt"/>
              </a:rPr>
              <a:t>? </a:t>
            </a:r>
            <a:r>
              <a:rPr lang="pt-BR" sz="2200" dirty="0" err="1">
                <a:latin typeface="+mn-lt"/>
              </a:rPr>
              <a:t>Basin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Committees</a:t>
            </a:r>
            <a:r>
              <a:rPr lang="pt-BR" sz="2200" dirty="0">
                <a:latin typeface="+mn-lt"/>
              </a:rPr>
              <a:t>?</a:t>
            </a:r>
          </a:p>
          <a:p>
            <a:pPr algn="just"/>
            <a:endParaRPr lang="pt-BR" sz="2200" dirty="0">
              <a:latin typeface="+mn-lt"/>
            </a:endParaRPr>
          </a:p>
          <a:p>
            <a:pPr algn="just"/>
            <a:r>
              <a:rPr lang="pt-BR" sz="2200" dirty="0" err="1">
                <a:latin typeface="+mn-lt"/>
              </a:rPr>
              <a:t>What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is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the</a:t>
            </a:r>
            <a:r>
              <a:rPr lang="pt-BR" sz="2200" dirty="0">
                <a:latin typeface="+mn-lt"/>
              </a:rPr>
              <a:t> role </a:t>
            </a:r>
            <a:r>
              <a:rPr lang="pt-BR" sz="2200" dirty="0" err="1">
                <a:latin typeface="+mn-lt"/>
              </a:rPr>
              <a:t>of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water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grant</a:t>
            </a:r>
            <a:r>
              <a:rPr lang="pt-BR" sz="2200" dirty="0">
                <a:latin typeface="+mn-lt"/>
              </a:rPr>
              <a:t>?</a:t>
            </a:r>
          </a:p>
          <a:p>
            <a:pPr algn="just"/>
            <a:endParaRPr lang="pt-BR" sz="2200" dirty="0">
              <a:latin typeface="+mn-lt"/>
            </a:endParaRPr>
          </a:p>
          <a:p>
            <a:pPr algn="just"/>
            <a:endParaRPr lang="pt-BR" sz="2200" dirty="0">
              <a:latin typeface="+mn-lt"/>
            </a:endParaRPr>
          </a:p>
          <a:p>
            <a:pPr algn="just"/>
            <a:endParaRPr lang="en-US" sz="2200" dirty="0">
              <a:latin typeface="+mn-lt"/>
            </a:endParaRPr>
          </a:p>
          <a:p>
            <a:pPr algn="ctr"/>
            <a:r>
              <a:rPr lang="en-US" sz="2200" dirty="0">
                <a:latin typeface="+mn-lt"/>
              </a:rPr>
              <a:t>Water regulation should consider users sectors operation, but responsibilities and risks must be shared.</a:t>
            </a:r>
          </a:p>
        </p:txBody>
      </p:sp>
    </p:spTree>
    <p:extLst>
      <p:ext uri="{BB962C8B-B14F-4D97-AF65-F5344CB8AC3E}">
        <p14:creationId xmlns:p14="http://schemas.microsoft.com/office/powerpoint/2010/main" val="143009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ADB8F0-EE3E-47D8-A2C0-7DF499912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328" y="1675554"/>
            <a:ext cx="7891975" cy="463230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F28E7A6-CD11-4762-B097-1977DC415FA4}"/>
              </a:ext>
            </a:extLst>
          </p:cNvPr>
          <p:cNvSpPr txBox="1">
            <a:spLocks/>
          </p:cNvSpPr>
          <p:nvPr/>
        </p:nvSpPr>
        <p:spPr>
          <a:xfrm>
            <a:off x="1260231" y="5725551"/>
            <a:ext cx="10515600" cy="979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err="1">
                <a:latin typeface="+mn-lt"/>
              </a:rPr>
              <a:t>Source</a:t>
            </a:r>
            <a:r>
              <a:rPr lang="pt-BR" sz="2400" dirty="0">
                <a:latin typeface="+mn-lt"/>
              </a:rPr>
              <a:t>: </a:t>
            </a:r>
            <a:r>
              <a:rPr lang="pt-BR" sz="2400" i="1" dirty="0">
                <a:latin typeface="+mn-lt"/>
              </a:rPr>
              <a:t>ONS</a:t>
            </a:r>
            <a:r>
              <a:rPr lang="pt-BR" sz="2400" dirty="0">
                <a:latin typeface="+mn-lt"/>
              </a:rPr>
              <a:t>, 2017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err="1">
                <a:latin typeface="+mn-lt"/>
              </a:rPr>
              <a:t>Reservoirs</a:t>
            </a:r>
            <a:r>
              <a:rPr lang="pt-BR" sz="4000" b="1" dirty="0">
                <a:latin typeface="+mn-lt"/>
              </a:rPr>
              <a:t> in </a:t>
            </a:r>
            <a:r>
              <a:rPr lang="pt-BR" sz="4000" b="1" dirty="0" err="1">
                <a:latin typeface="+mn-lt"/>
              </a:rPr>
              <a:t>Brazil</a:t>
            </a:r>
            <a:r>
              <a:rPr lang="pt-BR" sz="4000" b="1" dirty="0">
                <a:latin typeface="+mn-lt"/>
              </a:rPr>
              <a:t>: do </a:t>
            </a:r>
            <a:r>
              <a:rPr lang="pt-BR" sz="4000" b="1" dirty="0" err="1">
                <a:latin typeface="+mn-lt"/>
              </a:rPr>
              <a:t>we</a:t>
            </a:r>
            <a:r>
              <a:rPr lang="pt-BR" sz="4000" b="1" dirty="0">
                <a:latin typeface="+mn-lt"/>
              </a:rPr>
              <a:t> </a:t>
            </a:r>
            <a:r>
              <a:rPr lang="pt-BR" sz="4000" b="1" dirty="0" err="1">
                <a:latin typeface="+mn-lt"/>
              </a:rPr>
              <a:t>need</a:t>
            </a:r>
            <a:r>
              <a:rPr lang="pt-BR" sz="4000" b="1" dirty="0">
                <a:latin typeface="+mn-lt"/>
              </a:rPr>
              <a:t> more?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3BF67762-F2FB-48F4-9452-24AEA33E5020}"/>
              </a:ext>
            </a:extLst>
          </p:cNvPr>
          <p:cNvCxnSpPr>
            <a:cxnSpLocks/>
          </p:cNvCxnSpPr>
          <p:nvPr/>
        </p:nvCxnSpPr>
        <p:spPr>
          <a:xfrm>
            <a:off x="8539089" y="2700996"/>
            <a:ext cx="47830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80F09C1B-7580-4DBC-A485-4D883BFD94A7}"/>
              </a:ext>
            </a:extLst>
          </p:cNvPr>
          <p:cNvSpPr txBox="1">
            <a:spLocks/>
          </p:cNvSpPr>
          <p:nvPr/>
        </p:nvSpPr>
        <p:spPr>
          <a:xfrm>
            <a:off x="9017391" y="2526241"/>
            <a:ext cx="3174609" cy="11012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latin typeface="+mn-lt"/>
              </a:rPr>
              <a:t>9.100 </a:t>
            </a:r>
            <a:r>
              <a:rPr lang="pt-BR" sz="2400" dirty="0" err="1">
                <a:latin typeface="+mn-lt"/>
              </a:rPr>
              <a:t>MWmed</a:t>
            </a:r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30.000 MW in </a:t>
            </a:r>
            <a:r>
              <a:rPr lang="pt-BR" sz="2400" dirty="0" err="1">
                <a:latin typeface="+mn-lt"/>
              </a:rPr>
              <a:t>wind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generation</a:t>
            </a:r>
            <a:endParaRPr lang="pt-BR" sz="2400" dirty="0">
              <a:latin typeface="+mn-lt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75791011-E33D-455D-A463-048CD7DDB29B}"/>
              </a:ext>
            </a:extLst>
          </p:cNvPr>
          <p:cNvSpPr txBox="1">
            <a:spLocks/>
          </p:cNvSpPr>
          <p:nvPr/>
        </p:nvSpPr>
        <p:spPr>
          <a:xfrm>
            <a:off x="1600516" y="826504"/>
            <a:ext cx="10248978" cy="979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200" dirty="0" err="1">
                <a:latin typeface="+mn-lt"/>
              </a:rPr>
              <a:t>Put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yourself</a:t>
            </a:r>
            <a:r>
              <a:rPr lang="pt-BR" sz="2200" dirty="0">
                <a:latin typeface="+mn-lt"/>
              </a:rPr>
              <a:t> in </a:t>
            </a:r>
            <a:r>
              <a:rPr lang="pt-BR" sz="2200" dirty="0" err="1">
                <a:latin typeface="+mn-lt"/>
              </a:rPr>
              <a:t>the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brazilian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energy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consumers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shoes</a:t>
            </a:r>
            <a:r>
              <a:rPr lang="pt-BR" sz="2200" dirty="0">
                <a:latin typeface="+mn-lt"/>
              </a:rPr>
              <a:t>... </a:t>
            </a:r>
            <a:r>
              <a:rPr lang="pt-BR" sz="2200" dirty="0" err="1">
                <a:latin typeface="+mn-lt"/>
              </a:rPr>
              <a:t>There</a:t>
            </a:r>
            <a:r>
              <a:rPr lang="pt-BR" sz="2200" dirty="0">
                <a:latin typeface="+mn-lt"/>
              </a:rPr>
              <a:t> are </a:t>
            </a:r>
            <a:r>
              <a:rPr lang="pt-BR" sz="2200" dirty="0" err="1">
                <a:latin typeface="+mn-lt"/>
              </a:rPr>
              <a:t>options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to</a:t>
            </a:r>
            <a:r>
              <a:rPr lang="pt-BR" sz="2200" dirty="0">
                <a:latin typeface="+mn-lt"/>
              </a:rPr>
              <a:t> </a:t>
            </a:r>
            <a:r>
              <a:rPr lang="pt-BR" sz="2200" dirty="0" err="1">
                <a:latin typeface="+mn-lt"/>
              </a:rPr>
              <a:t>them</a:t>
            </a:r>
            <a:r>
              <a:rPr lang="pt-BR" sz="2200" dirty="0">
                <a:latin typeface="+mn-lt"/>
              </a:rPr>
              <a:t>.</a:t>
            </a:r>
          </a:p>
          <a:p>
            <a:pPr algn="ctr"/>
            <a:r>
              <a:rPr lang="pt-BR" sz="2400" dirty="0">
                <a:latin typeface="+mn-lt"/>
              </a:rPr>
              <a:t>Are </a:t>
            </a:r>
            <a:r>
              <a:rPr lang="pt-BR" sz="2400" dirty="0" err="1">
                <a:latin typeface="+mn-lt"/>
              </a:rPr>
              <a:t>there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options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to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citizen</a:t>
            </a:r>
            <a:r>
              <a:rPr lang="pt-BR" sz="2400" dirty="0">
                <a:latin typeface="+mn-lt"/>
              </a:rPr>
              <a:t>? Are </a:t>
            </a:r>
            <a:r>
              <a:rPr lang="pt-BR" sz="2400" dirty="0" err="1">
                <a:latin typeface="+mn-lt"/>
              </a:rPr>
              <a:t>there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options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to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replace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water</a:t>
            </a:r>
            <a:r>
              <a:rPr lang="pt-BR" sz="24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401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425" y="854014"/>
            <a:ext cx="9066363" cy="5251837"/>
          </a:xfrm>
          <a:prstGeom prst="rect">
            <a:avLst/>
          </a:prstGeom>
        </p:spPr>
      </p:pic>
      <p:sp>
        <p:nvSpPr>
          <p:cNvPr id="99" name="CaixaDeTexto 98"/>
          <p:cNvSpPr txBox="1"/>
          <p:nvPr/>
        </p:nvSpPr>
        <p:spPr>
          <a:xfrm>
            <a:off x="5495024" y="1325332"/>
            <a:ext cx="1139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1.100m³/s</a:t>
            </a:r>
          </a:p>
        </p:txBody>
      </p:sp>
      <p:cxnSp>
        <p:nvCxnSpPr>
          <p:cNvPr id="100" name="Conector de seta reta 3"/>
          <p:cNvCxnSpPr/>
          <p:nvPr/>
        </p:nvCxnSpPr>
        <p:spPr>
          <a:xfrm>
            <a:off x="6052614" y="1552178"/>
            <a:ext cx="0" cy="2304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/>
          <p:cNvSpPr txBox="1"/>
          <p:nvPr/>
        </p:nvSpPr>
        <p:spPr>
          <a:xfrm>
            <a:off x="7846125" y="1377627"/>
            <a:ext cx="10017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900m³/s</a:t>
            </a:r>
          </a:p>
        </p:txBody>
      </p:sp>
      <p:cxnSp>
        <p:nvCxnSpPr>
          <p:cNvPr id="102" name="Conector de seta reta 6"/>
          <p:cNvCxnSpPr>
            <a:stCxn id="101" idx="2"/>
          </p:cNvCxnSpPr>
          <p:nvPr/>
        </p:nvCxnSpPr>
        <p:spPr>
          <a:xfrm>
            <a:off x="8347000" y="1639237"/>
            <a:ext cx="1013" cy="27300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/>
          <p:cNvSpPr txBox="1"/>
          <p:nvPr/>
        </p:nvSpPr>
        <p:spPr>
          <a:xfrm>
            <a:off x="8734245" y="1248975"/>
            <a:ext cx="779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endParaRPr lang="pt-BR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800m³/s</a:t>
            </a:r>
          </a:p>
        </p:txBody>
      </p:sp>
      <p:cxnSp>
        <p:nvCxnSpPr>
          <p:cNvPr id="104" name="Conector de seta reta 8"/>
          <p:cNvCxnSpPr/>
          <p:nvPr/>
        </p:nvCxnSpPr>
        <p:spPr>
          <a:xfrm>
            <a:off x="9107273" y="1639237"/>
            <a:ext cx="0" cy="28020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/>
          <p:cNvSpPr txBox="1"/>
          <p:nvPr/>
        </p:nvSpPr>
        <p:spPr>
          <a:xfrm>
            <a:off x="9471585" y="1296092"/>
            <a:ext cx="842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endParaRPr lang="pt-BR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700m³/s</a:t>
            </a:r>
          </a:p>
        </p:txBody>
      </p:sp>
      <p:cxnSp>
        <p:nvCxnSpPr>
          <p:cNvPr id="106" name="Conector de seta reta 10"/>
          <p:cNvCxnSpPr/>
          <p:nvPr/>
        </p:nvCxnSpPr>
        <p:spPr>
          <a:xfrm>
            <a:off x="9898470" y="1692475"/>
            <a:ext cx="0" cy="2820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/>
          <p:cNvSpPr txBox="1"/>
          <p:nvPr/>
        </p:nvSpPr>
        <p:spPr>
          <a:xfrm>
            <a:off x="9366383" y="4796409"/>
            <a:ext cx="939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endParaRPr lang="pt-BR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550m³/s</a:t>
            </a:r>
          </a:p>
        </p:txBody>
      </p:sp>
      <p:cxnSp>
        <p:nvCxnSpPr>
          <p:cNvPr id="108" name="Conector de seta reta 17"/>
          <p:cNvCxnSpPr/>
          <p:nvPr/>
        </p:nvCxnSpPr>
        <p:spPr>
          <a:xfrm flipV="1">
            <a:off x="10122241" y="4787912"/>
            <a:ext cx="344819" cy="3024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aixaDeTexto 108"/>
          <p:cNvSpPr txBox="1"/>
          <p:nvPr/>
        </p:nvSpPr>
        <p:spPr>
          <a:xfrm>
            <a:off x="10002223" y="1444007"/>
            <a:ext cx="842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endParaRPr lang="pt-BR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979488" fontAlgn="auto">
              <a:spcBef>
                <a:spcPts val="0"/>
              </a:spcBef>
              <a:spcAft>
                <a:spcPts val="0"/>
              </a:spcAft>
            </a:pPr>
            <a:r>
              <a:rPr lang="pt-BR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600m³/s</a:t>
            </a:r>
          </a:p>
        </p:txBody>
      </p:sp>
      <p:cxnSp>
        <p:nvCxnSpPr>
          <p:cNvPr id="110" name="Conector de seta reta 19"/>
          <p:cNvCxnSpPr/>
          <p:nvPr/>
        </p:nvCxnSpPr>
        <p:spPr>
          <a:xfrm>
            <a:off x="10229728" y="1849016"/>
            <a:ext cx="0" cy="28528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tângulo 113"/>
          <p:cNvSpPr/>
          <p:nvPr/>
        </p:nvSpPr>
        <p:spPr>
          <a:xfrm>
            <a:off x="3735238" y="5840083"/>
            <a:ext cx="336430" cy="19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4502989" y="5805577"/>
            <a:ext cx="336430" cy="19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CaixaDeTexto 112"/>
          <p:cNvSpPr txBox="1"/>
          <p:nvPr/>
        </p:nvSpPr>
        <p:spPr>
          <a:xfrm>
            <a:off x="3645018" y="5779699"/>
            <a:ext cx="534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/>
              <a:t>Hydro</a:t>
            </a:r>
            <a:endParaRPr lang="pt-BR" sz="1100" dirty="0"/>
          </a:p>
        </p:txBody>
      </p:sp>
      <p:sp>
        <p:nvSpPr>
          <p:cNvPr id="116" name="CaixaDeTexto 115"/>
          <p:cNvSpPr txBox="1"/>
          <p:nvPr/>
        </p:nvSpPr>
        <p:spPr>
          <a:xfrm>
            <a:off x="4430021" y="5779699"/>
            <a:ext cx="503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Solar </a:t>
            </a:r>
          </a:p>
        </p:txBody>
      </p:sp>
      <p:sp>
        <p:nvSpPr>
          <p:cNvPr id="118" name="Retângulo 117"/>
          <p:cNvSpPr/>
          <p:nvPr/>
        </p:nvSpPr>
        <p:spPr>
          <a:xfrm>
            <a:off x="5257800" y="5831457"/>
            <a:ext cx="401127" cy="16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CaixaDeTexto 119"/>
          <p:cNvSpPr txBox="1"/>
          <p:nvPr/>
        </p:nvSpPr>
        <p:spPr>
          <a:xfrm>
            <a:off x="5176207" y="5779699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Wind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6068416" y="5831457"/>
            <a:ext cx="566378" cy="16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Retângulo 126"/>
          <p:cNvSpPr/>
          <p:nvPr/>
        </p:nvSpPr>
        <p:spPr>
          <a:xfrm>
            <a:off x="6697958" y="5818516"/>
            <a:ext cx="2267947" cy="17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6" name="Imagem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977" y="5816950"/>
            <a:ext cx="4189562" cy="297398"/>
          </a:xfrm>
          <a:prstGeom prst="rect">
            <a:avLst/>
          </a:prstGeom>
        </p:spPr>
      </p:pic>
      <p:sp>
        <p:nvSpPr>
          <p:cNvPr id="125" name="CaixaDeTexto 124"/>
          <p:cNvSpPr txBox="1"/>
          <p:nvPr/>
        </p:nvSpPr>
        <p:spPr>
          <a:xfrm>
            <a:off x="5986823" y="5779699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/>
              <a:t>Thermoelectric</a:t>
            </a:r>
            <a:endParaRPr lang="pt-BR" sz="1100" dirty="0"/>
          </a:p>
        </p:txBody>
      </p:sp>
      <p:sp>
        <p:nvSpPr>
          <p:cNvPr id="129" name="Retângulo 128"/>
          <p:cNvSpPr/>
          <p:nvPr/>
        </p:nvSpPr>
        <p:spPr>
          <a:xfrm>
            <a:off x="7365656" y="5822830"/>
            <a:ext cx="1482218" cy="205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CaixaDeTexto 130"/>
          <p:cNvSpPr txBox="1"/>
          <p:nvPr/>
        </p:nvSpPr>
        <p:spPr>
          <a:xfrm>
            <a:off x="7284063" y="5771072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/>
              <a:t>Interchange</a:t>
            </a:r>
            <a:endParaRPr lang="pt-BR" sz="1100" dirty="0"/>
          </a:p>
        </p:txBody>
      </p:sp>
      <p:pic>
        <p:nvPicPr>
          <p:cNvPr id="132" name="Imagem 1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334" y="5810212"/>
            <a:ext cx="2364706" cy="298699"/>
          </a:xfrm>
          <a:prstGeom prst="rect">
            <a:avLst/>
          </a:prstGeom>
        </p:spPr>
      </p:pic>
      <p:sp>
        <p:nvSpPr>
          <p:cNvPr id="135" name="Retângulo 134"/>
          <p:cNvSpPr/>
          <p:nvPr/>
        </p:nvSpPr>
        <p:spPr>
          <a:xfrm>
            <a:off x="8498595" y="5818907"/>
            <a:ext cx="566378" cy="16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CaixaDeTexto 135"/>
          <p:cNvSpPr txBox="1"/>
          <p:nvPr/>
        </p:nvSpPr>
        <p:spPr>
          <a:xfrm>
            <a:off x="8417002" y="5767149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err="1"/>
              <a:t>Load</a:t>
            </a:r>
            <a:endParaRPr lang="pt-BR" sz="1100" dirty="0"/>
          </a:p>
        </p:txBody>
      </p:sp>
      <p:sp>
        <p:nvSpPr>
          <p:cNvPr id="137" name="Retângulo 136"/>
          <p:cNvSpPr/>
          <p:nvPr/>
        </p:nvSpPr>
        <p:spPr>
          <a:xfrm>
            <a:off x="4890017" y="935794"/>
            <a:ext cx="3072164" cy="281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CaixaDeTexto 138"/>
          <p:cNvSpPr txBox="1"/>
          <p:nvPr/>
        </p:nvSpPr>
        <p:spPr>
          <a:xfrm>
            <a:off x="3830369" y="915927"/>
            <a:ext cx="59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Energy Balance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Northeast</a:t>
            </a:r>
            <a:r>
              <a:rPr lang="pt-BR" sz="2000" dirty="0"/>
              <a:t> Subsistem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90AC8364-297B-4BB4-8A31-70C8849B464D}"/>
              </a:ext>
            </a:extLst>
          </p:cNvPr>
          <p:cNvSpPr txBox="1">
            <a:spLocks/>
          </p:cNvSpPr>
          <p:nvPr/>
        </p:nvSpPr>
        <p:spPr>
          <a:xfrm>
            <a:off x="1461052" y="179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latin typeface="+mn-lt"/>
              </a:rPr>
              <a:t>São Francisco </a:t>
            </a:r>
            <a:r>
              <a:rPr lang="pt-BR" sz="4000" b="1" dirty="0" err="1">
                <a:latin typeface="+mn-lt"/>
              </a:rPr>
              <a:t>Basin</a:t>
            </a:r>
            <a:endParaRPr lang="pt-BR" sz="4000" b="1" dirty="0">
              <a:latin typeface="+mn-lt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xmlns="" id="{3F28E7A6-CD11-4762-B097-1977DC415FA4}"/>
              </a:ext>
            </a:extLst>
          </p:cNvPr>
          <p:cNvSpPr txBox="1">
            <a:spLocks/>
          </p:cNvSpPr>
          <p:nvPr/>
        </p:nvSpPr>
        <p:spPr>
          <a:xfrm>
            <a:off x="1260231" y="5725551"/>
            <a:ext cx="10515600" cy="9796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dirty="0" err="1">
                <a:latin typeface="+mn-lt"/>
              </a:rPr>
              <a:t>Source</a:t>
            </a:r>
            <a:r>
              <a:rPr lang="pt-BR" sz="2400" dirty="0">
                <a:latin typeface="+mn-lt"/>
              </a:rPr>
              <a:t>: </a:t>
            </a:r>
            <a:r>
              <a:rPr lang="pt-BR" sz="2400" i="1" dirty="0">
                <a:latin typeface="+mn-lt"/>
              </a:rPr>
              <a:t>ONS</a:t>
            </a:r>
            <a:r>
              <a:rPr lang="pt-BR" sz="2400" dirty="0">
                <a:latin typeface="+mn-lt"/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163236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550</Words>
  <Application>Microsoft Office PowerPoint</Application>
  <PresentationFormat>Widescreen</PresentationFormat>
  <Paragraphs>116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Brazil in the last years...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Brazil in the next years...</vt:lpstr>
      <vt:lpstr>How can we do this?</vt:lpstr>
      <vt:lpstr>How can we do this?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Igor Souza Ribeiro</dc:creator>
  <cp:lastModifiedBy>Valeria</cp:lastModifiedBy>
  <cp:revision>126</cp:revision>
  <dcterms:created xsi:type="dcterms:W3CDTF">2016-11-10T13:11:17Z</dcterms:created>
  <dcterms:modified xsi:type="dcterms:W3CDTF">2018-03-27T19:31:42Z</dcterms:modified>
</cp:coreProperties>
</file>