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48" r:id="rId2"/>
    <p:sldMasterId id="2147483652" r:id="rId3"/>
    <p:sldMasterId id="2147483656" r:id="rId4"/>
    <p:sldMasterId id="2147483658" r:id="rId5"/>
    <p:sldMasterId id="2147483660" r:id="rId6"/>
    <p:sldMasterId id="2147483662" r:id="rId7"/>
    <p:sldMasterId id="2147483664" r:id="rId8"/>
    <p:sldMasterId id="2147483666" r:id="rId9"/>
    <p:sldMasterId id="2147483668" r:id="rId10"/>
    <p:sldMasterId id="2147483654" r:id="rId11"/>
  </p:sldMasterIdLst>
  <p:notesMasterIdLst>
    <p:notesMasterId r:id="rId72"/>
  </p:notesMasterIdLst>
  <p:handoutMasterIdLst>
    <p:handoutMasterId r:id="rId73"/>
  </p:handoutMasterIdLst>
  <p:sldIdLst>
    <p:sldId id="258" r:id="rId12"/>
    <p:sldId id="339" r:id="rId13"/>
    <p:sldId id="365" r:id="rId14"/>
    <p:sldId id="473" r:id="rId15"/>
    <p:sldId id="474" r:id="rId16"/>
    <p:sldId id="364" r:id="rId17"/>
    <p:sldId id="419" r:id="rId18"/>
    <p:sldId id="366" r:id="rId19"/>
    <p:sldId id="386" r:id="rId20"/>
    <p:sldId id="344" r:id="rId21"/>
    <p:sldId id="374" r:id="rId22"/>
    <p:sldId id="375" r:id="rId23"/>
    <p:sldId id="420" r:id="rId24"/>
    <p:sldId id="422" r:id="rId25"/>
    <p:sldId id="423" r:id="rId26"/>
    <p:sldId id="388" r:id="rId27"/>
    <p:sldId id="427" r:id="rId28"/>
    <p:sldId id="426" r:id="rId29"/>
    <p:sldId id="429" r:id="rId30"/>
    <p:sldId id="451" r:id="rId31"/>
    <p:sldId id="452" r:id="rId32"/>
    <p:sldId id="454" r:id="rId33"/>
    <p:sldId id="455" r:id="rId34"/>
    <p:sldId id="456" r:id="rId35"/>
    <p:sldId id="430" r:id="rId36"/>
    <p:sldId id="431" r:id="rId37"/>
    <p:sldId id="453" r:id="rId38"/>
    <p:sldId id="390" r:id="rId39"/>
    <p:sldId id="457" r:id="rId40"/>
    <p:sldId id="459" r:id="rId41"/>
    <p:sldId id="460" r:id="rId42"/>
    <p:sldId id="461" r:id="rId43"/>
    <p:sldId id="462" r:id="rId44"/>
    <p:sldId id="439" r:id="rId45"/>
    <p:sldId id="440" r:id="rId46"/>
    <p:sldId id="442" r:id="rId47"/>
    <p:sldId id="443" r:id="rId48"/>
    <p:sldId id="404" r:id="rId49"/>
    <p:sldId id="403" r:id="rId50"/>
    <p:sldId id="405" r:id="rId51"/>
    <p:sldId id="406" r:id="rId52"/>
    <p:sldId id="401" r:id="rId53"/>
    <p:sldId id="353" r:id="rId54"/>
    <p:sldId id="352" r:id="rId55"/>
    <p:sldId id="444" r:id="rId56"/>
    <p:sldId id="445" r:id="rId57"/>
    <p:sldId id="447" r:id="rId58"/>
    <p:sldId id="448" r:id="rId59"/>
    <p:sldId id="415" r:id="rId60"/>
    <p:sldId id="463" r:id="rId61"/>
    <p:sldId id="464" r:id="rId62"/>
    <p:sldId id="465" r:id="rId63"/>
    <p:sldId id="466" r:id="rId64"/>
    <p:sldId id="467" r:id="rId65"/>
    <p:sldId id="468" r:id="rId66"/>
    <p:sldId id="469" r:id="rId67"/>
    <p:sldId id="470" r:id="rId68"/>
    <p:sldId id="471" r:id="rId69"/>
    <p:sldId id="421" r:id="rId70"/>
    <p:sldId id="416" r:id="rId71"/>
  </p:sldIdLst>
  <p:sldSz cx="9144000" cy="6858000" type="screen4x3"/>
  <p:notesSz cx="7010400" cy="9296400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B050"/>
    <a:srgbClr val="00B0F0"/>
    <a:srgbClr val="000000"/>
    <a:srgbClr val="D9D9D9"/>
    <a:srgbClr val="948A54"/>
    <a:srgbClr val="92D050"/>
    <a:srgbClr val="00FF00"/>
    <a:srgbClr val="338DCD"/>
    <a:srgbClr val="B2E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515" autoAdjust="0"/>
    <p:restoredTop sz="93896" autoAdjust="0"/>
  </p:normalViewPr>
  <p:slideViewPr>
    <p:cSldViewPr snapToGrid="0" snapToObjects="1">
      <p:cViewPr varScale="1">
        <p:scale>
          <a:sx n="66" d="100"/>
          <a:sy n="66" d="100"/>
        </p:scale>
        <p:origin x="122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16" Type="http://schemas.openxmlformats.org/officeDocument/2006/relationships/slide" Target="slides/slide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nformaci&#243;n%20Corporativa\informacion%20corporativa\ISAGEN\PROYECTOS\CAMBIO%20CLIMATICO\PROTOCOLO%20SOSTENIBIILIDAD%20-%20IHA\analisis%20san%20jose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nformaci&#243;n%20Corporativa\informacion%20corporativa\ISAGEN\PROYECTOS\CAMBIO%20CLIMATICO\PROTOCOLO%20SOSTENIBIILIDAD%20-%20IHA\analisis%20san%20jos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Hoja2!$C$39:$C$58</c:f>
              <c:numCache>
                <c:formatCode>General</c:formatCode>
                <c:ptCount val="20"/>
                <c:pt idx="0">
                  <c:v>5</c:v>
                </c:pt>
                <c:pt idx="1">
                  <c:v>4</c:v>
                </c:pt>
                <c:pt idx="2">
                  <c:v>2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3</c:v>
                </c:pt>
                <c:pt idx="9">
                  <c:v>4</c:v>
                </c:pt>
                <c:pt idx="11">
                  <c:v>4</c:v>
                </c:pt>
                <c:pt idx="12">
                  <c:v>5</c:v>
                </c:pt>
                <c:pt idx="13">
                  <c:v>3</c:v>
                </c:pt>
                <c:pt idx="14">
                  <c:v>4</c:v>
                </c:pt>
                <c:pt idx="15">
                  <c:v>2</c:v>
                </c:pt>
                <c:pt idx="16">
                  <c:v>2</c:v>
                </c:pt>
                <c:pt idx="17">
                  <c:v>3</c:v>
                </c:pt>
                <c:pt idx="18">
                  <c:v>5</c:v>
                </c:pt>
                <c:pt idx="19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715872"/>
        <c:axId val="153717552"/>
      </c:radarChart>
      <c:catAx>
        <c:axId val="153715872"/>
        <c:scaling>
          <c:orientation val="minMax"/>
        </c:scaling>
        <c:delete val="1"/>
        <c:axPos val="b"/>
        <c:majorTickMark val="none"/>
        <c:minorTickMark val="none"/>
        <c:tickLblPos val="nextTo"/>
        <c:crossAx val="153717552"/>
        <c:crosses val="autoZero"/>
        <c:auto val="1"/>
        <c:lblAlgn val="ctr"/>
        <c:lblOffset val="100"/>
        <c:noMultiLvlLbl val="0"/>
      </c:catAx>
      <c:valAx>
        <c:axId val="15371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cross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371587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153719792"/>
        <c:axId val="153720352"/>
      </c:radarChart>
      <c:catAx>
        <c:axId val="153719792"/>
        <c:scaling>
          <c:orientation val="minMax"/>
        </c:scaling>
        <c:delete val="1"/>
        <c:axPos val="b"/>
        <c:majorTickMark val="none"/>
        <c:minorTickMark val="none"/>
        <c:tickLblPos val="nextTo"/>
        <c:crossAx val="153720352"/>
        <c:crosses val="autoZero"/>
        <c:auto val="1"/>
        <c:lblAlgn val="ctr"/>
        <c:lblOffset val="100"/>
        <c:noMultiLvlLbl val="0"/>
      </c:catAx>
      <c:valAx>
        <c:axId val="15372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out"/>
        <c:tickLblPos val="nextTo"/>
        <c:spPr>
          <a:noFill/>
          <a:ln w="15875">
            <a:solidFill>
              <a:schemeClr val="bg2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371979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image" Target="../media/image6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image" Target="../media/image6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D8F622-00C0-4563-AFE9-9F7D268F5A21}" type="doc">
      <dgm:prSet loTypeId="urn:microsoft.com/office/officeart/2008/layout/VerticalCurved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0136AC2-BFB1-49CC-A961-7EE03F8FCBA7}">
      <dgm:prSet custT="1"/>
      <dgm:spPr/>
      <dgm:t>
        <a:bodyPr/>
        <a:lstStyle/>
        <a:p>
          <a:pPr algn="ctr"/>
          <a:r>
            <a:rPr lang="es-CO" sz="1600" b="0" dirty="0" smtClean="0">
              <a:solidFill>
                <a:schemeClr val="tx1"/>
              </a:solidFill>
            </a:rPr>
            <a:t>Variabilidad en el comportamiento del micro-clima de la zona.</a:t>
          </a:r>
          <a:endParaRPr lang="en-US" sz="1600" b="0" dirty="0">
            <a:solidFill>
              <a:schemeClr val="tx1"/>
            </a:solidFill>
          </a:endParaRPr>
        </a:p>
      </dgm:t>
    </dgm:pt>
    <dgm:pt modelId="{A3683C42-5E02-40AA-AEA3-FFAA71B29FA2}" type="parTrans" cxnId="{0BAF2274-6735-458C-B529-B96E623BB504}">
      <dgm:prSet/>
      <dgm:spPr/>
      <dgm:t>
        <a:bodyPr/>
        <a:lstStyle/>
        <a:p>
          <a:pPr algn="ctr"/>
          <a:endParaRPr lang="en-US" sz="1400" b="0">
            <a:solidFill>
              <a:schemeClr val="tx1"/>
            </a:solidFill>
          </a:endParaRPr>
        </a:p>
      </dgm:t>
    </dgm:pt>
    <dgm:pt modelId="{5B6A0B80-C387-4549-BD97-66FE92962E93}" type="sibTrans" cxnId="{0BAF2274-6735-458C-B529-B96E623BB504}">
      <dgm:prSet custT="1"/>
      <dgm:spPr/>
      <dgm:t>
        <a:bodyPr/>
        <a:lstStyle/>
        <a:p>
          <a:pPr algn="ctr"/>
          <a:endParaRPr lang="en-US" sz="1000" b="0">
            <a:solidFill>
              <a:schemeClr val="tx1"/>
            </a:solidFill>
          </a:endParaRPr>
        </a:p>
      </dgm:t>
    </dgm:pt>
    <dgm:pt modelId="{DE8B6B2E-8873-4E20-83A8-52BFB1E4C3A4}">
      <dgm:prSet phldrT="[Texto]" custT="1"/>
      <dgm:spPr/>
      <dgm:t>
        <a:bodyPr/>
        <a:lstStyle/>
        <a:p>
          <a:pPr algn="ctr" rtl="0"/>
          <a:r>
            <a:rPr lang="es-CO" sz="1600" b="0" dirty="0" smtClean="0">
              <a:solidFill>
                <a:schemeClr val="tx1"/>
              </a:solidFill>
            </a:rPr>
            <a:t>Incremento de enfermedades en los cultivos agrícolas de la zona. </a:t>
          </a:r>
          <a:endParaRPr lang="en-US" sz="1600" b="0" dirty="0">
            <a:solidFill>
              <a:schemeClr val="tx1"/>
            </a:solidFill>
          </a:endParaRPr>
        </a:p>
      </dgm:t>
    </dgm:pt>
    <dgm:pt modelId="{FBC155CE-D794-4012-88F7-2EE0AB6208A7}" type="parTrans" cxnId="{805994E5-2EF3-4E67-9662-66391209AF60}">
      <dgm:prSet/>
      <dgm:spPr/>
      <dgm:t>
        <a:bodyPr/>
        <a:lstStyle/>
        <a:p>
          <a:pPr algn="ctr"/>
          <a:endParaRPr lang="en-US" sz="1400" b="0">
            <a:solidFill>
              <a:schemeClr val="tx1"/>
            </a:solidFill>
          </a:endParaRPr>
        </a:p>
      </dgm:t>
    </dgm:pt>
    <dgm:pt modelId="{C9A8BB8A-2951-4A04-894D-0E7703FB9CBC}" type="sibTrans" cxnId="{805994E5-2EF3-4E67-9662-66391209AF60}">
      <dgm:prSet custT="1"/>
      <dgm:spPr/>
      <dgm:t>
        <a:bodyPr/>
        <a:lstStyle/>
        <a:p>
          <a:pPr algn="ctr"/>
          <a:endParaRPr lang="en-US" sz="1000" b="0">
            <a:solidFill>
              <a:schemeClr val="tx1"/>
            </a:solidFill>
          </a:endParaRPr>
        </a:p>
      </dgm:t>
    </dgm:pt>
    <dgm:pt modelId="{193EA4B3-112E-495E-8508-13D1E94ED7B4}">
      <dgm:prSet phldrT="[Texto]" custT="1"/>
      <dgm:spPr/>
      <dgm:t>
        <a:bodyPr/>
        <a:lstStyle/>
        <a:p>
          <a:pPr algn="ctr" rtl="0"/>
          <a:r>
            <a:rPr lang="es-CO" sz="1600" b="0" smtClean="0">
              <a:solidFill>
                <a:schemeClr val="tx1"/>
              </a:solidFill>
            </a:rPr>
            <a:t>Pérdida en la productividad de los cultivos</a:t>
          </a:r>
          <a:endParaRPr lang="en-US" sz="1600" b="0" dirty="0">
            <a:solidFill>
              <a:schemeClr val="tx1"/>
            </a:solidFill>
          </a:endParaRPr>
        </a:p>
      </dgm:t>
    </dgm:pt>
    <dgm:pt modelId="{AD74B0AB-E53A-49E1-A966-96BB5259823A}" type="parTrans" cxnId="{16EEED4F-B5C8-40E8-9003-C14684B632AA}">
      <dgm:prSet/>
      <dgm:spPr/>
      <dgm:t>
        <a:bodyPr/>
        <a:lstStyle/>
        <a:p>
          <a:pPr algn="ctr"/>
          <a:endParaRPr lang="en-US" sz="1400" b="0">
            <a:solidFill>
              <a:schemeClr val="tx1"/>
            </a:solidFill>
          </a:endParaRPr>
        </a:p>
      </dgm:t>
    </dgm:pt>
    <dgm:pt modelId="{3DF7A2A6-9537-406A-8C06-687F95A870A3}" type="sibTrans" cxnId="{16EEED4F-B5C8-40E8-9003-C14684B632AA}">
      <dgm:prSet custT="1"/>
      <dgm:spPr/>
      <dgm:t>
        <a:bodyPr/>
        <a:lstStyle/>
        <a:p>
          <a:pPr algn="ctr"/>
          <a:endParaRPr lang="en-US" sz="1000" b="0">
            <a:solidFill>
              <a:schemeClr val="tx1"/>
            </a:solidFill>
          </a:endParaRPr>
        </a:p>
      </dgm:t>
    </dgm:pt>
    <dgm:pt modelId="{186A148B-884F-4B2D-982D-37C9FB3C53C3}">
      <dgm:prSet phldrT="[Texto]" custT="1"/>
      <dgm:spPr/>
      <dgm:t>
        <a:bodyPr/>
        <a:lstStyle/>
        <a:p>
          <a:pPr algn="ctr" rtl="0"/>
          <a:r>
            <a:rPr lang="es-CO" sz="1600" b="0" dirty="0" smtClean="0">
              <a:solidFill>
                <a:schemeClr val="tx1"/>
              </a:solidFill>
            </a:rPr>
            <a:t>Disminución en los rendimientos económicos de los sistemas de producción.</a:t>
          </a:r>
          <a:endParaRPr lang="en-US" sz="1600" b="0" dirty="0">
            <a:solidFill>
              <a:schemeClr val="tx1"/>
            </a:solidFill>
          </a:endParaRPr>
        </a:p>
      </dgm:t>
    </dgm:pt>
    <dgm:pt modelId="{BC9A6E4D-37BA-4E87-AE9A-817D2DD19436}" type="parTrans" cxnId="{CAFE73EF-8BC8-468D-B6B3-8F7DEBA4C1FF}">
      <dgm:prSet/>
      <dgm:spPr/>
      <dgm:t>
        <a:bodyPr/>
        <a:lstStyle/>
        <a:p>
          <a:pPr algn="ctr"/>
          <a:endParaRPr lang="en-US" sz="1400" b="0">
            <a:solidFill>
              <a:schemeClr val="tx1"/>
            </a:solidFill>
          </a:endParaRPr>
        </a:p>
      </dgm:t>
    </dgm:pt>
    <dgm:pt modelId="{9FA18956-8F44-4189-9A50-739B7FA50F93}" type="sibTrans" cxnId="{CAFE73EF-8BC8-468D-B6B3-8F7DEBA4C1FF}">
      <dgm:prSet/>
      <dgm:spPr/>
      <dgm:t>
        <a:bodyPr/>
        <a:lstStyle/>
        <a:p>
          <a:pPr algn="ctr"/>
          <a:endParaRPr lang="en-US" sz="1400" b="0">
            <a:solidFill>
              <a:schemeClr val="tx1"/>
            </a:solidFill>
          </a:endParaRPr>
        </a:p>
      </dgm:t>
    </dgm:pt>
    <dgm:pt modelId="{50EF5795-CA55-4460-A2F7-BAF18B3E5608}">
      <dgm:prSet custT="1"/>
      <dgm:spPr/>
      <dgm:t>
        <a:bodyPr/>
        <a:lstStyle/>
        <a:p>
          <a:pPr algn="ctr"/>
          <a:r>
            <a:rPr lang="es-CO" sz="1600" b="0" smtClean="0">
              <a:solidFill>
                <a:schemeClr val="tx1"/>
              </a:solidFill>
            </a:rPr>
            <a:t>Con el Llenado del embalse.</a:t>
          </a:r>
          <a:endParaRPr lang="en-US" sz="1600" b="0" dirty="0">
            <a:solidFill>
              <a:schemeClr val="tx1"/>
            </a:solidFill>
          </a:endParaRPr>
        </a:p>
      </dgm:t>
    </dgm:pt>
    <dgm:pt modelId="{1B96930E-22FA-49D1-AA57-B294B52C0940}" type="parTrans" cxnId="{9F733403-4E05-4A62-8AEA-9298E8970E47}">
      <dgm:prSet/>
      <dgm:spPr/>
      <dgm:t>
        <a:bodyPr/>
        <a:lstStyle/>
        <a:p>
          <a:pPr algn="ctr"/>
          <a:endParaRPr lang="es-CO" sz="4000" b="0">
            <a:solidFill>
              <a:schemeClr val="tx1"/>
            </a:solidFill>
          </a:endParaRPr>
        </a:p>
      </dgm:t>
    </dgm:pt>
    <dgm:pt modelId="{D2C76EAF-7850-4D34-9FAE-DB2BFA3F1FB0}" type="sibTrans" cxnId="{9F733403-4E05-4A62-8AEA-9298E8970E47}">
      <dgm:prSet/>
      <dgm:spPr/>
      <dgm:t>
        <a:bodyPr/>
        <a:lstStyle/>
        <a:p>
          <a:pPr algn="ctr"/>
          <a:endParaRPr lang="es-CO" sz="4000" b="0">
            <a:solidFill>
              <a:schemeClr val="tx1"/>
            </a:solidFill>
          </a:endParaRPr>
        </a:p>
      </dgm:t>
    </dgm:pt>
    <dgm:pt modelId="{0196BD77-C581-414A-A68A-A65A2E2E4DC9}" type="pres">
      <dgm:prSet presAssocID="{BAD8F622-00C0-4563-AFE9-9F7D268F5A2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7EC89C71-3DA5-4774-9CD6-FE70C6ABF433}" type="pres">
      <dgm:prSet presAssocID="{BAD8F622-00C0-4563-AFE9-9F7D268F5A21}" presName="Name1" presStyleCnt="0"/>
      <dgm:spPr/>
      <dgm:t>
        <a:bodyPr/>
        <a:lstStyle/>
        <a:p>
          <a:endParaRPr lang="es-CO"/>
        </a:p>
      </dgm:t>
    </dgm:pt>
    <dgm:pt modelId="{B2632CEF-D31F-4BFA-9D74-02EAC574F7CF}" type="pres">
      <dgm:prSet presAssocID="{BAD8F622-00C0-4563-AFE9-9F7D268F5A21}" presName="cycle" presStyleCnt="0"/>
      <dgm:spPr/>
      <dgm:t>
        <a:bodyPr/>
        <a:lstStyle/>
        <a:p>
          <a:endParaRPr lang="es-CO"/>
        </a:p>
      </dgm:t>
    </dgm:pt>
    <dgm:pt modelId="{6EC29AD0-3D17-431D-BE46-BA77D790C6CC}" type="pres">
      <dgm:prSet presAssocID="{BAD8F622-00C0-4563-AFE9-9F7D268F5A21}" presName="srcNode" presStyleLbl="node1" presStyleIdx="0" presStyleCnt="5"/>
      <dgm:spPr/>
      <dgm:t>
        <a:bodyPr/>
        <a:lstStyle/>
        <a:p>
          <a:endParaRPr lang="es-CO"/>
        </a:p>
      </dgm:t>
    </dgm:pt>
    <dgm:pt modelId="{95AB1276-45F7-4C5E-B9B1-A5474FE7CC84}" type="pres">
      <dgm:prSet presAssocID="{BAD8F622-00C0-4563-AFE9-9F7D268F5A21}" presName="conn" presStyleLbl="parChTrans1D2" presStyleIdx="0" presStyleCnt="1"/>
      <dgm:spPr/>
      <dgm:t>
        <a:bodyPr/>
        <a:lstStyle/>
        <a:p>
          <a:endParaRPr lang="es-CO"/>
        </a:p>
      </dgm:t>
    </dgm:pt>
    <dgm:pt modelId="{296F49F2-3698-4851-8DF5-347AF8E25050}" type="pres">
      <dgm:prSet presAssocID="{BAD8F622-00C0-4563-AFE9-9F7D268F5A21}" presName="extraNode" presStyleLbl="node1" presStyleIdx="0" presStyleCnt="5"/>
      <dgm:spPr/>
      <dgm:t>
        <a:bodyPr/>
        <a:lstStyle/>
        <a:p>
          <a:endParaRPr lang="es-CO"/>
        </a:p>
      </dgm:t>
    </dgm:pt>
    <dgm:pt modelId="{C903B33E-7D2A-45B0-BCAF-5A8D0D5E6CA9}" type="pres">
      <dgm:prSet presAssocID="{BAD8F622-00C0-4563-AFE9-9F7D268F5A21}" presName="dstNode" presStyleLbl="node1" presStyleIdx="0" presStyleCnt="5"/>
      <dgm:spPr/>
      <dgm:t>
        <a:bodyPr/>
        <a:lstStyle/>
        <a:p>
          <a:endParaRPr lang="es-CO"/>
        </a:p>
      </dgm:t>
    </dgm:pt>
    <dgm:pt modelId="{9B2A310C-BD1D-42A8-A2C3-BD3377A07CD0}" type="pres">
      <dgm:prSet presAssocID="{50EF5795-CA55-4460-A2F7-BAF18B3E560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898C5A3-315A-4E07-A63F-6B0A7757174A}" type="pres">
      <dgm:prSet presAssocID="{50EF5795-CA55-4460-A2F7-BAF18B3E5608}" presName="accent_1" presStyleCnt="0"/>
      <dgm:spPr/>
      <dgm:t>
        <a:bodyPr/>
        <a:lstStyle/>
        <a:p>
          <a:endParaRPr lang="es-CO"/>
        </a:p>
      </dgm:t>
    </dgm:pt>
    <dgm:pt modelId="{032C207C-EAB9-4F60-8749-A87D8FB38164}" type="pres">
      <dgm:prSet presAssocID="{50EF5795-CA55-4460-A2F7-BAF18B3E5608}" presName="accentRepeatNode" presStyleLbl="solidFgAcc1" presStyleIdx="0" presStyleCnt="5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BD57105B-487E-4D64-9F5D-23E9150A0A62}" type="pres">
      <dgm:prSet presAssocID="{20136AC2-BFB1-49CC-A961-7EE03F8FCBA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FA36E29-3D72-44E2-B1FB-C6609451D686}" type="pres">
      <dgm:prSet presAssocID="{20136AC2-BFB1-49CC-A961-7EE03F8FCBA7}" presName="accent_2" presStyleCnt="0"/>
      <dgm:spPr/>
      <dgm:t>
        <a:bodyPr/>
        <a:lstStyle/>
        <a:p>
          <a:endParaRPr lang="es-CO"/>
        </a:p>
      </dgm:t>
    </dgm:pt>
    <dgm:pt modelId="{293D4DF0-09C1-4327-A65B-0874B2447B1C}" type="pres">
      <dgm:prSet presAssocID="{20136AC2-BFB1-49CC-A961-7EE03F8FCBA7}" presName="accentRepeatNode" presStyleLbl="solidFgAcc1" presStyleIdx="1" presStyleCnt="5"/>
      <dgm:spPr/>
      <dgm:t>
        <a:bodyPr/>
        <a:lstStyle/>
        <a:p>
          <a:endParaRPr lang="es-CO"/>
        </a:p>
      </dgm:t>
    </dgm:pt>
    <dgm:pt modelId="{46AB89AD-6C02-49C8-ABA1-7BA4AD9DFCE5}" type="pres">
      <dgm:prSet presAssocID="{DE8B6B2E-8873-4E20-83A8-52BFB1E4C3A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28F029B-DF33-4DCE-873D-03307479514A}" type="pres">
      <dgm:prSet presAssocID="{DE8B6B2E-8873-4E20-83A8-52BFB1E4C3A4}" presName="accent_3" presStyleCnt="0"/>
      <dgm:spPr/>
      <dgm:t>
        <a:bodyPr/>
        <a:lstStyle/>
        <a:p>
          <a:endParaRPr lang="es-CO"/>
        </a:p>
      </dgm:t>
    </dgm:pt>
    <dgm:pt modelId="{96209BA9-872F-4C26-BC2E-B168CAC38A18}" type="pres">
      <dgm:prSet presAssocID="{DE8B6B2E-8873-4E20-83A8-52BFB1E4C3A4}" presName="accentRepeatNode" presStyleLbl="solidFgAcc1" presStyleIdx="2" presStyleCnt="5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BD3B75F6-39DD-4A2F-97AB-34E312209904}" type="pres">
      <dgm:prSet presAssocID="{193EA4B3-112E-495E-8508-13D1E94ED7B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B114789-9EF7-4393-909D-28852B17CFCB}" type="pres">
      <dgm:prSet presAssocID="{193EA4B3-112E-495E-8508-13D1E94ED7B4}" presName="accent_4" presStyleCnt="0"/>
      <dgm:spPr/>
      <dgm:t>
        <a:bodyPr/>
        <a:lstStyle/>
        <a:p>
          <a:endParaRPr lang="es-CO"/>
        </a:p>
      </dgm:t>
    </dgm:pt>
    <dgm:pt modelId="{57FB18E9-87F2-4F96-9AA1-FE483B496141}" type="pres">
      <dgm:prSet presAssocID="{193EA4B3-112E-495E-8508-13D1E94ED7B4}" presName="accentRepeatNode" presStyleLbl="solidFgAcc1" presStyleIdx="3" presStyleCnt="5"/>
      <dgm:spPr/>
      <dgm:t>
        <a:bodyPr/>
        <a:lstStyle/>
        <a:p>
          <a:endParaRPr lang="es-CO"/>
        </a:p>
      </dgm:t>
    </dgm:pt>
    <dgm:pt modelId="{1A90B529-F4E5-4843-A450-53F1FCA1E506}" type="pres">
      <dgm:prSet presAssocID="{186A148B-884F-4B2D-982D-37C9FB3C53C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D5A34C7-96A9-4107-B186-FABDBF975D79}" type="pres">
      <dgm:prSet presAssocID="{186A148B-884F-4B2D-982D-37C9FB3C53C3}" presName="accent_5" presStyleCnt="0"/>
      <dgm:spPr/>
      <dgm:t>
        <a:bodyPr/>
        <a:lstStyle/>
        <a:p>
          <a:endParaRPr lang="es-CO"/>
        </a:p>
      </dgm:t>
    </dgm:pt>
    <dgm:pt modelId="{52139433-F177-44DC-B145-A5BA1C379877}" type="pres">
      <dgm:prSet presAssocID="{186A148B-884F-4B2D-982D-37C9FB3C53C3}" presName="accentRepeatNode" presStyleLbl="solidFgAcc1" presStyleIdx="4" presStyleCnt="5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CO"/>
        </a:p>
      </dgm:t>
    </dgm:pt>
  </dgm:ptLst>
  <dgm:cxnLst>
    <dgm:cxn modelId="{1AC23BCB-5718-44B4-BDCD-A53A68146E64}" type="presOf" srcId="{BAD8F622-00C0-4563-AFE9-9F7D268F5A21}" destId="{0196BD77-C581-414A-A68A-A65A2E2E4DC9}" srcOrd="0" destOrd="0" presId="urn:microsoft.com/office/officeart/2008/layout/VerticalCurvedList"/>
    <dgm:cxn modelId="{198F8272-ED10-43F6-A16D-201FE88A7E97}" type="presOf" srcId="{50EF5795-CA55-4460-A2F7-BAF18B3E5608}" destId="{9B2A310C-BD1D-42A8-A2C3-BD3377A07CD0}" srcOrd="0" destOrd="0" presId="urn:microsoft.com/office/officeart/2008/layout/VerticalCurvedList"/>
    <dgm:cxn modelId="{CAFE73EF-8BC8-468D-B6B3-8F7DEBA4C1FF}" srcId="{BAD8F622-00C0-4563-AFE9-9F7D268F5A21}" destId="{186A148B-884F-4B2D-982D-37C9FB3C53C3}" srcOrd="4" destOrd="0" parTransId="{BC9A6E4D-37BA-4E87-AE9A-817D2DD19436}" sibTransId="{9FA18956-8F44-4189-9A50-739B7FA50F93}"/>
    <dgm:cxn modelId="{0BAF2274-6735-458C-B529-B96E623BB504}" srcId="{BAD8F622-00C0-4563-AFE9-9F7D268F5A21}" destId="{20136AC2-BFB1-49CC-A961-7EE03F8FCBA7}" srcOrd="1" destOrd="0" parTransId="{A3683C42-5E02-40AA-AEA3-FFAA71B29FA2}" sibTransId="{5B6A0B80-C387-4549-BD97-66FE92962E93}"/>
    <dgm:cxn modelId="{63233D69-1258-48D7-86FB-3E9FC74FD808}" type="presOf" srcId="{193EA4B3-112E-495E-8508-13D1E94ED7B4}" destId="{BD3B75F6-39DD-4A2F-97AB-34E312209904}" srcOrd="0" destOrd="0" presId="urn:microsoft.com/office/officeart/2008/layout/VerticalCurvedList"/>
    <dgm:cxn modelId="{33FF6A5C-4807-4263-832D-0DEB6F543016}" type="presOf" srcId="{20136AC2-BFB1-49CC-A961-7EE03F8FCBA7}" destId="{BD57105B-487E-4D64-9F5D-23E9150A0A62}" srcOrd="0" destOrd="0" presId="urn:microsoft.com/office/officeart/2008/layout/VerticalCurvedList"/>
    <dgm:cxn modelId="{9F733403-4E05-4A62-8AEA-9298E8970E47}" srcId="{BAD8F622-00C0-4563-AFE9-9F7D268F5A21}" destId="{50EF5795-CA55-4460-A2F7-BAF18B3E5608}" srcOrd="0" destOrd="0" parTransId="{1B96930E-22FA-49D1-AA57-B294B52C0940}" sibTransId="{D2C76EAF-7850-4D34-9FAE-DB2BFA3F1FB0}"/>
    <dgm:cxn modelId="{16EEED4F-B5C8-40E8-9003-C14684B632AA}" srcId="{BAD8F622-00C0-4563-AFE9-9F7D268F5A21}" destId="{193EA4B3-112E-495E-8508-13D1E94ED7B4}" srcOrd="3" destOrd="0" parTransId="{AD74B0AB-E53A-49E1-A966-96BB5259823A}" sibTransId="{3DF7A2A6-9537-406A-8C06-687F95A870A3}"/>
    <dgm:cxn modelId="{805994E5-2EF3-4E67-9662-66391209AF60}" srcId="{BAD8F622-00C0-4563-AFE9-9F7D268F5A21}" destId="{DE8B6B2E-8873-4E20-83A8-52BFB1E4C3A4}" srcOrd="2" destOrd="0" parTransId="{FBC155CE-D794-4012-88F7-2EE0AB6208A7}" sibTransId="{C9A8BB8A-2951-4A04-894D-0E7703FB9CBC}"/>
    <dgm:cxn modelId="{21F126E8-3BF6-4EA8-BC85-93CA21CFD352}" type="presOf" srcId="{186A148B-884F-4B2D-982D-37C9FB3C53C3}" destId="{1A90B529-F4E5-4843-A450-53F1FCA1E506}" srcOrd="0" destOrd="0" presId="urn:microsoft.com/office/officeart/2008/layout/VerticalCurvedList"/>
    <dgm:cxn modelId="{71360AE7-DD4F-4D11-A094-C3CCAD8EBF09}" type="presOf" srcId="{DE8B6B2E-8873-4E20-83A8-52BFB1E4C3A4}" destId="{46AB89AD-6C02-49C8-ABA1-7BA4AD9DFCE5}" srcOrd="0" destOrd="0" presId="urn:microsoft.com/office/officeart/2008/layout/VerticalCurvedList"/>
    <dgm:cxn modelId="{6A4D0AAC-8150-4194-A09C-06C4D5AD6157}" type="presOf" srcId="{D2C76EAF-7850-4D34-9FAE-DB2BFA3F1FB0}" destId="{95AB1276-45F7-4C5E-B9B1-A5474FE7CC84}" srcOrd="0" destOrd="0" presId="urn:microsoft.com/office/officeart/2008/layout/VerticalCurvedList"/>
    <dgm:cxn modelId="{6BFA3A40-C495-41A6-868D-9F67D4B37CC9}" type="presParOf" srcId="{0196BD77-C581-414A-A68A-A65A2E2E4DC9}" destId="{7EC89C71-3DA5-4774-9CD6-FE70C6ABF433}" srcOrd="0" destOrd="0" presId="urn:microsoft.com/office/officeart/2008/layout/VerticalCurvedList"/>
    <dgm:cxn modelId="{DE4CDF4A-C577-4AAD-9A86-3D3470A409F8}" type="presParOf" srcId="{7EC89C71-3DA5-4774-9CD6-FE70C6ABF433}" destId="{B2632CEF-D31F-4BFA-9D74-02EAC574F7CF}" srcOrd="0" destOrd="0" presId="urn:microsoft.com/office/officeart/2008/layout/VerticalCurvedList"/>
    <dgm:cxn modelId="{BA3517E2-4B63-41D9-8156-494639D9136A}" type="presParOf" srcId="{B2632CEF-D31F-4BFA-9D74-02EAC574F7CF}" destId="{6EC29AD0-3D17-431D-BE46-BA77D790C6CC}" srcOrd="0" destOrd="0" presId="urn:microsoft.com/office/officeart/2008/layout/VerticalCurvedList"/>
    <dgm:cxn modelId="{015E63E7-AD3F-4AFB-879F-9114224E5C97}" type="presParOf" srcId="{B2632CEF-D31F-4BFA-9D74-02EAC574F7CF}" destId="{95AB1276-45F7-4C5E-B9B1-A5474FE7CC84}" srcOrd="1" destOrd="0" presId="urn:microsoft.com/office/officeart/2008/layout/VerticalCurvedList"/>
    <dgm:cxn modelId="{D45D1766-6A88-4B9F-A3EE-FABEE073FBC4}" type="presParOf" srcId="{B2632CEF-D31F-4BFA-9D74-02EAC574F7CF}" destId="{296F49F2-3698-4851-8DF5-347AF8E25050}" srcOrd="2" destOrd="0" presId="urn:microsoft.com/office/officeart/2008/layout/VerticalCurvedList"/>
    <dgm:cxn modelId="{A9D20A75-E299-47F8-BEA4-3E71E88E4930}" type="presParOf" srcId="{B2632CEF-D31F-4BFA-9D74-02EAC574F7CF}" destId="{C903B33E-7D2A-45B0-BCAF-5A8D0D5E6CA9}" srcOrd="3" destOrd="0" presId="urn:microsoft.com/office/officeart/2008/layout/VerticalCurvedList"/>
    <dgm:cxn modelId="{A3739642-1B73-4910-B2C2-C650703EBC45}" type="presParOf" srcId="{7EC89C71-3DA5-4774-9CD6-FE70C6ABF433}" destId="{9B2A310C-BD1D-42A8-A2C3-BD3377A07CD0}" srcOrd="1" destOrd="0" presId="urn:microsoft.com/office/officeart/2008/layout/VerticalCurvedList"/>
    <dgm:cxn modelId="{7913C17D-34AF-497C-8CAD-BDE11686DF99}" type="presParOf" srcId="{7EC89C71-3DA5-4774-9CD6-FE70C6ABF433}" destId="{1898C5A3-315A-4E07-A63F-6B0A7757174A}" srcOrd="2" destOrd="0" presId="urn:microsoft.com/office/officeart/2008/layout/VerticalCurvedList"/>
    <dgm:cxn modelId="{2BE1EF35-5299-4C1D-83D0-69089261935D}" type="presParOf" srcId="{1898C5A3-315A-4E07-A63F-6B0A7757174A}" destId="{032C207C-EAB9-4F60-8749-A87D8FB38164}" srcOrd="0" destOrd="0" presId="urn:microsoft.com/office/officeart/2008/layout/VerticalCurvedList"/>
    <dgm:cxn modelId="{007D8F0D-525D-4235-8020-E14F8DEBAE61}" type="presParOf" srcId="{7EC89C71-3DA5-4774-9CD6-FE70C6ABF433}" destId="{BD57105B-487E-4D64-9F5D-23E9150A0A62}" srcOrd="3" destOrd="0" presId="urn:microsoft.com/office/officeart/2008/layout/VerticalCurvedList"/>
    <dgm:cxn modelId="{BB3EF104-1FC2-4533-83CA-50BE7B7E1BF2}" type="presParOf" srcId="{7EC89C71-3DA5-4774-9CD6-FE70C6ABF433}" destId="{EFA36E29-3D72-44E2-B1FB-C6609451D686}" srcOrd="4" destOrd="0" presId="urn:microsoft.com/office/officeart/2008/layout/VerticalCurvedList"/>
    <dgm:cxn modelId="{B142200D-3568-4E20-A57F-7433801B2574}" type="presParOf" srcId="{EFA36E29-3D72-44E2-B1FB-C6609451D686}" destId="{293D4DF0-09C1-4327-A65B-0874B2447B1C}" srcOrd="0" destOrd="0" presId="urn:microsoft.com/office/officeart/2008/layout/VerticalCurvedList"/>
    <dgm:cxn modelId="{553E6367-0410-410E-965C-0ED49B4092A4}" type="presParOf" srcId="{7EC89C71-3DA5-4774-9CD6-FE70C6ABF433}" destId="{46AB89AD-6C02-49C8-ABA1-7BA4AD9DFCE5}" srcOrd="5" destOrd="0" presId="urn:microsoft.com/office/officeart/2008/layout/VerticalCurvedList"/>
    <dgm:cxn modelId="{1E3D4B8E-ED00-414F-AEAC-09033D44F5DD}" type="presParOf" srcId="{7EC89C71-3DA5-4774-9CD6-FE70C6ABF433}" destId="{A28F029B-DF33-4DCE-873D-03307479514A}" srcOrd="6" destOrd="0" presId="urn:microsoft.com/office/officeart/2008/layout/VerticalCurvedList"/>
    <dgm:cxn modelId="{4BCD75C6-366A-453D-B5A4-84347D158327}" type="presParOf" srcId="{A28F029B-DF33-4DCE-873D-03307479514A}" destId="{96209BA9-872F-4C26-BC2E-B168CAC38A18}" srcOrd="0" destOrd="0" presId="urn:microsoft.com/office/officeart/2008/layout/VerticalCurvedList"/>
    <dgm:cxn modelId="{C2A1CD7B-689B-478F-BA13-5B486D1E3C0C}" type="presParOf" srcId="{7EC89C71-3DA5-4774-9CD6-FE70C6ABF433}" destId="{BD3B75F6-39DD-4A2F-97AB-34E312209904}" srcOrd="7" destOrd="0" presId="urn:microsoft.com/office/officeart/2008/layout/VerticalCurvedList"/>
    <dgm:cxn modelId="{B4A382FC-1469-4245-9A18-5590882B4B81}" type="presParOf" srcId="{7EC89C71-3DA5-4774-9CD6-FE70C6ABF433}" destId="{9B114789-9EF7-4393-909D-28852B17CFCB}" srcOrd="8" destOrd="0" presId="urn:microsoft.com/office/officeart/2008/layout/VerticalCurvedList"/>
    <dgm:cxn modelId="{D0D2E3F6-80A7-42F3-BD7A-BF562A16F90B}" type="presParOf" srcId="{9B114789-9EF7-4393-909D-28852B17CFCB}" destId="{57FB18E9-87F2-4F96-9AA1-FE483B496141}" srcOrd="0" destOrd="0" presId="urn:microsoft.com/office/officeart/2008/layout/VerticalCurvedList"/>
    <dgm:cxn modelId="{4FA5151C-AC6B-43B6-9163-C8C90B274C78}" type="presParOf" srcId="{7EC89C71-3DA5-4774-9CD6-FE70C6ABF433}" destId="{1A90B529-F4E5-4843-A450-53F1FCA1E506}" srcOrd="9" destOrd="0" presId="urn:microsoft.com/office/officeart/2008/layout/VerticalCurvedList"/>
    <dgm:cxn modelId="{B99248FD-A837-4AD1-961F-E398493AB607}" type="presParOf" srcId="{7EC89C71-3DA5-4774-9CD6-FE70C6ABF433}" destId="{2D5A34C7-96A9-4107-B186-FABDBF975D79}" srcOrd="10" destOrd="0" presId="urn:microsoft.com/office/officeart/2008/layout/VerticalCurvedList"/>
    <dgm:cxn modelId="{6E04A9FA-F3D0-4F51-A444-91D43A08D61F}" type="presParOf" srcId="{2D5A34C7-96A9-4107-B186-FABDBF975D79}" destId="{52139433-F177-44DC-B145-A5BA1C37987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B1276-45F7-4C5E-B9B1-A5474FE7CC84}">
      <dsp:nvSpPr>
        <dsp:cNvPr id="0" name=""/>
        <dsp:cNvSpPr/>
      </dsp:nvSpPr>
      <dsp:spPr>
        <a:xfrm>
          <a:off x="-5495858" y="-841463"/>
          <a:ext cx="6543759" cy="6543759"/>
        </a:xfrm>
        <a:prstGeom prst="blockArc">
          <a:avLst>
            <a:gd name="adj1" fmla="val 18900000"/>
            <a:gd name="adj2" fmla="val 2700000"/>
            <a:gd name="adj3" fmla="val 330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2A310C-BD1D-42A8-A2C3-BD3377A07CD0}">
      <dsp:nvSpPr>
        <dsp:cNvPr id="0" name=""/>
        <dsp:cNvSpPr/>
      </dsp:nvSpPr>
      <dsp:spPr>
        <a:xfrm>
          <a:off x="458170" y="303704"/>
          <a:ext cx="6718376" cy="6077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4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smtClean="0">
              <a:solidFill>
                <a:schemeClr val="tx1"/>
              </a:solidFill>
            </a:rPr>
            <a:t>Con el Llenado del embalse.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458170" y="303704"/>
        <a:ext cx="6718376" cy="607798"/>
      </dsp:txXfrm>
    </dsp:sp>
    <dsp:sp modelId="{032C207C-EAB9-4F60-8749-A87D8FB38164}">
      <dsp:nvSpPr>
        <dsp:cNvPr id="0" name=""/>
        <dsp:cNvSpPr/>
      </dsp:nvSpPr>
      <dsp:spPr>
        <a:xfrm>
          <a:off x="78296" y="227730"/>
          <a:ext cx="759748" cy="759748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57105B-487E-4D64-9F5D-23E9150A0A62}">
      <dsp:nvSpPr>
        <dsp:cNvPr id="0" name=""/>
        <dsp:cNvSpPr/>
      </dsp:nvSpPr>
      <dsp:spPr>
        <a:xfrm>
          <a:off x="893701" y="1215111"/>
          <a:ext cx="6282846" cy="607798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4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dirty="0" smtClean="0">
              <a:solidFill>
                <a:schemeClr val="tx1"/>
              </a:solidFill>
            </a:rPr>
            <a:t>Variabilidad en el comportamiento del micro-clima de la zona.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893701" y="1215111"/>
        <a:ext cx="6282846" cy="607798"/>
      </dsp:txXfrm>
    </dsp:sp>
    <dsp:sp modelId="{293D4DF0-09C1-4327-A65B-0874B2447B1C}">
      <dsp:nvSpPr>
        <dsp:cNvPr id="0" name=""/>
        <dsp:cNvSpPr/>
      </dsp:nvSpPr>
      <dsp:spPr>
        <a:xfrm>
          <a:off x="513826" y="1139136"/>
          <a:ext cx="759748" cy="7597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B89AD-6C02-49C8-ABA1-7BA4AD9DFCE5}">
      <dsp:nvSpPr>
        <dsp:cNvPr id="0" name=""/>
        <dsp:cNvSpPr/>
      </dsp:nvSpPr>
      <dsp:spPr>
        <a:xfrm>
          <a:off x="1027373" y="2126517"/>
          <a:ext cx="6149173" cy="607798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440" tIns="40640" rIns="40640" bIns="4064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dirty="0" smtClean="0">
              <a:solidFill>
                <a:schemeClr val="tx1"/>
              </a:solidFill>
            </a:rPr>
            <a:t>Incremento de enfermedades en los cultivos agrícolas de la zona. 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1027373" y="2126517"/>
        <a:ext cx="6149173" cy="607798"/>
      </dsp:txXfrm>
    </dsp:sp>
    <dsp:sp modelId="{96209BA9-872F-4C26-BC2E-B168CAC38A18}">
      <dsp:nvSpPr>
        <dsp:cNvPr id="0" name=""/>
        <dsp:cNvSpPr/>
      </dsp:nvSpPr>
      <dsp:spPr>
        <a:xfrm>
          <a:off x="647499" y="2050542"/>
          <a:ext cx="759748" cy="759748"/>
        </a:xfrm>
        <a:prstGeom prst="ellipse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3B75F6-39DD-4A2F-97AB-34E312209904}">
      <dsp:nvSpPr>
        <dsp:cNvPr id="0" name=""/>
        <dsp:cNvSpPr/>
      </dsp:nvSpPr>
      <dsp:spPr>
        <a:xfrm>
          <a:off x="893701" y="3037923"/>
          <a:ext cx="6282846" cy="607798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440" tIns="40640" rIns="40640" bIns="4064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smtClean="0">
              <a:solidFill>
                <a:schemeClr val="tx1"/>
              </a:solidFill>
            </a:rPr>
            <a:t>Pérdida en la productividad de los cultivos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893701" y="3037923"/>
        <a:ext cx="6282846" cy="607798"/>
      </dsp:txXfrm>
    </dsp:sp>
    <dsp:sp modelId="{57FB18E9-87F2-4F96-9AA1-FE483B496141}">
      <dsp:nvSpPr>
        <dsp:cNvPr id="0" name=""/>
        <dsp:cNvSpPr/>
      </dsp:nvSpPr>
      <dsp:spPr>
        <a:xfrm>
          <a:off x="513826" y="2961948"/>
          <a:ext cx="759748" cy="7597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90B529-F4E5-4843-A450-53F1FCA1E506}">
      <dsp:nvSpPr>
        <dsp:cNvPr id="0" name=""/>
        <dsp:cNvSpPr/>
      </dsp:nvSpPr>
      <dsp:spPr>
        <a:xfrm>
          <a:off x="458170" y="3949329"/>
          <a:ext cx="6718376" cy="607798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440" tIns="40640" rIns="40640" bIns="4064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dirty="0" smtClean="0">
              <a:solidFill>
                <a:schemeClr val="tx1"/>
              </a:solidFill>
            </a:rPr>
            <a:t>Disminución en los rendimientos económicos de los sistemas de producción.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458170" y="3949329"/>
        <a:ext cx="6718376" cy="607798"/>
      </dsp:txXfrm>
    </dsp:sp>
    <dsp:sp modelId="{52139433-F177-44DC-B145-A5BA1C379877}">
      <dsp:nvSpPr>
        <dsp:cNvPr id="0" name=""/>
        <dsp:cNvSpPr/>
      </dsp:nvSpPr>
      <dsp:spPr>
        <a:xfrm>
          <a:off x="78296" y="3873354"/>
          <a:ext cx="759748" cy="759748"/>
        </a:xfrm>
        <a:prstGeom prst="ellipse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0.66651</cdr:x>
      <cdr:y>0.26289</cdr:y>
    </cdr:from>
    <cdr:to>
      <cdr:x>0.69719</cdr:x>
      <cdr:y>0.31068</cdr:y>
    </cdr:to>
    <cdr:sp macro="" textlink="">
      <cdr:nvSpPr>
        <cdr:cNvPr id="2" name="Conector 1"/>
        <cdr:cNvSpPr/>
      </cdr:nvSpPr>
      <cdr:spPr>
        <a:xfrm xmlns:a="http://schemas.openxmlformats.org/drawingml/2006/main">
          <a:off x="5582950" y="1361911"/>
          <a:ext cx="256972" cy="247582"/>
        </a:xfrm>
        <a:prstGeom xmlns:a="http://schemas.openxmlformats.org/drawingml/2006/main" prst="flowChartConnector">
          <a:avLst/>
        </a:prstGeom>
        <a:solidFill xmlns:a="http://schemas.openxmlformats.org/drawingml/2006/main">
          <a:schemeClr val="accent3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s-E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  <cdr:relSizeAnchor xmlns:cdr="http://schemas.openxmlformats.org/drawingml/2006/chartDrawing">
    <cdr:from>
      <cdr:x>0.55444</cdr:x>
      <cdr:y>0.82358</cdr:y>
    </cdr:from>
    <cdr:to>
      <cdr:x>0.58511</cdr:x>
      <cdr:y>0.87137</cdr:y>
    </cdr:to>
    <cdr:sp macro="" textlink="">
      <cdr:nvSpPr>
        <cdr:cNvPr id="3" name="Conector 2"/>
        <cdr:cNvSpPr/>
      </cdr:nvSpPr>
      <cdr:spPr>
        <a:xfrm xmlns:a="http://schemas.openxmlformats.org/drawingml/2006/main">
          <a:off x="4644192" y="4266513"/>
          <a:ext cx="256972" cy="247582"/>
        </a:xfrm>
        <a:prstGeom xmlns:a="http://schemas.openxmlformats.org/drawingml/2006/main" prst="flowChartConnector">
          <a:avLst/>
        </a:prstGeom>
        <a:solidFill xmlns:a="http://schemas.openxmlformats.org/drawingml/2006/main">
          <a:schemeClr val="accent3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  <cdr:relSizeAnchor xmlns:cdr="http://schemas.openxmlformats.org/drawingml/2006/chartDrawing">
    <cdr:from>
      <cdr:x>0.40763</cdr:x>
      <cdr:y>0.82774</cdr:y>
    </cdr:from>
    <cdr:to>
      <cdr:x>0.43831</cdr:x>
      <cdr:y>0.87554</cdr:y>
    </cdr:to>
    <cdr:sp macro="" textlink="">
      <cdr:nvSpPr>
        <cdr:cNvPr id="4" name="Conector 3"/>
        <cdr:cNvSpPr/>
      </cdr:nvSpPr>
      <cdr:spPr>
        <a:xfrm xmlns:a="http://schemas.openxmlformats.org/drawingml/2006/main">
          <a:off x="3414524" y="4288104"/>
          <a:ext cx="256972" cy="247582"/>
        </a:xfrm>
        <a:prstGeom xmlns:a="http://schemas.openxmlformats.org/drawingml/2006/main" prst="flowChartConnector">
          <a:avLst/>
        </a:prstGeom>
        <a:solidFill xmlns:a="http://schemas.openxmlformats.org/drawingml/2006/main">
          <a:schemeClr val="accent3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  <cdr:relSizeAnchor xmlns:cdr="http://schemas.openxmlformats.org/drawingml/2006/chartDrawing">
    <cdr:from>
      <cdr:x>0.27028</cdr:x>
      <cdr:y>0.59458</cdr:y>
    </cdr:from>
    <cdr:to>
      <cdr:x>0.30096</cdr:x>
      <cdr:y>0.64238</cdr:y>
    </cdr:to>
    <cdr:sp macro="" textlink="">
      <cdr:nvSpPr>
        <cdr:cNvPr id="5" name="Conector 4"/>
        <cdr:cNvSpPr/>
      </cdr:nvSpPr>
      <cdr:spPr>
        <a:xfrm xmlns:a="http://schemas.openxmlformats.org/drawingml/2006/main">
          <a:off x="2264017" y="3080231"/>
          <a:ext cx="256972" cy="247582"/>
        </a:xfrm>
        <a:prstGeom xmlns:a="http://schemas.openxmlformats.org/drawingml/2006/main" prst="flowChartConnector">
          <a:avLst/>
        </a:prstGeom>
        <a:solidFill xmlns:a="http://schemas.openxmlformats.org/drawingml/2006/main">
          <a:schemeClr val="accent3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  <cdr:relSizeAnchor xmlns:cdr="http://schemas.openxmlformats.org/drawingml/2006/chartDrawing">
    <cdr:from>
      <cdr:x>0.34146</cdr:x>
      <cdr:y>0.63893</cdr:y>
    </cdr:from>
    <cdr:to>
      <cdr:x>0.37213</cdr:x>
      <cdr:y>0.68672</cdr:y>
    </cdr:to>
    <cdr:sp macro="" textlink="">
      <cdr:nvSpPr>
        <cdr:cNvPr id="6" name="Conector 5"/>
        <cdr:cNvSpPr/>
      </cdr:nvSpPr>
      <cdr:spPr>
        <a:xfrm xmlns:a="http://schemas.openxmlformats.org/drawingml/2006/main">
          <a:off x="2860180" y="3309934"/>
          <a:ext cx="256972" cy="247582"/>
        </a:xfrm>
        <a:prstGeom xmlns:a="http://schemas.openxmlformats.org/drawingml/2006/main" prst="flowChartConnector">
          <a:avLst/>
        </a:prstGeom>
        <a:solidFill xmlns:a="http://schemas.openxmlformats.org/drawingml/2006/main">
          <a:schemeClr val="accent3">
            <a:lumMod val="60000"/>
            <a:lumOff val="4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  <cdr:relSizeAnchor xmlns:cdr="http://schemas.openxmlformats.org/drawingml/2006/chartDrawing">
    <cdr:from>
      <cdr:x>0.58773</cdr:x>
      <cdr:y>0.69787</cdr:y>
    </cdr:from>
    <cdr:to>
      <cdr:x>0.61841</cdr:x>
      <cdr:y>0.74566</cdr:y>
    </cdr:to>
    <cdr:sp macro="" textlink="">
      <cdr:nvSpPr>
        <cdr:cNvPr id="7" name="Conector 6"/>
        <cdr:cNvSpPr/>
      </cdr:nvSpPr>
      <cdr:spPr>
        <a:xfrm xmlns:a="http://schemas.openxmlformats.org/drawingml/2006/main">
          <a:off x="4923070" y="3615300"/>
          <a:ext cx="256972" cy="247582"/>
        </a:xfrm>
        <a:prstGeom xmlns:a="http://schemas.openxmlformats.org/drawingml/2006/main" prst="flowChartConnector">
          <a:avLst/>
        </a:prstGeom>
        <a:solidFill xmlns:a="http://schemas.openxmlformats.org/drawingml/2006/main">
          <a:schemeClr val="accent3">
            <a:lumMod val="60000"/>
            <a:lumOff val="4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  <cdr:relSizeAnchor xmlns:cdr="http://schemas.openxmlformats.org/drawingml/2006/chartDrawing">
    <cdr:from>
      <cdr:x>0.34524</cdr:x>
      <cdr:y>0.31185</cdr:y>
    </cdr:from>
    <cdr:to>
      <cdr:x>0.37592</cdr:x>
      <cdr:y>0.35964</cdr:y>
    </cdr:to>
    <cdr:sp macro="" textlink="">
      <cdr:nvSpPr>
        <cdr:cNvPr id="8" name="Conector 7"/>
        <cdr:cNvSpPr/>
      </cdr:nvSpPr>
      <cdr:spPr>
        <a:xfrm xmlns:a="http://schemas.openxmlformats.org/drawingml/2006/main">
          <a:off x="2891893" y="1615510"/>
          <a:ext cx="256972" cy="247582"/>
        </a:xfrm>
        <a:prstGeom xmlns:a="http://schemas.openxmlformats.org/drawingml/2006/main" prst="flowChartConnector">
          <a:avLst/>
        </a:prstGeom>
        <a:solidFill xmlns:a="http://schemas.openxmlformats.org/drawingml/2006/main">
          <a:schemeClr val="accent3">
            <a:lumMod val="60000"/>
            <a:lumOff val="4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  <cdr:relSizeAnchor xmlns:cdr="http://schemas.openxmlformats.org/drawingml/2006/chartDrawing">
    <cdr:from>
      <cdr:x>0.55156</cdr:x>
      <cdr:y>0.32712</cdr:y>
    </cdr:from>
    <cdr:to>
      <cdr:x>0.58224</cdr:x>
      <cdr:y>0.37491</cdr:y>
    </cdr:to>
    <cdr:sp macro="" textlink="">
      <cdr:nvSpPr>
        <cdr:cNvPr id="9" name="Conector 8"/>
        <cdr:cNvSpPr/>
      </cdr:nvSpPr>
      <cdr:spPr>
        <a:xfrm xmlns:a="http://schemas.openxmlformats.org/drawingml/2006/main">
          <a:off x="4620126" y="1694648"/>
          <a:ext cx="256972" cy="247582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  <cdr:relSizeAnchor xmlns:cdr="http://schemas.openxmlformats.org/drawingml/2006/chartDrawing">
    <cdr:from>
      <cdr:x>0.38109</cdr:x>
      <cdr:y>0.4036</cdr:y>
    </cdr:from>
    <cdr:to>
      <cdr:x>0.41177</cdr:x>
      <cdr:y>0.45139</cdr:y>
    </cdr:to>
    <cdr:sp macro="" textlink="">
      <cdr:nvSpPr>
        <cdr:cNvPr id="10" name="Conector 9"/>
        <cdr:cNvSpPr/>
      </cdr:nvSpPr>
      <cdr:spPr>
        <a:xfrm xmlns:a="http://schemas.openxmlformats.org/drawingml/2006/main">
          <a:off x="3192157" y="2090850"/>
          <a:ext cx="256972" cy="247582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  <cdr:relSizeAnchor xmlns:cdr="http://schemas.openxmlformats.org/drawingml/2006/chartDrawing">
    <cdr:from>
      <cdr:x>0.3734</cdr:x>
      <cdr:y>0.48015</cdr:y>
    </cdr:from>
    <cdr:to>
      <cdr:x>0.40408</cdr:x>
      <cdr:y>0.52795</cdr:y>
    </cdr:to>
    <cdr:sp macro="" textlink="">
      <cdr:nvSpPr>
        <cdr:cNvPr id="11" name="Conector 10"/>
        <cdr:cNvSpPr/>
      </cdr:nvSpPr>
      <cdr:spPr>
        <a:xfrm xmlns:a="http://schemas.openxmlformats.org/drawingml/2006/main">
          <a:off x="3127767" y="2487424"/>
          <a:ext cx="256972" cy="247582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4A8855E-B945-40BD-9903-B7C42C2F162A}" type="datetimeFigureOut">
              <a:rPr lang="es-CO" smtClean="0"/>
              <a:t>27/11/2017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186D153-9192-4F8D-81A1-BDE5039B67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3232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48E1DB-F790-4159-92F7-F228B3FB9801}" type="datetimeFigureOut">
              <a:rPr lang="es-CO" smtClean="0"/>
              <a:t>27/11/2017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783EC2-A157-4505-A102-AC2B198D583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02260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10E3C-3869-4759-86A3-2A2B89DBC1C5}" type="slidenum">
              <a:rPr lang="es-CO" smtClean="0"/>
              <a:t>55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4295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10E3C-3869-4759-86A3-2A2B89DBC1C5}" type="slidenum">
              <a:rPr lang="es-CO" smtClean="0"/>
              <a:t>56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4507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ítulo 1"/>
          <p:cNvSpPr>
            <a:spLocks noGrp="1"/>
          </p:cNvSpPr>
          <p:nvPr>
            <p:ph type="title"/>
          </p:nvPr>
        </p:nvSpPr>
        <p:spPr>
          <a:xfrm>
            <a:off x="436883" y="5466079"/>
            <a:ext cx="4439917" cy="926253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241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ítulo 1"/>
          <p:cNvSpPr>
            <a:spLocks noGrp="1"/>
          </p:cNvSpPr>
          <p:nvPr>
            <p:ph type="title"/>
          </p:nvPr>
        </p:nvSpPr>
        <p:spPr>
          <a:xfrm>
            <a:off x="736604" y="3244737"/>
            <a:ext cx="2529837" cy="557192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lang="es-ES" sz="4500" b="1" dirty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25" name="Subtítulo 2"/>
          <p:cNvSpPr>
            <a:spLocks noGrp="1"/>
          </p:cNvSpPr>
          <p:nvPr>
            <p:ph type="subTitle" idx="1"/>
          </p:nvPr>
        </p:nvSpPr>
        <p:spPr>
          <a:xfrm>
            <a:off x="3939825" y="1880756"/>
            <a:ext cx="4710286" cy="3422763"/>
          </a:xfrm>
          <a:prstGeom prst="rect">
            <a:avLst/>
          </a:prstGeom>
        </p:spPr>
        <p:txBody>
          <a:bodyPr/>
          <a:lstStyle>
            <a:lvl1pPr marL="514350" marR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rabicPeriod"/>
              <a:tabLst/>
              <a:defRPr lang="es-ES" sz="3000" b="1" kern="1200" dirty="0">
                <a:solidFill>
                  <a:srgbClr val="0C3EAA"/>
                </a:solidFill>
                <a:latin typeface="Arial"/>
                <a:ea typeface="+mj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906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ítulo 1"/>
          <p:cNvSpPr>
            <a:spLocks noGrp="1"/>
          </p:cNvSpPr>
          <p:nvPr>
            <p:ph type="title"/>
          </p:nvPr>
        </p:nvSpPr>
        <p:spPr>
          <a:xfrm>
            <a:off x="736604" y="3244737"/>
            <a:ext cx="2529837" cy="557192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lang="es-ES" sz="4500" b="1" dirty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25" name="Subtítulo 2"/>
          <p:cNvSpPr>
            <a:spLocks noGrp="1"/>
          </p:cNvSpPr>
          <p:nvPr>
            <p:ph type="subTitle" idx="1"/>
          </p:nvPr>
        </p:nvSpPr>
        <p:spPr>
          <a:xfrm>
            <a:off x="3939825" y="1880756"/>
            <a:ext cx="4710286" cy="3422763"/>
          </a:xfrm>
          <a:prstGeom prst="rect">
            <a:avLst/>
          </a:prstGeom>
        </p:spPr>
        <p:txBody>
          <a:bodyPr/>
          <a:lstStyle>
            <a:lvl1pPr marL="514350" marR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rabicPeriod"/>
              <a:tabLst/>
              <a:defRPr lang="es-ES" sz="3000" b="1" kern="1200" dirty="0">
                <a:solidFill>
                  <a:srgbClr val="0C3EAA"/>
                </a:solidFill>
                <a:latin typeface="Arial"/>
                <a:ea typeface="+mj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0308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ítulo 1"/>
          <p:cNvSpPr>
            <a:spLocks noGrp="1"/>
          </p:cNvSpPr>
          <p:nvPr>
            <p:ph type="title"/>
          </p:nvPr>
        </p:nvSpPr>
        <p:spPr>
          <a:xfrm>
            <a:off x="736604" y="3244737"/>
            <a:ext cx="2529837" cy="557192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lang="es-ES" sz="4500" b="1" dirty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25" name="Subtítulo 2"/>
          <p:cNvSpPr>
            <a:spLocks noGrp="1"/>
          </p:cNvSpPr>
          <p:nvPr>
            <p:ph type="subTitle" idx="1"/>
          </p:nvPr>
        </p:nvSpPr>
        <p:spPr>
          <a:xfrm>
            <a:off x="3939825" y="1880756"/>
            <a:ext cx="4710286" cy="3422763"/>
          </a:xfrm>
          <a:prstGeom prst="rect">
            <a:avLst/>
          </a:prstGeom>
        </p:spPr>
        <p:txBody>
          <a:bodyPr/>
          <a:lstStyle>
            <a:lvl1pPr marL="514350" marR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rabicPeriod"/>
              <a:tabLst/>
              <a:defRPr lang="es-ES" sz="3000" b="1" kern="1200" dirty="0">
                <a:solidFill>
                  <a:srgbClr val="0C3EAA"/>
                </a:solidFill>
                <a:latin typeface="Arial"/>
                <a:ea typeface="+mj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558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ítulo 1"/>
          <p:cNvSpPr>
            <a:spLocks noGrp="1"/>
          </p:cNvSpPr>
          <p:nvPr>
            <p:ph type="title"/>
          </p:nvPr>
        </p:nvSpPr>
        <p:spPr>
          <a:xfrm>
            <a:off x="582967" y="464229"/>
            <a:ext cx="6181899" cy="557192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lang="es-ES" sz="2200" b="1" dirty="0">
                <a:solidFill>
                  <a:srgbClr val="1C1CB3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8" name="Marcador de texto 11"/>
          <p:cNvSpPr>
            <a:spLocks noGrp="1"/>
          </p:cNvSpPr>
          <p:nvPr>
            <p:ph type="body" sz="quarter" idx="10"/>
          </p:nvPr>
        </p:nvSpPr>
        <p:spPr>
          <a:xfrm>
            <a:off x="582968" y="1423118"/>
            <a:ext cx="7994982" cy="509277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lang="es-ES_tradn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742950" indent="-285750">
              <a:buFont typeface="Arial"/>
              <a:buChar char="•"/>
              <a:def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085850" indent="-171450">
              <a:buFont typeface="Arial"/>
              <a:buChar char="•"/>
              <a:defRPr lang="es-ES_tradn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lang="es-ES_tradnl" dirty="0" smtClean="0">
                <a:solidFill>
                  <a:srgbClr val="818181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404040"/>
                </a:solidFill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62910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 Car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ítulo 1"/>
          <p:cNvSpPr>
            <a:spLocks noGrp="1"/>
          </p:cNvSpPr>
          <p:nvPr>
            <p:ph type="title"/>
          </p:nvPr>
        </p:nvSpPr>
        <p:spPr>
          <a:xfrm>
            <a:off x="436883" y="4908887"/>
            <a:ext cx="5786117" cy="1483445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0659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o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ítulo 1"/>
          <p:cNvSpPr>
            <a:spLocks noGrp="1"/>
          </p:cNvSpPr>
          <p:nvPr>
            <p:ph type="title"/>
          </p:nvPr>
        </p:nvSpPr>
        <p:spPr>
          <a:xfrm>
            <a:off x="436883" y="4908887"/>
            <a:ext cx="5786117" cy="1483445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4770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gamo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ítulo 1"/>
          <p:cNvSpPr>
            <a:spLocks noGrp="1"/>
          </p:cNvSpPr>
          <p:nvPr>
            <p:ph type="title"/>
          </p:nvPr>
        </p:nvSpPr>
        <p:spPr>
          <a:xfrm>
            <a:off x="436883" y="4908887"/>
            <a:ext cx="5786117" cy="1483445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2883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ítulo 1"/>
          <p:cNvSpPr>
            <a:spLocks noGrp="1"/>
          </p:cNvSpPr>
          <p:nvPr>
            <p:ph type="title"/>
          </p:nvPr>
        </p:nvSpPr>
        <p:spPr>
          <a:xfrm>
            <a:off x="436883" y="4908887"/>
            <a:ext cx="5786117" cy="1483445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8827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ítulo 1"/>
          <p:cNvSpPr>
            <a:spLocks noGrp="1"/>
          </p:cNvSpPr>
          <p:nvPr>
            <p:ph type="title"/>
          </p:nvPr>
        </p:nvSpPr>
        <p:spPr>
          <a:xfrm>
            <a:off x="582967" y="464229"/>
            <a:ext cx="6181899" cy="557192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lang="es-ES" sz="2200" b="1" dirty="0">
                <a:solidFill>
                  <a:srgbClr val="1C1CB3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8" name="Marcador de texto 11"/>
          <p:cNvSpPr>
            <a:spLocks noGrp="1"/>
          </p:cNvSpPr>
          <p:nvPr>
            <p:ph type="body" sz="quarter" idx="10"/>
          </p:nvPr>
        </p:nvSpPr>
        <p:spPr>
          <a:xfrm>
            <a:off x="582968" y="1423118"/>
            <a:ext cx="7994982" cy="509277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lang="es-ES_tradn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742950" indent="-285750">
              <a:buFont typeface="Arial"/>
              <a:buChar char="•"/>
              <a:def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085850" indent="-171450">
              <a:buFont typeface="Arial"/>
              <a:buChar char="•"/>
              <a:defRPr lang="es-ES_tradn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lang="es-ES_tradnl" dirty="0" smtClean="0">
                <a:solidFill>
                  <a:srgbClr val="818181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404040"/>
                </a:solidFill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63026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gu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ítulo 1"/>
          <p:cNvSpPr>
            <a:spLocks noGrp="1"/>
          </p:cNvSpPr>
          <p:nvPr>
            <p:ph type="title"/>
          </p:nvPr>
        </p:nvSpPr>
        <p:spPr>
          <a:xfrm>
            <a:off x="436883" y="4908887"/>
            <a:ext cx="5786117" cy="1483445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624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ítulo 1"/>
          <p:cNvSpPr>
            <a:spLocks noGrp="1"/>
          </p:cNvSpPr>
          <p:nvPr>
            <p:ph type="title"/>
          </p:nvPr>
        </p:nvSpPr>
        <p:spPr>
          <a:xfrm>
            <a:off x="479778" y="542177"/>
            <a:ext cx="6194778" cy="557192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lang="es-ES" sz="2000" b="1" dirty="0">
                <a:solidFill>
                  <a:srgbClr val="0C3EA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10" name="Marcador de texto 11"/>
          <p:cNvSpPr>
            <a:spLocks noGrp="1"/>
          </p:cNvSpPr>
          <p:nvPr>
            <p:ph type="body" sz="quarter" idx="10"/>
          </p:nvPr>
        </p:nvSpPr>
        <p:spPr>
          <a:xfrm>
            <a:off x="479778" y="1409626"/>
            <a:ext cx="8254999" cy="5137930"/>
          </a:xfrm>
          <a:prstGeom prst="rect">
            <a:avLst/>
          </a:prstGeom>
        </p:spPr>
        <p:txBody>
          <a:bodyPr vert="horz"/>
          <a:lstStyle>
            <a:lvl1pPr>
              <a:defRPr lang="es-ES_tradnl" sz="2000" b="1" dirty="0" smtClean="0">
                <a:solidFill>
                  <a:srgbClr val="818181"/>
                </a:solidFill>
                <a:latin typeface="Arial"/>
                <a:cs typeface="Arial"/>
              </a:defRPr>
            </a:lvl1pPr>
            <a:lvl2pPr marL="742950" indent="-285750">
              <a:buFont typeface="Arial"/>
              <a:buChar char="•"/>
              <a:defRPr lang="es-ES_tradnl" sz="1800" dirty="0" smtClean="0">
                <a:solidFill>
                  <a:srgbClr val="818181"/>
                </a:solidFill>
                <a:latin typeface="Arial"/>
                <a:cs typeface="Arial"/>
              </a:defRPr>
            </a:lvl2pPr>
            <a:lvl3pPr marL="1200150" indent="-285750">
              <a:buFontTx/>
              <a:buBlip>
                <a:blip r:embed="rId2"/>
              </a:buBlip>
              <a:defRPr lang="es-ES_tradnl" sz="1600" dirty="0" smtClean="0">
                <a:solidFill>
                  <a:srgbClr val="818181"/>
                </a:solidFill>
                <a:latin typeface="Arial"/>
                <a:cs typeface="Arial"/>
              </a:defRPr>
            </a:lvl3pPr>
            <a:lvl4pPr>
              <a:defRPr lang="es-ES_tradnl" sz="1400" dirty="0" smtClean="0">
                <a:solidFill>
                  <a:srgbClr val="818181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404040"/>
                </a:solidFill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</p:txBody>
      </p:sp>
    </p:spTree>
    <p:extLst>
      <p:ext uri="{BB962C8B-B14F-4D97-AF65-F5344CB8AC3E}">
        <p14:creationId xmlns:p14="http://schemas.microsoft.com/office/powerpoint/2010/main" val="3856182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o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ítulo 1"/>
          <p:cNvSpPr>
            <a:spLocks noGrp="1"/>
          </p:cNvSpPr>
          <p:nvPr>
            <p:ph type="title"/>
          </p:nvPr>
        </p:nvSpPr>
        <p:spPr>
          <a:xfrm>
            <a:off x="436883" y="4908887"/>
            <a:ext cx="5786117" cy="1483445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258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der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ítulo 1"/>
          <p:cNvSpPr>
            <a:spLocks noGrp="1"/>
          </p:cNvSpPr>
          <p:nvPr>
            <p:ph type="title"/>
          </p:nvPr>
        </p:nvSpPr>
        <p:spPr>
          <a:xfrm>
            <a:off x="436883" y="4908887"/>
            <a:ext cx="5786117" cy="1483445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6008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ítulo 1"/>
          <p:cNvSpPr>
            <a:spLocks noGrp="1"/>
          </p:cNvSpPr>
          <p:nvPr>
            <p:ph type="title"/>
          </p:nvPr>
        </p:nvSpPr>
        <p:spPr>
          <a:xfrm>
            <a:off x="479778" y="542177"/>
            <a:ext cx="6194778" cy="557192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lang="es-ES" sz="2000" b="1" dirty="0">
                <a:solidFill>
                  <a:srgbClr val="0C3EA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10" name="Marcador de texto 11"/>
          <p:cNvSpPr>
            <a:spLocks noGrp="1"/>
          </p:cNvSpPr>
          <p:nvPr>
            <p:ph type="body" sz="quarter" idx="10"/>
          </p:nvPr>
        </p:nvSpPr>
        <p:spPr>
          <a:xfrm>
            <a:off x="479778" y="1409626"/>
            <a:ext cx="8254999" cy="5137930"/>
          </a:xfrm>
          <a:prstGeom prst="rect">
            <a:avLst/>
          </a:prstGeom>
        </p:spPr>
        <p:txBody>
          <a:bodyPr vert="horz"/>
          <a:lstStyle>
            <a:lvl1pPr>
              <a:defRPr lang="es-ES_tradnl" sz="2000" b="1" dirty="0" smtClean="0">
                <a:solidFill>
                  <a:srgbClr val="818181"/>
                </a:solidFill>
                <a:latin typeface="Arial"/>
                <a:cs typeface="Arial"/>
              </a:defRPr>
            </a:lvl1pPr>
            <a:lvl2pPr marL="742950" indent="-285750">
              <a:buFont typeface="Arial"/>
              <a:buChar char="•"/>
              <a:defRPr lang="es-ES_tradnl" sz="1800" dirty="0" smtClean="0">
                <a:solidFill>
                  <a:srgbClr val="818181"/>
                </a:solidFill>
                <a:latin typeface="Arial"/>
                <a:cs typeface="Arial"/>
              </a:defRPr>
            </a:lvl2pPr>
            <a:lvl3pPr marL="1200150" indent="-285750">
              <a:buFontTx/>
              <a:buBlip>
                <a:blip r:embed="rId2"/>
              </a:buBlip>
              <a:defRPr lang="es-ES_tradnl" sz="1600" dirty="0" smtClean="0">
                <a:solidFill>
                  <a:srgbClr val="818181"/>
                </a:solidFill>
                <a:latin typeface="Arial"/>
                <a:cs typeface="Arial"/>
              </a:defRPr>
            </a:lvl3pPr>
            <a:lvl4pPr>
              <a:defRPr lang="es-ES_tradnl" sz="1400" dirty="0" smtClean="0">
                <a:solidFill>
                  <a:srgbClr val="818181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404040"/>
                </a:solidFill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</p:txBody>
      </p:sp>
    </p:spTree>
    <p:extLst>
      <p:ext uri="{BB962C8B-B14F-4D97-AF65-F5344CB8AC3E}">
        <p14:creationId xmlns:p14="http://schemas.microsoft.com/office/powerpoint/2010/main" val="3353587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ítulo 1"/>
          <p:cNvSpPr>
            <a:spLocks noGrp="1"/>
          </p:cNvSpPr>
          <p:nvPr>
            <p:ph type="title"/>
          </p:nvPr>
        </p:nvSpPr>
        <p:spPr>
          <a:xfrm>
            <a:off x="1862665" y="4168732"/>
            <a:ext cx="5291666" cy="557192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lang="es-ES" sz="4000" b="1" dirty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8131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ítulo 1"/>
          <p:cNvSpPr>
            <a:spLocks noGrp="1"/>
          </p:cNvSpPr>
          <p:nvPr>
            <p:ph type="title"/>
          </p:nvPr>
        </p:nvSpPr>
        <p:spPr>
          <a:xfrm>
            <a:off x="582967" y="464229"/>
            <a:ext cx="6181899" cy="557192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lang="es-ES" sz="2200" b="1" dirty="0">
                <a:solidFill>
                  <a:srgbClr val="1C1CB3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8" name="Marcador de texto 11"/>
          <p:cNvSpPr>
            <a:spLocks noGrp="1"/>
          </p:cNvSpPr>
          <p:nvPr>
            <p:ph type="body" sz="quarter" idx="10"/>
          </p:nvPr>
        </p:nvSpPr>
        <p:spPr>
          <a:xfrm>
            <a:off x="582968" y="1423118"/>
            <a:ext cx="7994982" cy="509277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lang="es-ES_tradn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742950" indent="-285750">
              <a:buFont typeface="Arial"/>
              <a:buChar char="•"/>
              <a:def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085850" indent="-171450">
              <a:buFont typeface="Arial"/>
              <a:buChar char="•"/>
              <a:defRPr lang="es-ES_tradn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lang="es-ES_tradnl" dirty="0" smtClean="0">
                <a:solidFill>
                  <a:srgbClr val="818181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404040"/>
                </a:solidFill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33770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75" y="411163"/>
            <a:ext cx="6532563" cy="35718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20040" y="958850"/>
            <a:ext cx="8405948" cy="5421313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>
                <a:solidFill>
                  <a:schemeClr val="accent1"/>
                </a:solidFill>
              </a:defRPr>
            </a:lvl2pPr>
            <a:lvl3pPr>
              <a:defRPr sz="900">
                <a:solidFill>
                  <a:schemeClr val="accent1"/>
                </a:solidFill>
              </a:defRPr>
            </a:lvl3pPr>
            <a:lvl4pPr>
              <a:defRPr sz="900"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9681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7F81AC1-935E-449B-A950-A81790B42C7D}" type="datetimeFigureOut">
              <a:rPr lang="es-CO"/>
              <a:pPr>
                <a:defRPr/>
              </a:pPr>
              <a:t>27/11/2017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DEA571-1D3A-478E-8C93-1DD49058F842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4517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lder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ítulo 1"/>
          <p:cNvSpPr>
            <a:spLocks noGrp="1"/>
          </p:cNvSpPr>
          <p:nvPr>
            <p:ph type="title"/>
          </p:nvPr>
        </p:nvSpPr>
        <p:spPr>
          <a:xfrm>
            <a:off x="436883" y="4908887"/>
            <a:ext cx="5786117" cy="1483445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628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ítulo 1"/>
          <p:cNvSpPr>
            <a:spLocks noGrp="1"/>
          </p:cNvSpPr>
          <p:nvPr>
            <p:ph type="title"/>
          </p:nvPr>
        </p:nvSpPr>
        <p:spPr>
          <a:xfrm>
            <a:off x="582967" y="464229"/>
            <a:ext cx="6181899" cy="557192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lang="es-ES" sz="2200" b="1" dirty="0">
                <a:solidFill>
                  <a:srgbClr val="1C1CB3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8" name="Marcador de texto 11"/>
          <p:cNvSpPr>
            <a:spLocks noGrp="1"/>
          </p:cNvSpPr>
          <p:nvPr>
            <p:ph type="body" sz="quarter" idx="10"/>
          </p:nvPr>
        </p:nvSpPr>
        <p:spPr>
          <a:xfrm>
            <a:off x="582968" y="1423118"/>
            <a:ext cx="7994982" cy="509277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lang="es-ES_tradn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742950" indent="-285750">
              <a:buFont typeface="Arial"/>
              <a:buChar char="•"/>
              <a:def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085850" indent="-171450">
              <a:buFont typeface="Arial"/>
              <a:buChar char="•"/>
              <a:defRPr lang="es-ES_tradn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lang="es-ES_tradnl" dirty="0" smtClean="0">
                <a:solidFill>
                  <a:srgbClr val="818181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404040"/>
                </a:solidFill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6563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ítulo 1"/>
          <p:cNvSpPr>
            <a:spLocks noGrp="1"/>
          </p:cNvSpPr>
          <p:nvPr>
            <p:ph type="title"/>
          </p:nvPr>
        </p:nvSpPr>
        <p:spPr>
          <a:xfrm>
            <a:off x="582967" y="464229"/>
            <a:ext cx="6181899" cy="557192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lang="es-ES" sz="2200" b="1" dirty="0">
                <a:solidFill>
                  <a:srgbClr val="1C1CB3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8" name="Marcador de texto 11"/>
          <p:cNvSpPr>
            <a:spLocks noGrp="1"/>
          </p:cNvSpPr>
          <p:nvPr>
            <p:ph type="body" sz="quarter" idx="10"/>
          </p:nvPr>
        </p:nvSpPr>
        <p:spPr>
          <a:xfrm>
            <a:off x="582968" y="1423118"/>
            <a:ext cx="7994982" cy="509277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lang="es-ES_tradn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742950" indent="-285750">
              <a:buFont typeface="Arial"/>
              <a:buChar char="•"/>
              <a:defRPr lang="es-ES_tradn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085850" indent="-171450">
              <a:buFont typeface="Arial"/>
              <a:buChar char="•"/>
              <a:defRPr lang="es-ES_tradn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lang="es-ES_tradnl" dirty="0" smtClean="0">
                <a:solidFill>
                  <a:srgbClr val="818181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404040"/>
                </a:solidFill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44123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ítulo 1"/>
          <p:cNvSpPr>
            <a:spLocks noGrp="1"/>
          </p:cNvSpPr>
          <p:nvPr>
            <p:ph type="title"/>
          </p:nvPr>
        </p:nvSpPr>
        <p:spPr>
          <a:xfrm>
            <a:off x="2643186" y="700492"/>
            <a:ext cx="5244925" cy="557192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lang="es-ES" sz="3600" b="1" dirty="0">
                <a:solidFill>
                  <a:srgbClr val="1C1CB3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316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Geneva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Geneva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Geneva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02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Geneva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Geneva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Geneva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Geneva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Geneva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Geneva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0" r:id="rId2"/>
    <p:sldLayoutId id="2147483687" r:id="rId3"/>
    <p:sldLayoutId id="2147483695" r:id="rId4"/>
    <p:sldLayoutId id="2147483696" r:id="rId5"/>
    <p:sldLayoutId id="2147483698" r:id="rId6"/>
    <p:sldLayoutId id="2147483700" r:id="rId7"/>
    <p:sldLayoutId id="2147483701" r:id="rId8"/>
    <p:sldLayoutId id="2147483703" r:id="rId9"/>
    <p:sldLayoutId id="2147483704" r:id="rId10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Geneva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Geneva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Geneva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94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Geneva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Geneva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Geneva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Geneva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Geneva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Geneva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Geneva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Geneva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Geneva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Geneva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Geneva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Geneva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3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Geneva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Geneva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Geneva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Geneva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Geneva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Geneva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Geneva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Geneva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Geneva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8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7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259" y="5062350"/>
            <a:ext cx="5051398" cy="108295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O" sz="2400" dirty="0" smtClean="0">
                <a:ea typeface="+mj-ea"/>
              </a:rPr>
              <a:t>Gestión Socio </a:t>
            </a:r>
            <a:r>
              <a:rPr lang="es-CO" sz="2400" dirty="0">
                <a:ea typeface="+mj-ea"/>
              </a:rPr>
              <a:t>Ambiental Central Hidroeléctrica </a:t>
            </a:r>
            <a:r>
              <a:rPr lang="es-CO" sz="2400" dirty="0" smtClean="0">
                <a:ea typeface="+mj-ea"/>
              </a:rPr>
              <a:t>Sogamoso</a:t>
            </a:r>
            <a:br>
              <a:rPr lang="es-CO" sz="2400" dirty="0" smtClean="0">
                <a:ea typeface="+mj-ea"/>
              </a:rPr>
            </a:br>
            <a:r>
              <a:rPr lang="es-CO" sz="2400" dirty="0">
                <a:ea typeface="+mj-ea"/>
              </a:rPr>
              <a:t/>
            </a:r>
            <a:br>
              <a:rPr lang="es-CO" sz="2400" dirty="0">
                <a:ea typeface="+mj-ea"/>
              </a:rPr>
            </a:br>
            <a:r>
              <a:rPr lang="es-CO" sz="2400" dirty="0" err="1" smtClean="0">
                <a:ea typeface="+mj-ea"/>
              </a:rPr>
              <a:t>Foz</a:t>
            </a:r>
            <a:r>
              <a:rPr lang="es-CO" sz="2400" dirty="0" smtClean="0">
                <a:ea typeface="+mj-ea"/>
              </a:rPr>
              <a:t> do </a:t>
            </a:r>
            <a:r>
              <a:rPr lang="es-CO" sz="2400" dirty="0" err="1" smtClean="0">
                <a:ea typeface="+mj-ea"/>
              </a:rPr>
              <a:t>Iguacu</a:t>
            </a:r>
            <a:r>
              <a:rPr lang="es-CO" sz="2400" dirty="0" smtClean="0">
                <a:ea typeface="+mj-ea"/>
              </a:rPr>
              <a:t>, noviembre 2017</a:t>
            </a:r>
            <a:r>
              <a:rPr lang="es-CO" sz="2400" dirty="0" smtClean="0">
                <a:ea typeface="+mj-ea"/>
              </a:rPr>
              <a:t/>
            </a:r>
            <a:br>
              <a:rPr lang="es-CO" sz="2400" dirty="0" smtClean="0">
                <a:ea typeface="+mj-ea"/>
              </a:rPr>
            </a:br>
            <a:endParaRPr sz="2400" dirty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36176" y="1306994"/>
            <a:ext cx="8424036" cy="158417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76213" indent="-176213" eaLnBrk="0" hangingPunct="0">
              <a:buClr>
                <a:srgbClr val="92D050"/>
              </a:buClr>
              <a:buSzPct val="120000"/>
              <a:buFont typeface="Arial" pitchFamily="34" charset="0"/>
              <a:buChar char="•"/>
              <a:defRPr/>
            </a:pPr>
            <a:r>
              <a:rPr lang="es-CO" sz="2000" kern="0" dirty="0" smtClean="0">
                <a:solidFill>
                  <a:schemeClr val="tx1"/>
                </a:solidFill>
              </a:rPr>
              <a:t>310 </a:t>
            </a:r>
            <a:r>
              <a:rPr lang="es-CO" sz="2000" kern="0" dirty="0">
                <a:solidFill>
                  <a:schemeClr val="tx1"/>
                </a:solidFill>
              </a:rPr>
              <a:t>Propietarios de </a:t>
            </a:r>
            <a:r>
              <a:rPr lang="es-CO" sz="2000" kern="0" dirty="0" smtClean="0">
                <a:solidFill>
                  <a:schemeClr val="tx1"/>
                </a:solidFill>
              </a:rPr>
              <a:t>predios</a:t>
            </a:r>
          </a:p>
          <a:p>
            <a:pPr marL="176213" indent="-176213" eaLnBrk="0" hangingPunct="0">
              <a:buClr>
                <a:srgbClr val="92D050"/>
              </a:buClr>
              <a:buSzPct val="120000"/>
              <a:buFont typeface="Arial" pitchFamily="34" charset="0"/>
              <a:buChar char="•"/>
              <a:defRPr/>
            </a:pPr>
            <a:r>
              <a:rPr lang="es-CO" sz="2000" kern="0" dirty="0" smtClean="0">
                <a:solidFill>
                  <a:schemeClr val="tx1"/>
                </a:solidFill>
              </a:rPr>
              <a:t>245 Unidades familiares en la zona requerida para el embalse</a:t>
            </a:r>
          </a:p>
          <a:p>
            <a:pPr marL="176213" indent="-176213" eaLnBrk="0" hangingPunct="0">
              <a:buClr>
                <a:srgbClr val="92D050"/>
              </a:buClr>
              <a:buSzPct val="120000"/>
              <a:buFont typeface="Arial" pitchFamily="34" charset="0"/>
              <a:buChar char="•"/>
              <a:defRPr/>
            </a:pPr>
            <a:r>
              <a:rPr lang="es-CO" sz="2000" kern="0" dirty="0" smtClean="0">
                <a:solidFill>
                  <a:schemeClr val="tx1"/>
                </a:solidFill>
              </a:rPr>
              <a:t>500 Unidades familiares </a:t>
            </a:r>
            <a:r>
              <a:rPr lang="es-CO" sz="2000" kern="0" dirty="0">
                <a:solidFill>
                  <a:schemeClr val="tx1"/>
                </a:solidFill>
              </a:rPr>
              <a:t>vecinas al </a:t>
            </a:r>
            <a:r>
              <a:rPr lang="es-CO" sz="2000" kern="0" dirty="0" smtClean="0">
                <a:solidFill>
                  <a:schemeClr val="tx1"/>
                </a:solidFill>
              </a:rPr>
              <a:t>embalse</a:t>
            </a:r>
          </a:p>
          <a:p>
            <a:pPr marL="176213" indent="-176213" eaLnBrk="0" hangingPunct="0">
              <a:buClr>
                <a:srgbClr val="92D050"/>
              </a:buClr>
              <a:buSzPct val="120000"/>
              <a:buFont typeface="Arial" pitchFamily="34" charset="0"/>
              <a:buChar char="•"/>
              <a:defRPr/>
            </a:pPr>
            <a:r>
              <a:rPr lang="es-CO" sz="2000" kern="0" dirty="0" smtClean="0">
                <a:solidFill>
                  <a:schemeClr val="tx1"/>
                </a:solidFill>
              </a:rPr>
              <a:t>1474 Personas, población zona de obras</a:t>
            </a:r>
          </a:p>
          <a:p>
            <a:pPr marL="176213" indent="-176213" eaLnBrk="0" hangingPunct="0">
              <a:buClr>
                <a:srgbClr val="92D050"/>
              </a:buClr>
              <a:buSzPct val="120000"/>
              <a:buFont typeface="Arial" pitchFamily="34" charset="0"/>
              <a:buChar char="•"/>
              <a:defRPr/>
            </a:pPr>
            <a:r>
              <a:rPr lang="es-CO" sz="2000" kern="0" dirty="0" smtClean="0">
                <a:solidFill>
                  <a:schemeClr val="tx1"/>
                </a:solidFill>
              </a:rPr>
              <a:t>1430 Unidades familiares, zona </a:t>
            </a:r>
            <a:r>
              <a:rPr lang="es-CO" sz="2000" kern="0" dirty="0">
                <a:solidFill>
                  <a:schemeClr val="tx1"/>
                </a:solidFill>
              </a:rPr>
              <a:t>de </a:t>
            </a:r>
            <a:r>
              <a:rPr lang="es-CO" sz="2000" kern="0" dirty="0" smtClean="0">
                <a:solidFill>
                  <a:schemeClr val="tx1"/>
                </a:solidFill>
              </a:rPr>
              <a:t>aguas abajo, usuarios </a:t>
            </a:r>
            <a:r>
              <a:rPr lang="es-CO" sz="2000" kern="0" dirty="0">
                <a:solidFill>
                  <a:schemeClr val="tx1"/>
                </a:solidFill>
              </a:rPr>
              <a:t>del </a:t>
            </a:r>
            <a:r>
              <a:rPr lang="es-CO" sz="2000" kern="0" dirty="0" smtClean="0">
                <a:solidFill>
                  <a:schemeClr val="tx1"/>
                </a:solidFill>
              </a:rPr>
              <a:t>río Sogamoso</a:t>
            </a:r>
          </a:p>
        </p:txBody>
      </p:sp>
      <p:sp>
        <p:nvSpPr>
          <p:cNvPr id="6" name="2 Título"/>
          <p:cNvSpPr>
            <a:spLocks noGrp="1"/>
          </p:cNvSpPr>
          <p:nvPr>
            <p:ph type="title"/>
          </p:nvPr>
        </p:nvSpPr>
        <p:spPr bwMode="auto">
          <a:xfrm>
            <a:off x="160618" y="268941"/>
            <a:ext cx="5759450" cy="6272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es-CO" altLang="es-CO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COMUNIDADES IDENTIFICADAS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7013" y="3835129"/>
            <a:ext cx="2848447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212" y="3655129"/>
            <a:ext cx="25200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08689">
            <a:off x="525721" y="3451925"/>
            <a:ext cx="2477138" cy="3172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272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 bwMode="auto">
          <a:xfrm>
            <a:off x="20544" y="110752"/>
            <a:ext cx="7288306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hangingPunct="0">
              <a:spcBef>
                <a:spcPct val="0"/>
              </a:spcBef>
              <a:buFontTx/>
              <a:buNone/>
            </a:pPr>
            <a:r>
              <a:rPr lang="es-CO" altLang="es-CO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MECANISMOS DE PARTICIPACIÓN Y CONCERTACIÓN CON LAS COMUNIDADES</a:t>
            </a:r>
          </a:p>
        </p:txBody>
      </p:sp>
      <p:sp>
        <p:nvSpPr>
          <p:cNvPr id="8" name="Rectángulo 1"/>
          <p:cNvSpPr>
            <a:spLocks noChangeArrowheads="1"/>
          </p:cNvSpPr>
          <p:nvPr/>
        </p:nvSpPr>
        <p:spPr bwMode="auto">
          <a:xfrm>
            <a:off x="174812" y="1185022"/>
            <a:ext cx="8731063" cy="509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ES" altLang="es-CO" sz="1800" b="1" dirty="0">
                <a:latin typeface="+mn-lt"/>
              </a:rPr>
              <a:t>Reuniones permanentes </a:t>
            </a:r>
            <a:r>
              <a:rPr lang="es-ES" altLang="es-CO" sz="1800" dirty="0">
                <a:latin typeface="+mn-lt"/>
              </a:rPr>
              <a:t>de información y consulta, con comunidades del área de influencia, entidades e instituciones locales y regionales.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ES" altLang="es-CO" sz="1800" b="1" dirty="0">
                <a:latin typeface="+mn-lt"/>
              </a:rPr>
              <a:t>Audiencia Pública – Año 2009</a:t>
            </a:r>
            <a:r>
              <a:rPr lang="es-ES" altLang="es-CO" sz="1800" dirty="0">
                <a:latin typeface="+mn-lt"/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ES" altLang="es-CO" sz="1800" b="1" dirty="0">
                <a:latin typeface="+mn-lt"/>
              </a:rPr>
              <a:t>Talleres de </a:t>
            </a:r>
            <a:r>
              <a:rPr lang="es-ES" altLang="es-CO" sz="1800" b="1" dirty="0" smtClean="0">
                <a:latin typeface="+mn-lt"/>
              </a:rPr>
              <a:t>concertación específicas </a:t>
            </a:r>
            <a:r>
              <a:rPr lang="es-ES" altLang="es-CO" sz="1800" dirty="0">
                <a:latin typeface="+mn-lt"/>
              </a:rPr>
              <a:t>sobre medidas de manejo.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ES" altLang="es-CO" sz="1800" b="1" dirty="0">
                <a:latin typeface="+mn-lt"/>
              </a:rPr>
              <a:t>Atención personal </a:t>
            </a:r>
            <a:r>
              <a:rPr lang="es-ES" altLang="es-CO" sz="1800" dirty="0">
                <a:latin typeface="+mn-lt"/>
              </a:rPr>
              <a:t>y acuerdos directos con familias afectadas.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ES" altLang="es-CO" sz="1800" b="1" dirty="0">
                <a:latin typeface="+mn-lt"/>
              </a:rPr>
              <a:t>Divulgación</a:t>
            </a:r>
            <a:r>
              <a:rPr lang="es-ES" altLang="es-CO" sz="1800" dirty="0">
                <a:latin typeface="+mn-lt"/>
              </a:rPr>
              <a:t> </a:t>
            </a:r>
            <a:r>
              <a:rPr lang="es-ES" altLang="es-CO" sz="1800" dirty="0" smtClean="0">
                <a:latin typeface="+mn-lt"/>
              </a:rPr>
              <a:t>permanente de </a:t>
            </a:r>
            <a:r>
              <a:rPr lang="es-ES" altLang="es-CO" sz="1800" dirty="0">
                <a:latin typeface="+mn-lt"/>
              </a:rPr>
              <a:t>información por medios impresos y audiovisuales. </a:t>
            </a:r>
            <a:r>
              <a:rPr lang="es-ES" altLang="es-CO" sz="1800" b="1" dirty="0">
                <a:latin typeface="+mn-lt"/>
              </a:rPr>
              <a:t>Medios ENCOMUNIDAD </a:t>
            </a:r>
            <a:r>
              <a:rPr lang="es-ES" altLang="es-CO" sz="1800" dirty="0">
                <a:latin typeface="+mn-lt"/>
              </a:rPr>
              <a:t>(Periódico Mural, Radio, TV, Boletín impreso, </a:t>
            </a:r>
            <a:r>
              <a:rPr lang="es-ES" altLang="es-CO" sz="1800" dirty="0" smtClean="0">
                <a:latin typeface="+mn-lt"/>
              </a:rPr>
              <a:t>cartillas, plegables, videos, Cine </a:t>
            </a:r>
            <a:r>
              <a:rPr lang="es-ES" altLang="es-CO" sz="1800" dirty="0" err="1">
                <a:latin typeface="+mn-lt"/>
              </a:rPr>
              <a:t>Encomunidad</a:t>
            </a:r>
            <a:r>
              <a:rPr lang="es-ES" altLang="es-CO" sz="1800" dirty="0">
                <a:latin typeface="+mn-lt"/>
              </a:rPr>
              <a:t>).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ES" altLang="es-CO" sz="1800" b="1" dirty="0">
                <a:latin typeface="+mn-lt"/>
              </a:rPr>
              <a:t>Visitas</a:t>
            </a:r>
            <a:r>
              <a:rPr lang="es-ES" altLang="es-CO" sz="1800" dirty="0">
                <a:latin typeface="+mn-lt"/>
              </a:rPr>
              <a:t> guiadas al Proyecto.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ES" altLang="es-CO" sz="1800" b="1" dirty="0" smtClean="0">
                <a:latin typeface="+mn-lt"/>
              </a:rPr>
              <a:t>Protocolo de atención a peticiones, quejas, reclamos y </a:t>
            </a:r>
            <a:r>
              <a:rPr lang="es-ES" altLang="es-CO" sz="1800" b="1" dirty="0">
                <a:latin typeface="+mn-lt"/>
              </a:rPr>
              <a:t>solicitudes</a:t>
            </a:r>
            <a:r>
              <a:rPr lang="es-ES" altLang="es-CO" sz="1800" dirty="0">
                <a:latin typeface="+mn-lt"/>
              </a:rPr>
              <a:t> </a:t>
            </a:r>
            <a:r>
              <a:rPr lang="es-ES" altLang="es-CO" sz="1800" dirty="0" smtClean="0">
                <a:latin typeface="+mn-lt"/>
              </a:rPr>
              <a:t>PQRS.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ES" altLang="es-CO" sz="1800" b="1" dirty="0" smtClean="0">
                <a:latin typeface="+mn-lt"/>
              </a:rPr>
              <a:t>Creación de Mesas </a:t>
            </a:r>
            <a:r>
              <a:rPr lang="es-ES" altLang="es-CO" sz="1800" b="1" dirty="0">
                <a:latin typeface="+mn-lt"/>
              </a:rPr>
              <a:t>de </a:t>
            </a:r>
            <a:r>
              <a:rPr lang="es-ES" altLang="es-CO" sz="1800" b="1" dirty="0" smtClean="0">
                <a:latin typeface="+mn-lt"/>
              </a:rPr>
              <a:t>Participación:</a:t>
            </a: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None/>
            </a:pPr>
            <a:r>
              <a:rPr lang="es-ES" altLang="es-CO" sz="1800" b="1" dirty="0">
                <a:latin typeface="+mn-lt"/>
              </a:rPr>
              <a:t>	</a:t>
            </a:r>
            <a:r>
              <a:rPr lang="es-ES" altLang="es-CO" sz="1800" b="1" dirty="0" smtClean="0">
                <a:latin typeface="+mn-lt"/>
              </a:rPr>
              <a:t>Mesas de Trabajo </a:t>
            </a:r>
            <a:r>
              <a:rPr lang="es-ES" altLang="es-CO" sz="1800" dirty="0" smtClean="0">
                <a:latin typeface="+mn-lt"/>
              </a:rPr>
              <a:t>con lideres de las zonas de embalse</a:t>
            </a:r>
            <a:r>
              <a:rPr lang="es-ES" altLang="es-CO" sz="1800" dirty="0">
                <a:latin typeface="+mn-lt"/>
              </a:rPr>
              <a:t>, </a:t>
            </a:r>
            <a:r>
              <a:rPr lang="es-ES" altLang="es-CO" sz="1800" dirty="0" smtClean="0">
                <a:latin typeface="+mn-lt"/>
              </a:rPr>
              <a:t>obras y </a:t>
            </a:r>
            <a:r>
              <a:rPr lang="es-ES" altLang="es-CO" sz="1800" dirty="0">
                <a:latin typeface="+mn-lt"/>
              </a:rPr>
              <a:t>aguas abajo</a:t>
            </a:r>
            <a:r>
              <a:rPr lang="es-ES" altLang="es-CO" sz="1800" dirty="0" smtClean="0">
                <a:latin typeface="+mn-lt"/>
              </a:rPr>
              <a:t>.</a:t>
            </a: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None/>
            </a:pPr>
            <a:r>
              <a:rPr lang="es-ES" altLang="es-CO" sz="1800" dirty="0">
                <a:latin typeface="+mn-lt"/>
              </a:rPr>
              <a:t>	</a:t>
            </a:r>
            <a:r>
              <a:rPr lang="es-ES" altLang="es-CO" sz="1800" b="1" dirty="0" smtClean="0">
                <a:latin typeface="+mn-lt"/>
              </a:rPr>
              <a:t>Mesa de Pesca </a:t>
            </a:r>
            <a:r>
              <a:rPr lang="es-ES" altLang="es-CO" sz="1800" dirty="0" smtClean="0">
                <a:latin typeface="+mn-lt"/>
              </a:rPr>
              <a:t>con organizaciones de pescadores del río Sogamoso.</a:t>
            </a: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None/>
            </a:pPr>
            <a:r>
              <a:rPr lang="es-ES" altLang="es-CO" sz="1800" dirty="0">
                <a:latin typeface="+mn-lt"/>
              </a:rPr>
              <a:t>	</a:t>
            </a:r>
            <a:r>
              <a:rPr lang="es-ES" altLang="es-CO" sz="1800" b="1" dirty="0" smtClean="0">
                <a:latin typeface="+mn-lt"/>
              </a:rPr>
              <a:t>Mesa de Empleo </a:t>
            </a:r>
            <a:r>
              <a:rPr lang="es-ES" altLang="es-CO" sz="1800" dirty="0" smtClean="0">
                <a:latin typeface="+mn-lt"/>
              </a:rPr>
              <a:t>con gobernador del departamento y alcaldes del área de influencia.</a:t>
            </a: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None/>
            </a:pPr>
            <a:r>
              <a:rPr lang="es-ES" altLang="es-CO" sz="1800" dirty="0">
                <a:latin typeface="+mn-lt"/>
              </a:rPr>
              <a:t>	</a:t>
            </a:r>
            <a:r>
              <a:rPr lang="es-ES" altLang="es-CO" sz="1800" b="1" dirty="0" smtClean="0">
                <a:latin typeface="+mn-lt"/>
              </a:rPr>
              <a:t>Mesa de Diálogo </a:t>
            </a:r>
            <a:r>
              <a:rPr lang="es-ES" altLang="es-CO" sz="1800" dirty="0" smtClean="0">
                <a:latin typeface="+mn-lt"/>
              </a:rPr>
              <a:t>con alcalde de Betulia y organizaciones sociales de la zona de obras</a:t>
            </a:r>
            <a:endParaRPr lang="es-ES" altLang="es-CO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279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1 Título"/>
          <p:cNvSpPr txBox="1">
            <a:spLocks/>
          </p:cNvSpPr>
          <p:nvPr/>
        </p:nvSpPr>
        <p:spPr bwMode="auto">
          <a:xfrm>
            <a:off x="80683" y="46037"/>
            <a:ext cx="72850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CO" altLang="es-CO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CRITERIOS </a:t>
            </a:r>
            <a:r>
              <a:rPr lang="es-CO" altLang="es-CO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DE PARTICIPACIÓN Y CONCERTACIÓN CON LAS COMUNIDADES</a:t>
            </a:r>
          </a:p>
        </p:txBody>
      </p:sp>
      <p:sp>
        <p:nvSpPr>
          <p:cNvPr id="84998" name="Rectángulo 2"/>
          <p:cNvSpPr>
            <a:spLocks noChangeArrowheads="1"/>
          </p:cNvSpPr>
          <p:nvPr/>
        </p:nvSpPr>
        <p:spPr bwMode="auto">
          <a:xfrm>
            <a:off x="161366" y="1560513"/>
            <a:ext cx="7123672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CO" altLang="es-CO" sz="2000" dirty="0" smtClean="0">
                <a:latin typeface="+mn-lt"/>
              </a:rPr>
              <a:t>Trabajar con ética, hacer </a:t>
            </a:r>
            <a:r>
              <a:rPr lang="es-CO" altLang="es-CO" sz="2000" dirty="0">
                <a:latin typeface="+mn-lt"/>
              </a:rPr>
              <a:t>las cosas </a:t>
            </a:r>
            <a:r>
              <a:rPr lang="es-CO" altLang="es-CO" sz="2000" dirty="0" smtClean="0">
                <a:latin typeface="+mn-lt"/>
              </a:rPr>
              <a:t>bien </a:t>
            </a:r>
            <a:r>
              <a:rPr lang="es-CO" altLang="es-CO" sz="2000" dirty="0">
                <a:latin typeface="+mn-lt"/>
              </a:rPr>
              <a:t>y de buena fe.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CO" altLang="es-CO" sz="2000" dirty="0">
                <a:latin typeface="+mn-lt"/>
              </a:rPr>
              <a:t>Privilegiar el bien común sobre el particular.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CO" altLang="es-CO" sz="2000" dirty="0">
                <a:latin typeface="+mn-lt"/>
              </a:rPr>
              <a:t>Veracidad y oportunidad en la información.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CO" altLang="es-CO" sz="2000" dirty="0">
                <a:latin typeface="+mn-lt"/>
              </a:rPr>
              <a:t>Respeto </a:t>
            </a:r>
            <a:r>
              <a:rPr lang="es-CO" altLang="es-CO" sz="2000" dirty="0" smtClean="0">
                <a:latin typeface="+mn-lt"/>
              </a:rPr>
              <a:t>por </a:t>
            </a:r>
            <a:r>
              <a:rPr lang="es-CO" altLang="es-CO" sz="2000" dirty="0">
                <a:latin typeface="+mn-lt"/>
              </a:rPr>
              <a:t>las comunidades.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CO" altLang="es-CO" sz="2000" dirty="0">
                <a:latin typeface="+mn-lt"/>
              </a:rPr>
              <a:t>Apertura y diálogo </a:t>
            </a:r>
            <a:r>
              <a:rPr lang="es-CO" altLang="es-CO" sz="2000" dirty="0" smtClean="0">
                <a:latin typeface="+mn-lt"/>
              </a:rPr>
              <a:t>abierto </a:t>
            </a:r>
            <a:r>
              <a:rPr lang="es-CO" altLang="es-CO" sz="2000" dirty="0">
                <a:latin typeface="+mn-lt"/>
              </a:rPr>
              <a:t>entre la empresa, comunidad e instituciones.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CO" altLang="es-CO" sz="2000" dirty="0" smtClean="0">
                <a:latin typeface="+mn-lt"/>
              </a:rPr>
              <a:t>No delegar en terceros la </a:t>
            </a:r>
            <a:r>
              <a:rPr lang="es-CO" altLang="es-CO" sz="2000" dirty="0">
                <a:latin typeface="+mn-lt"/>
              </a:rPr>
              <a:t>relación con las comunidades e </a:t>
            </a:r>
            <a:r>
              <a:rPr lang="es-CO" altLang="es-CO" sz="2000" dirty="0" smtClean="0">
                <a:latin typeface="+mn-lt"/>
              </a:rPr>
              <a:t>instituciones.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CO" altLang="es-CO" sz="2000" dirty="0" smtClean="0">
                <a:latin typeface="+mn-lt"/>
              </a:rPr>
              <a:t>Contar con acompañamiento institucional como validadores. </a:t>
            </a:r>
            <a:endParaRPr lang="es-CO" altLang="es-CO" sz="2000" dirty="0">
              <a:latin typeface="+mn-lt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CO" altLang="es-CO" sz="2000" dirty="0" smtClean="0">
                <a:latin typeface="+mn-lt"/>
              </a:rPr>
              <a:t>Cumplimiento </a:t>
            </a:r>
            <a:r>
              <a:rPr lang="es-CO" altLang="es-CO" sz="2000" dirty="0">
                <a:latin typeface="+mn-lt"/>
              </a:rPr>
              <a:t>de los compromisos.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CO" altLang="es-CO" sz="2000" dirty="0">
                <a:latin typeface="+mn-lt"/>
              </a:rPr>
              <a:t>Construir con </a:t>
            </a:r>
            <a:r>
              <a:rPr lang="es-CO" altLang="es-CO" sz="2000" dirty="0" smtClean="0">
                <a:latin typeface="+mn-lt"/>
              </a:rPr>
              <a:t>visión </a:t>
            </a:r>
            <a:r>
              <a:rPr lang="es-CO" altLang="es-CO" sz="2000" dirty="0">
                <a:latin typeface="+mn-lt"/>
              </a:rPr>
              <a:t>de futuro compartido con </a:t>
            </a:r>
            <a:r>
              <a:rPr lang="es-CO" altLang="es-CO" sz="2000" dirty="0" smtClean="0">
                <a:latin typeface="+mn-lt"/>
              </a:rPr>
              <a:t>los grupos de interés del territorio: Organizaciones sociales, asociaciones comunitarias, autoridades, instituciones, entidades estratégicas de la región. </a:t>
            </a:r>
            <a:endParaRPr lang="es-CO" altLang="es-CO" sz="2000" dirty="0">
              <a:latin typeface="+mn-lt"/>
            </a:endParaRPr>
          </a:p>
        </p:txBody>
      </p:sp>
      <p:pic>
        <p:nvPicPr>
          <p:cNvPr id="84999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5038" y="1838325"/>
            <a:ext cx="1858962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611188" y="981075"/>
            <a:ext cx="334604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sz="2000" b="1" u="sng" dirty="0">
                <a:latin typeface="+mn-lt"/>
                <a:cs typeface="+mn-cs"/>
              </a:rPr>
              <a:t>Principios de relacionamiento</a:t>
            </a:r>
          </a:p>
        </p:txBody>
      </p:sp>
    </p:spTree>
    <p:extLst>
      <p:ext uri="{BB962C8B-B14F-4D97-AF65-F5344CB8AC3E}">
        <p14:creationId xmlns:p14="http://schemas.microsoft.com/office/powerpoint/2010/main" val="110703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7395881" cy="1097937"/>
          </a:xfrm>
        </p:spPr>
        <p:txBody>
          <a:bodyPr>
            <a:normAutofit/>
          </a:bodyPr>
          <a:lstStyle/>
          <a:p>
            <a:pPr algn="just"/>
            <a:r>
              <a:rPr lang="es-CO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CONSTRUCCIÓN DEL PROYECTO SOGAMOSO</a:t>
            </a:r>
            <a:br>
              <a:rPr lang="es-CO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s-CO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ASPECTOS RELEVANTES</a:t>
            </a:r>
            <a:endParaRPr lang="es-CO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125954" y="976914"/>
            <a:ext cx="8883575" cy="5358281"/>
          </a:xfrm>
        </p:spPr>
        <p:txBody>
          <a:bodyPr/>
          <a:lstStyle/>
          <a:p>
            <a:r>
              <a:rPr lang="es-CO" sz="2000" b="1" u="sng" dirty="0">
                <a:latin typeface="+mn-lt"/>
              </a:rPr>
              <a:t>Como lo hicimos</a:t>
            </a:r>
            <a:r>
              <a:rPr lang="es-CO" sz="2000" b="1" dirty="0" smtClean="0">
                <a:latin typeface="+mn-lt"/>
              </a:rPr>
              <a:t>:</a:t>
            </a:r>
          </a:p>
          <a:p>
            <a:endParaRPr lang="es-CO" sz="2000" dirty="0">
              <a:latin typeface="+mn-lt"/>
            </a:endParaRPr>
          </a:p>
          <a:p>
            <a:pPr marL="342900" indent="-342900" algn="just">
              <a:buClr>
                <a:srgbClr val="00FF00"/>
              </a:buClr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+mn-lt"/>
              </a:rPr>
              <a:t>Ajustando </a:t>
            </a:r>
            <a:r>
              <a:rPr lang="es-CO" sz="2000" dirty="0">
                <a:latin typeface="+mn-lt"/>
              </a:rPr>
              <a:t>los programas del Plan de Manejo Ambiental </a:t>
            </a:r>
            <a:r>
              <a:rPr lang="es-CO" sz="2000" dirty="0" smtClean="0">
                <a:latin typeface="+mn-lt"/>
              </a:rPr>
              <a:t>de </a:t>
            </a:r>
            <a:r>
              <a:rPr lang="es-CO" sz="2000" dirty="0">
                <a:latin typeface="+mn-lt"/>
              </a:rPr>
              <a:t>acuerdo con los impactos de la construcción de las obras y en concertación con los intereses y características de las comunidades del área de </a:t>
            </a:r>
            <a:r>
              <a:rPr lang="es-CO" sz="2000" dirty="0" smtClean="0">
                <a:latin typeface="+mn-lt"/>
              </a:rPr>
              <a:t>influencia. </a:t>
            </a:r>
            <a:endParaRPr lang="es-CO" sz="2000" dirty="0">
              <a:latin typeface="+mn-lt"/>
            </a:endParaRPr>
          </a:p>
          <a:p>
            <a:pPr marL="342900" indent="-342900" algn="just">
              <a:buClr>
                <a:srgbClr val="00FF00"/>
              </a:buClr>
              <a:buFont typeface="Arial" panose="020B0604020202020204" pitchFamily="34" charset="0"/>
              <a:buChar char="•"/>
            </a:pPr>
            <a:r>
              <a:rPr lang="es-CO" sz="2000" dirty="0">
                <a:latin typeface="+mn-lt"/>
              </a:rPr>
              <a:t>Incluyendo mecanismos </a:t>
            </a:r>
            <a:r>
              <a:rPr lang="es-CO" sz="2000" dirty="0" smtClean="0">
                <a:latin typeface="+mn-lt"/>
              </a:rPr>
              <a:t>contractuales con organizaciones sociales, </a:t>
            </a:r>
            <a:r>
              <a:rPr lang="es-CO" sz="2000" dirty="0">
                <a:latin typeface="+mn-lt"/>
              </a:rPr>
              <a:t>convenios con </a:t>
            </a:r>
            <a:r>
              <a:rPr lang="es-CO" sz="2000" dirty="0" smtClean="0">
                <a:latin typeface="+mn-lt"/>
              </a:rPr>
              <a:t>entidades territoriales y autoridades locales, para la ejecución de algunos programas del PMA.</a:t>
            </a:r>
            <a:endParaRPr lang="es-CO" sz="2000" dirty="0">
              <a:latin typeface="+mn-lt"/>
            </a:endParaRPr>
          </a:p>
          <a:p>
            <a:pPr marL="342900" indent="-342900" algn="just">
              <a:buClr>
                <a:srgbClr val="00FF00"/>
              </a:buClr>
              <a:buFont typeface="Arial" panose="020B0604020202020204" pitchFamily="34" charset="0"/>
              <a:buChar char="•"/>
            </a:pPr>
            <a:r>
              <a:rPr lang="es-CO" sz="2000" dirty="0">
                <a:latin typeface="+mn-lt"/>
              </a:rPr>
              <a:t>Alineando los programas del PMA con la gestión </a:t>
            </a:r>
            <a:r>
              <a:rPr lang="es-CO" sz="2000" dirty="0" smtClean="0">
                <a:latin typeface="+mn-lt"/>
              </a:rPr>
              <a:t>para la Sostenibilidad </a:t>
            </a:r>
            <a:r>
              <a:rPr lang="es-CO" sz="2000" dirty="0">
                <a:latin typeface="+mn-lt"/>
              </a:rPr>
              <a:t>de la Compañía, con el objetivo de dejar a las comunidades en mejores condiciones que las que tenían y lograr oportunidades de desarrollo, con visión de futuro para la región</a:t>
            </a:r>
            <a:r>
              <a:rPr lang="es-CO" sz="2000" dirty="0" smtClean="0">
                <a:latin typeface="+mn-lt"/>
              </a:rPr>
              <a:t>.</a:t>
            </a:r>
          </a:p>
          <a:p>
            <a:pPr marL="342900" indent="-342900" algn="just">
              <a:buClr>
                <a:srgbClr val="00FF00"/>
              </a:buClr>
              <a:buFont typeface="Arial" panose="020B0604020202020204" pitchFamily="34" charset="0"/>
              <a:buChar char="•"/>
            </a:pPr>
            <a:r>
              <a:rPr lang="es-CO" sz="2000" dirty="0">
                <a:latin typeface="+mn-lt"/>
              </a:rPr>
              <a:t>Fortaleciendo el Programa de Información y Participación Comunitaria y creando nuevos espacios de participación, como las Mesas de Trabajo, para llegar a acuerdos con las comunidades, generar confianza y construir relaciones de largo plazo.</a:t>
            </a:r>
          </a:p>
          <a:p>
            <a:pPr marL="342900" indent="-342900" algn="just">
              <a:buClr>
                <a:srgbClr val="00FF00"/>
              </a:buClr>
              <a:buFont typeface="Arial" panose="020B0604020202020204" pitchFamily="34" charset="0"/>
              <a:buChar char="•"/>
            </a:pPr>
            <a:endParaRPr lang="es-CO" sz="2000" dirty="0">
              <a:latin typeface="+mn-lt"/>
            </a:endParaRPr>
          </a:p>
          <a:p>
            <a:pPr algn="just"/>
            <a:r>
              <a:rPr lang="es-CO" sz="2400" b="1" dirty="0"/>
              <a:t> </a:t>
            </a:r>
            <a:endParaRPr lang="es-CO" sz="2400" b="1" dirty="0" smtClean="0"/>
          </a:p>
        </p:txBody>
      </p:sp>
      <p:sp>
        <p:nvSpPr>
          <p:cNvPr id="4" name="Rectángulo 3"/>
          <p:cNvSpPr/>
          <p:nvPr/>
        </p:nvSpPr>
        <p:spPr>
          <a:xfrm>
            <a:off x="4450813" y="3075057"/>
            <a:ext cx="2423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CO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CO" sz="40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97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689411" y="4880846"/>
            <a:ext cx="63335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tabLst>
                <a:tab pos="3589338" algn="l"/>
              </a:tabLst>
              <a:defRPr/>
            </a:pPr>
            <a:r>
              <a:rPr lang="es-CO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3. PROGRAMAS MAS RELEVANTES DE LA GESTIÓN SOCIAL Y AMBIENTAL</a:t>
            </a:r>
            <a:endParaRPr lang="es-CO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283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36176" y="1157711"/>
            <a:ext cx="8481439" cy="20313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Tx/>
              <a:tabLst/>
              <a:defRPr/>
            </a:pPr>
            <a:r>
              <a:rPr kumimoji="0" lang="es-CO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OBJETIVOS GENERALES:</a:t>
            </a:r>
          </a:p>
          <a:p>
            <a:pPr marL="263525" marR="0" lvl="0" indent="-2635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CO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Propiciar </a:t>
            </a:r>
            <a:r>
              <a:rPr kumimoji="0" lang="es-CO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que el empleo </a:t>
            </a:r>
            <a:r>
              <a:rPr kumimoji="0" lang="es-CO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generado beneficie </a:t>
            </a:r>
            <a:r>
              <a:rPr kumimoji="0" lang="es-CO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prioritariamente a las comunidades del área de influencia local y regional.</a:t>
            </a:r>
          </a:p>
          <a:p>
            <a:pPr marL="263525" marR="0" lvl="0" indent="-2635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CO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Garantizar </a:t>
            </a:r>
            <a:r>
              <a:rPr kumimoji="0" lang="es-CO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transparencia </a:t>
            </a:r>
            <a:r>
              <a:rPr kumimoji="0" lang="es-CO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y legitimación ante la comunidad, autoridades locales y entes de </a:t>
            </a:r>
            <a:r>
              <a:rPr kumimoji="0" lang="es-CO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control.</a:t>
            </a:r>
            <a:endParaRPr kumimoji="0" lang="es-CO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263525" marR="0" lvl="0" indent="-2635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CO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Evitar el abandono de las actividades productivas </a:t>
            </a:r>
            <a:r>
              <a:rPr kumimoji="0" lang="es-CO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tradicionales.</a:t>
            </a:r>
            <a:endParaRPr kumimoji="0" lang="es-CO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263525" marR="0" lvl="0" indent="-2635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CO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Evitar </a:t>
            </a:r>
            <a:r>
              <a:rPr kumimoji="0" lang="es-CO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intermediación </a:t>
            </a:r>
            <a:r>
              <a:rPr kumimoji="0" lang="es-CO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y </a:t>
            </a:r>
            <a:r>
              <a:rPr kumimoji="0" lang="es-CO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generación </a:t>
            </a:r>
            <a:r>
              <a:rPr kumimoji="0" lang="es-CO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de falsas expectativas por el empleo a generar</a:t>
            </a:r>
            <a:r>
              <a:rPr kumimoji="0" lang="es-CO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.</a:t>
            </a:r>
            <a:endParaRPr kumimoji="0" lang="es-E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67435" y="3189036"/>
            <a:ext cx="4732337" cy="343944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/>
          <a:lstStyle/>
          <a:p>
            <a:pPr marR="0" lvl="0" defTabSz="914400" eaLnBrk="0" fontAlgn="auto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FF00"/>
              </a:buClr>
              <a:buSzTx/>
              <a:tabLst/>
              <a:defRPr/>
            </a:pPr>
            <a:r>
              <a:rPr kumimoji="0" lang="es-CO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MECANISMO CONCERTADO:</a:t>
            </a:r>
          </a:p>
          <a:p>
            <a:pPr marL="342900" marR="0" lvl="0" indent="-342900" defTabSz="914400" eaLnBrk="0" fontAlgn="auto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FF00"/>
              </a:buClr>
              <a:buSzTx/>
              <a:buFont typeface="Calibri" pitchFamily="34" charset="0"/>
              <a:buChar char="↗"/>
              <a:tabLst/>
              <a:defRPr/>
            </a:pPr>
            <a:r>
              <a:rPr kumimoji="0" lang="es-CO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Mesa de Empleo: Con Gobernador, alcaldes y Empresa para definir criterios.</a:t>
            </a:r>
          </a:p>
          <a:p>
            <a:pPr marL="342900" marR="0" lvl="0" indent="-342900" defTabSz="914400" eaLnBrk="0" fontAlgn="auto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FF00"/>
              </a:buClr>
              <a:buSzTx/>
              <a:buFont typeface="Calibri" pitchFamily="34" charset="0"/>
              <a:buChar char="↗"/>
              <a:tabLst/>
              <a:defRPr/>
            </a:pPr>
            <a:r>
              <a:rPr lang="es-CO" kern="0" dirty="0" smtClean="0">
                <a:latin typeface="+mn-lt"/>
                <a:ea typeface="+mn-ea"/>
                <a:cs typeface="Arial" pitchFamily="34" charset="0"/>
              </a:rPr>
              <a:t>Conformación de Comité de Seguimiento: Con Personeros municipales y Juntas de Acción Comunal para velar por cumplimiento de compromisos.</a:t>
            </a:r>
          </a:p>
          <a:p>
            <a:pPr marL="342900" marR="0" lvl="0" indent="-342900" defTabSz="914400" eaLnBrk="0" fontAlgn="auto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FF00"/>
              </a:buClr>
              <a:buSzTx/>
              <a:buFont typeface="Calibri" pitchFamily="34" charset="0"/>
              <a:buChar char="↗"/>
              <a:tabLst/>
              <a:defRPr/>
            </a:pPr>
            <a:r>
              <a:rPr lang="es-CO" kern="0" dirty="0" smtClean="0">
                <a:latin typeface="+mn-lt"/>
                <a:ea typeface="+mn-ea"/>
                <a:cs typeface="Arial" pitchFamily="34" charset="0"/>
              </a:rPr>
              <a:t>Montaje </a:t>
            </a:r>
            <a:r>
              <a:rPr kumimoji="0" lang="es-CO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de Oficina </a:t>
            </a:r>
            <a:r>
              <a:rPr kumimoji="0" lang="es-CO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para la Gestión del </a:t>
            </a:r>
            <a:r>
              <a:rPr kumimoji="0" lang="es-CO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Empleo, para atender a aspirantes, facilitar entrega de hojas de vida e interactuar con los contratistas. </a:t>
            </a:r>
            <a:endParaRPr kumimoji="0" lang="es-CO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42900" marR="0" lvl="0" indent="-342900" algn="just" defTabSz="914400" eaLnBrk="0" fontAlgn="auto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FF00"/>
              </a:buClr>
              <a:buSzTx/>
              <a:buFont typeface="Calibri" pitchFamily="34" charset="0"/>
              <a:buChar char="↗"/>
              <a:tabLst/>
              <a:defRPr/>
            </a:pPr>
            <a:r>
              <a:rPr kumimoji="0" lang="es-CO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Convenio con el SENA, para utilizar plataforma del Servicio Publico de Empleo.</a:t>
            </a:r>
            <a:endParaRPr kumimoji="0" lang="es-E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9" name="Picture 2" descr="H:\ALIRIO\ESCRITORIO\PROYECTO HIDROELECTRICO SOGAMOSO\ISAGEN ALIRIO 2\FOTOS PIPC. alirio\2011\OFICINA EMPLEO\DSC05118 - copia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18"/>
          <a:stretch>
            <a:fillRect/>
          </a:stretch>
        </p:blipFill>
        <p:spPr bwMode="auto">
          <a:xfrm>
            <a:off x="5151836" y="3732221"/>
            <a:ext cx="3798448" cy="3038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1 Título"/>
          <p:cNvSpPr txBox="1">
            <a:spLocks/>
          </p:cNvSpPr>
          <p:nvPr/>
        </p:nvSpPr>
        <p:spPr bwMode="auto">
          <a:xfrm>
            <a:off x="167435" y="142526"/>
            <a:ext cx="6264275" cy="7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MANEJO DEL EMPLEO</a:t>
            </a:r>
            <a:endParaRPr lang="es-CO" altLang="es-CO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081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167435" y="142526"/>
            <a:ext cx="6264275" cy="7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MANEJO DEL EMPLEO</a:t>
            </a:r>
            <a:endParaRPr lang="es-CO" altLang="es-CO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  <p:sp>
        <p:nvSpPr>
          <p:cNvPr id="5" name="2 CuadroTexto"/>
          <p:cNvSpPr txBox="1"/>
          <p:nvPr/>
        </p:nvSpPr>
        <p:spPr>
          <a:xfrm>
            <a:off x="431053" y="1159669"/>
            <a:ext cx="34417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rPr>
              <a:t>Empleo generado con la construcción del Proyecto:</a:t>
            </a:r>
            <a:endParaRPr lang="es-CO" sz="2000" dirty="0">
              <a:solidFill>
                <a:prstClr val="black">
                  <a:lumMod val="50000"/>
                  <a:lumOff val="50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7" name="3 CuadroTexto"/>
          <p:cNvSpPr txBox="1"/>
          <p:nvPr/>
        </p:nvSpPr>
        <p:spPr>
          <a:xfrm>
            <a:off x="167435" y="2159000"/>
            <a:ext cx="8290765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  <a:defRPr/>
            </a:pPr>
            <a:r>
              <a:rPr lang="es-CO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rPr>
              <a:t>Se mantuvo en promedio una relación de </a:t>
            </a:r>
            <a:r>
              <a:rPr lang="es-CO" b="1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rPr>
              <a:t>60% de la región y 40% foráneo. </a:t>
            </a:r>
            <a:endParaRPr lang="es-CO" sz="1600" b="1" i="1" dirty="0">
              <a:solidFill>
                <a:prstClr val="black">
                  <a:lumMod val="50000"/>
                  <a:lumOff val="50000"/>
                </a:prstClr>
              </a:solidFill>
              <a:latin typeface="+mn-lt"/>
              <a:cs typeface="+mn-cs"/>
            </a:endParaRPr>
          </a:p>
          <a:p>
            <a:pPr marL="285750" indent="-285750" algn="just"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  <a:defRPr/>
            </a:pPr>
            <a:r>
              <a:rPr lang="es-CO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rPr>
              <a:t>El 85% de la mano de obra Asistencial fue de la región. </a:t>
            </a:r>
          </a:p>
          <a:p>
            <a:pPr marL="285750" indent="-285750" algn="just"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  <a:defRPr/>
            </a:pPr>
            <a:r>
              <a:rPr lang="es-CO" altLang="es-CO" b="1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rPr>
              <a:t>325 Empresas Santandereanas </a:t>
            </a:r>
            <a:r>
              <a:rPr lang="es-CO" altLang="es-CO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rPr>
              <a:t>participaron en la construcción de la obra</a:t>
            </a:r>
            <a:r>
              <a:rPr lang="es-CO" altLang="es-CO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rPr>
              <a:t>.</a:t>
            </a:r>
          </a:p>
          <a:p>
            <a:pPr marL="285750" indent="-285750" algn="just"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  <a:defRPr/>
            </a:pPr>
            <a:r>
              <a:rPr lang="es-CO" altLang="es-CO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rPr>
              <a:t>Pico máximo alcanzado de trabajadores  </a:t>
            </a:r>
            <a:r>
              <a:rPr lang="es-CO" altLang="es-CO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rPr>
              <a:t>7.400 empleos</a:t>
            </a:r>
            <a:r>
              <a:rPr lang="es-CO" altLang="es-CO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rPr>
              <a:t> directos.</a:t>
            </a:r>
          </a:p>
        </p:txBody>
      </p:sp>
      <p:pic>
        <p:nvPicPr>
          <p:cNvPr id="6" name="4 Imag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559" y="4034459"/>
            <a:ext cx="8275696" cy="247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uadroTexto 1"/>
          <p:cNvSpPr txBox="1"/>
          <p:nvPr/>
        </p:nvSpPr>
        <p:spPr>
          <a:xfrm>
            <a:off x="3872753" y="6174555"/>
            <a:ext cx="4585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latin typeface="+mn-lt"/>
              </a:rPr>
              <a:t>Oficina de Gestión del Empleo – OGE </a:t>
            </a:r>
            <a:endParaRPr lang="es-CO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56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2"/>
          <p:cNvSpPr txBox="1">
            <a:spLocks noChangeArrowheads="1"/>
          </p:cNvSpPr>
          <p:nvPr/>
        </p:nvSpPr>
        <p:spPr bwMode="auto">
          <a:xfrm>
            <a:off x="161364" y="139700"/>
            <a:ext cx="71403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altLang="es-CO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RESTABLECIMIENTO DE CONDICIONES DE VIDA</a:t>
            </a:r>
          </a:p>
          <a:p>
            <a:pPr marL="0" marR="0" lvl="0" indent="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altLang="es-CO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DE POBLACIÓN A TRASLADAR</a:t>
            </a:r>
            <a:endParaRPr lang="es-ES_tradnl" altLang="es-CO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58749" y="1076279"/>
            <a:ext cx="875665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0" hangingPunct="0">
              <a:defRPr/>
            </a:pPr>
            <a:r>
              <a:rPr lang="es-ES" sz="1600" b="1" dirty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Arial" panose="020B0604020202020204" pitchFamily="34" charset="0"/>
              </a:rPr>
              <a:t>Año </a:t>
            </a:r>
            <a:r>
              <a:rPr lang="es-ES" sz="1600" b="1" dirty="0" smtClean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Arial" panose="020B0604020202020204" pitchFamily="34" charset="0"/>
              </a:rPr>
              <a:t>2008</a:t>
            </a:r>
            <a:r>
              <a:rPr lang="es-ES" sz="1600" b="1" dirty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Arial" panose="020B0604020202020204" pitchFamily="34" charset="0"/>
              </a:rPr>
              <a:t>:</a:t>
            </a:r>
          </a:p>
          <a:p>
            <a:pPr marL="342900" indent="-342900" defTabSz="914400" eaLnBrk="0" hangingPunct="0">
              <a:buClr>
                <a:srgbClr val="00FF00"/>
              </a:buClr>
              <a:buFont typeface="Arial" panose="020B0604020202020204" pitchFamily="34" charset="0"/>
              <a:buChar char="•"/>
              <a:defRPr/>
            </a:pPr>
            <a:r>
              <a:rPr lang="es-CO" sz="1600" dirty="0">
                <a:latin typeface="+mn-lt"/>
                <a:ea typeface="+mn-ea"/>
                <a:cs typeface="Arial" panose="020B0604020202020204" pitchFamily="34" charset="0"/>
              </a:rPr>
              <a:t>Actualización de </a:t>
            </a:r>
            <a:r>
              <a:rPr lang="es-CO" sz="1600" dirty="0" smtClean="0">
                <a:latin typeface="+mn-lt"/>
                <a:ea typeface="+mn-ea"/>
                <a:cs typeface="Arial" panose="020B0604020202020204" pitchFamily="34" charset="0"/>
              </a:rPr>
              <a:t>estudios </a:t>
            </a:r>
            <a:r>
              <a:rPr lang="es-CO" sz="1600" dirty="0">
                <a:latin typeface="+mn-lt"/>
                <a:ea typeface="+mn-ea"/>
                <a:cs typeface="Arial" panose="020B0604020202020204" pitchFamily="34" charset="0"/>
              </a:rPr>
              <a:t>ambientales y </a:t>
            </a:r>
            <a:r>
              <a:rPr lang="es-CO" sz="1600" b="1" dirty="0">
                <a:latin typeface="+mn-lt"/>
                <a:ea typeface="+mn-ea"/>
                <a:cs typeface="Arial" panose="020B0604020202020204" pitchFamily="34" charset="0"/>
              </a:rPr>
              <a:t>elaboración del censo socioeconómico y predial</a:t>
            </a:r>
            <a:r>
              <a:rPr lang="es-CO" sz="1600" dirty="0">
                <a:latin typeface="+mn-lt"/>
                <a:ea typeface="+mn-ea"/>
                <a:cs typeface="Arial" panose="020B0604020202020204" pitchFamily="34" charset="0"/>
              </a:rPr>
              <a:t>. </a:t>
            </a:r>
            <a:endParaRPr lang="es-ES" sz="1600" dirty="0">
              <a:latin typeface="+mn-lt"/>
              <a:ea typeface="+mn-ea"/>
              <a:cs typeface="Arial" panose="020B0604020202020204" pitchFamily="34" charset="0"/>
            </a:endParaRPr>
          </a:p>
          <a:p>
            <a:pPr marL="342900" indent="-342900" defTabSz="914400" eaLnBrk="0" hangingPunct="0">
              <a:buClr>
                <a:srgbClr val="00FF00"/>
              </a:buClr>
              <a:buFont typeface="Arial" panose="020B0604020202020204" pitchFamily="34" charset="0"/>
              <a:buChar char="•"/>
              <a:defRPr/>
            </a:pPr>
            <a:r>
              <a:rPr lang="es-ES" sz="1600" dirty="0" smtClean="0">
                <a:latin typeface="+mn-lt"/>
                <a:ea typeface="+mn-ea"/>
                <a:cs typeface="Arial" panose="020B0604020202020204" pitchFamily="34" charset="0"/>
              </a:rPr>
              <a:t>Se </a:t>
            </a:r>
            <a:r>
              <a:rPr lang="es-ES" sz="1600" dirty="0">
                <a:latin typeface="+mn-lt"/>
                <a:ea typeface="+mn-ea"/>
                <a:cs typeface="Arial" panose="020B0604020202020204" pitchFamily="34" charset="0"/>
              </a:rPr>
              <a:t>identificaron los </a:t>
            </a:r>
            <a:r>
              <a:rPr lang="es-ES" sz="1600" b="1" dirty="0">
                <a:latin typeface="+mn-lt"/>
                <a:ea typeface="+mn-ea"/>
                <a:cs typeface="Arial" panose="020B0604020202020204" pitchFamily="34" charset="0"/>
              </a:rPr>
              <a:t>predios requeridos por el Proyecto y las familias que los habitaban. </a:t>
            </a:r>
          </a:p>
          <a:p>
            <a:pPr marL="342900" indent="-342900" defTabSz="914400" eaLnBrk="0" hangingPunct="0">
              <a:buClr>
                <a:srgbClr val="00FF00"/>
              </a:buClr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latin typeface="+mn-lt"/>
                <a:ea typeface="+mn-ea"/>
                <a:cs typeface="Arial" panose="020B0604020202020204" pitchFamily="34" charset="0"/>
              </a:rPr>
              <a:t>La </a:t>
            </a:r>
            <a:r>
              <a:rPr lang="es-ES" sz="1600" b="1" dirty="0">
                <a:latin typeface="+mn-lt"/>
                <a:ea typeface="+mn-ea"/>
                <a:cs typeface="Arial" panose="020B0604020202020204" pitchFamily="34" charset="0"/>
              </a:rPr>
              <a:t>información</a:t>
            </a:r>
            <a:r>
              <a:rPr lang="es-ES" sz="1600" dirty="0"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s-ES" sz="1600" dirty="0" smtClean="0">
                <a:latin typeface="+mn-lt"/>
                <a:ea typeface="+mn-ea"/>
                <a:cs typeface="Arial" panose="020B0604020202020204" pitchFamily="34" charset="0"/>
              </a:rPr>
              <a:t>fue </a:t>
            </a:r>
            <a:r>
              <a:rPr lang="es-ES" sz="1600" b="1" dirty="0">
                <a:latin typeface="+mn-lt"/>
                <a:ea typeface="+mn-ea"/>
                <a:cs typeface="Arial" panose="020B0604020202020204" pitchFamily="34" charset="0"/>
              </a:rPr>
              <a:t>publicada</a:t>
            </a:r>
            <a:r>
              <a:rPr lang="es-ES" sz="1600" dirty="0">
                <a:latin typeface="+mn-lt"/>
                <a:ea typeface="+mn-ea"/>
                <a:cs typeface="Arial" panose="020B0604020202020204" pitchFamily="34" charset="0"/>
              </a:rPr>
              <a:t> en </a:t>
            </a:r>
            <a:r>
              <a:rPr lang="es-ES" sz="1600" b="1" dirty="0">
                <a:latin typeface="+mn-lt"/>
                <a:ea typeface="+mn-ea"/>
                <a:cs typeface="Arial" panose="020B0604020202020204" pitchFamily="34" charset="0"/>
              </a:rPr>
              <a:t>Personerías</a:t>
            </a:r>
            <a:r>
              <a:rPr lang="es-ES" sz="1600" dirty="0">
                <a:latin typeface="+mn-lt"/>
                <a:ea typeface="+mn-ea"/>
                <a:cs typeface="Arial" panose="020B0604020202020204" pitchFamily="34" charset="0"/>
              </a:rPr>
              <a:t>, </a:t>
            </a:r>
            <a:r>
              <a:rPr lang="es-ES" sz="1600" b="1" dirty="0">
                <a:latin typeface="+mn-lt"/>
                <a:ea typeface="+mn-ea"/>
                <a:cs typeface="Arial" panose="020B0604020202020204" pitchFamily="34" charset="0"/>
              </a:rPr>
              <a:t>Alcaldías</a:t>
            </a:r>
            <a:r>
              <a:rPr lang="es-ES" sz="1600" dirty="0">
                <a:latin typeface="+mn-lt"/>
                <a:ea typeface="+mn-ea"/>
                <a:cs typeface="Arial" panose="020B0604020202020204" pitchFamily="34" charset="0"/>
              </a:rPr>
              <a:t> Municipales y </a:t>
            </a:r>
            <a:r>
              <a:rPr lang="es-ES" sz="1600" b="1" dirty="0">
                <a:latin typeface="+mn-lt"/>
                <a:ea typeface="+mn-ea"/>
                <a:cs typeface="Arial" panose="020B0604020202020204" pitchFamily="34" charset="0"/>
              </a:rPr>
              <a:t>validada con las </a:t>
            </a:r>
            <a:r>
              <a:rPr lang="es-ES" sz="1600" b="1" dirty="0" smtClean="0">
                <a:latin typeface="+mn-lt"/>
                <a:ea typeface="+mn-ea"/>
                <a:cs typeface="Arial" panose="020B0604020202020204" pitchFamily="34" charset="0"/>
              </a:rPr>
              <a:t>comunidades</a:t>
            </a:r>
            <a:r>
              <a:rPr lang="es-ES" sz="1600" dirty="0" smtClean="0">
                <a:latin typeface="+mn-lt"/>
                <a:ea typeface="+mn-ea"/>
                <a:cs typeface="Arial" panose="020B0604020202020204" pitchFamily="34" charset="0"/>
              </a:rPr>
              <a:t>.</a:t>
            </a:r>
            <a:endParaRPr lang="es-ES" sz="1600" dirty="0">
              <a:latin typeface="+mn-lt"/>
              <a:ea typeface="+mn-ea"/>
              <a:cs typeface="Arial" panose="020B0604020202020204" pitchFamily="34" charset="0"/>
            </a:endParaRPr>
          </a:p>
          <a:p>
            <a:pPr defTabSz="914400" eaLnBrk="0" hangingPunct="0">
              <a:defRPr/>
            </a:pPr>
            <a:endParaRPr lang="es-ES" sz="16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defTabSz="914400" eaLnBrk="0" hangingPunct="0">
              <a:defRPr/>
            </a:pPr>
            <a:r>
              <a:rPr lang="es-ES" sz="1600" b="1" dirty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Arial" panose="020B0604020202020204" pitchFamily="34" charset="0"/>
              </a:rPr>
              <a:t>Año 2010:</a:t>
            </a:r>
          </a:p>
          <a:p>
            <a:pPr marL="342900" indent="-342900" defTabSz="914400" eaLnBrk="0" hangingPunct="0">
              <a:buClr>
                <a:srgbClr val="00FF00"/>
              </a:buClr>
              <a:buFont typeface="Arial" panose="020B0604020202020204" pitchFamily="34" charset="0"/>
              <a:buChar char="•"/>
              <a:defRPr/>
            </a:pPr>
            <a:r>
              <a:rPr lang="es-E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Arial" panose="020B0604020202020204" pitchFamily="34" charset="0"/>
              </a:rPr>
              <a:t>Actualización del censo </a:t>
            </a:r>
            <a:r>
              <a:rPr lang="es-E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Arial" panose="020B0604020202020204" pitchFamily="34" charset="0"/>
              </a:rPr>
              <a:t>y </a:t>
            </a:r>
            <a:r>
              <a:rPr lang="es-CO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Arial" panose="020B0604020202020204" pitchFamily="34" charset="0"/>
              </a:rPr>
              <a:t>caracterización</a:t>
            </a:r>
            <a:r>
              <a:rPr lang="es-CO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Arial" panose="020B0604020202020204" pitchFamily="34" charset="0"/>
              </a:rPr>
              <a:t> de las unidades familiares </a:t>
            </a:r>
            <a:r>
              <a:rPr lang="es-CO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Arial" panose="020B0604020202020204" pitchFamily="34" charset="0"/>
              </a:rPr>
              <a:t>identificadas. </a:t>
            </a:r>
            <a:endParaRPr lang="es-CO" sz="16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342900" indent="-342900" defTabSz="914400" eaLnBrk="0" hangingPunct="0">
              <a:buClr>
                <a:srgbClr val="00FF00"/>
              </a:buClr>
              <a:buFont typeface="Arial" panose="020B0604020202020204" pitchFamily="34" charset="0"/>
              <a:buChar char="•"/>
              <a:defRPr/>
            </a:pPr>
            <a:r>
              <a:rPr lang="es-CO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Arial" panose="020B0604020202020204" pitchFamily="34" charset="0"/>
              </a:rPr>
              <a:t>Verificación</a:t>
            </a:r>
            <a:r>
              <a:rPr lang="es-CO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Arial" panose="020B0604020202020204" pitchFamily="34" charset="0"/>
              </a:rPr>
              <a:t> de </a:t>
            </a:r>
            <a:r>
              <a:rPr lang="es-CO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Arial" panose="020B0604020202020204" pitchFamily="34" charset="0"/>
              </a:rPr>
              <a:t>unidades </a:t>
            </a:r>
            <a:r>
              <a:rPr lang="es-CO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Arial" panose="020B0604020202020204" pitchFamily="34" charset="0"/>
              </a:rPr>
              <a:t>familiares que no habían sido incluidas inicialmente en el censo y </a:t>
            </a:r>
            <a:r>
              <a:rPr lang="es-CO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Arial" panose="020B0604020202020204" pitchFamily="34" charset="0"/>
              </a:rPr>
              <a:t>cumplían </a:t>
            </a:r>
            <a:r>
              <a:rPr lang="es-CO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Arial" panose="020B0604020202020204" pitchFamily="34" charset="0"/>
              </a:rPr>
              <a:t>con los criterios definidos en el Plan de Manejo Ambiental.</a:t>
            </a:r>
          </a:p>
          <a:p>
            <a:pPr marL="342900" indent="-342900" defTabSz="914400" eaLnBrk="0" hangingPunct="0">
              <a:buClr>
                <a:srgbClr val="00FF00"/>
              </a:buClr>
              <a:buFont typeface="Arial" panose="020B0604020202020204" pitchFamily="34" charset="0"/>
              <a:buChar char="•"/>
              <a:defRPr/>
            </a:pPr>
            <a:r>
              <a:rPr lang="es-CO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Arial" panose="020B0604020202020204" pitchFamily="34" charset="0"/>
              </a:rPr>
              <a:t>Elección voluntaria por parte de cada familia</a:t>
            </a:r>
            <a:r>
              <a:rPr lang="es-CO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Arial" panose="020B0604020202020204" pitchFamily="34" charset="0"/>
              </a:rPr>
              <a:t>, entre una de las modalidades definidas para la restitución de las condiciones de vida</a:t>
            </a:r>
            <a:r>
              <a:rPr lang="es-CO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Arial" panose="020B0604020202020204" pitchFamily="34" charset="0"/>
              </a:rPr>
              <a:t>. </a:t>
            </a:r>
            <a:endParaRPr lang="es-ES" sz="1600" b="1" dirty="0">
              <a:solidFill>
                <a:srgbClr val="FF0000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/>
        </p:nvGraphicFramePr>
        <p:xfrm>
          <a:off x="3836054" y="4801067"/>
          <a:ext cx="4776787" cy="1894060"/>
        </p:xfrm>
        <a:graphic>
          <a:graphicData uri="http://schemas.openxmlformats.org/drawingml/2006/table">
            <a:tbl>
              <a:tblPr firstRow="1" bandRow="1"/>
              <a:tblGrid>
                <a:gridCol w="2653624"/>
                <a:gridCol w="2123163"/>
              </a:tblGrid>
              <a:tr h="37049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s-C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MODALIDAD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677" marB="4567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s-CO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ACTUALIZACIÓN 2010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677" marB="4567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046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s-C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Reasentamiento Individual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677" marB="4567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s-C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677" marB="4567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046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s-C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Reasentamiento Grupal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677" marB="4567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s-C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677" marB="4567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046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s-C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Relocalización 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677" marB="4567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s-C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677" marB="4567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046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s-C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Negociación</a:t>
                      </a:r>
                      <a:r>
                        <a:rPr lang="es-CO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Directa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677" marB="4567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s-C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677" marB="4567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046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s-CO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FAMILIAS</a:t>
                      </a:r>
                      <a:endParaRPr lang="es-CO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677" marB="4567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s-CO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  <a:endParaRPr lang="es-CO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677" marB="4567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3" name="Rectángulo 12"/>
          <p:cNvSpPr/>
          <p:nvPr/>
        </p:nvSpPr>
        <p:spPr>
          <a:xfrm>
            <a:off x="4703856" y="4379352"/>
            <a:ext cx="3751729" cy="338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0" hangingPunct="0">
              <a:defRPr/>
            </a:pPr>
            <a:r>
              <a:rPr lang="es-ES" sz="1600" b="1" dirty="0">
                <a:solidFill>
                  <a:srgbClr val="4F81BD">
                    <a:lumMod val="75000"/>
                  </a:srgbClr>
                </a:solidFill>
                <a:latin typeface="Arial"/>
                <a:ea typeface="+mn-ea"/>
                <a:cs typeface="Arial"/>
              </a:rPr>
              <a:t>Número de familias identificadas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35" y="4548421"/>
            <a:ext cx="3212872" cy="2146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20646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68313" y="5876925"/>
            <a:ext cx="23034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Día de mes de 2015</a:t>
            </a:r>
            <a:endParaRPr lang="es-CO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4100" name="1 Título"/>
          <p:cNvSpPr txBox="1">
            <a:spLocks/>
          </p:cNvSpPr>
          <p:nvPr/>
        </p:nvSpPr>
        <p:spPr bwMode="auto">
          <a:xfrm>
            <a:off x="135630" y="158318"/>
            <a:ext cx="7071993" cy="76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CO" altLang="es-CO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OBJETIVO: </a:t>
            </a:r>
            <a:r>
              <a:rPr lang="es-CO" altLang="es-CO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TRASLADO EN MEJORES CONDICIONES MODALIDADES DE TRASLADO</a:t>
            </a:r>
            <a:endParaRPr lang="es-CO" altLang="es-CO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065712" y="1386795"/>
            <a:ext cx="3754438" cy="4555093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/>
            </a:pPr>
            <a:r>
              <a:rPr lang="es-CO" sz="1600" b="1" u="sng" dirty="0">
                <a:solidFill>
                  <a:srgbClr val="0070C0"/>
                </a:solidFill>
                <a:cs typeface="Arial"/>
              </a:rPr>
              <a:t>Relocalización en el Mismo Predio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FF00"/>
              </a:buClr>
              <a:buFont typeface="Wingdings" panose="05000000000000000000" pitchFamily="2" charset="2"/>
              <a:buChar char="§"/>
              <a:defRPr/>
            </a:pPr>
            <a:r>
              <a:rPr lang="es-CO" sz="1600" dirty="0">
                <a:solidFill>
                  <a:schemeClr val="tx1"/>
                </a:solidFill>
                <a:cs typeface="Arial"/>
              </a:rPr>
              <a:t>Cuando el predio se afecta menos del 70% y puede continuar su actividad productiva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FF00"/>
              </a:buClr>
              <a:buFont typeface="Wingdings" panose="05000000000000000000" pitchFamily="2" charset="2"/>
              <a:buChar char="§"/>
              <a:defRPr/>
            </a:pPr>
            <a:r>
              <a:rPr lang="es-CO" sz="1600" dirty="0">
                <a:solidFill>
                  <a:schemeClr val="tx1"/>
                </a:solidFill>
                <a:cs typeface="Arial"/>
              </a:rPr>
              <a:t>Restitución de vivienda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FF00"/>
              </a:buClr>
              <a:buFont typeface="Wingdings" panose="05000000000000000000" pitchFamily="2" charset="2"/>
              <a:buChar char="§"/>
              <a:defRPr/>
            </a:pPr>
            <a:r>
              <a:rPr lang="es-CO" sz="1600" dirty="0">
                <a:solidFill>
                  <a:schemeClr val="tx1"/>
                </a:solidFill>
                <a:cs typeface="Arial"/>
              </a:rPr>
              <a:t>Fortalecimiento proyecto productivo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FF00"/>
              </a:buClr>
              <a:buFont typeface="Wingdings" panose="05000000000000000000" pitchFamily="2" charset="2"/>
              <a:buChar char="§"/>
              <a:defRPr/>
            </a:pPr>
            <a:r>
              <a:rPr lang="es-CO" sz="1600" b="1" dirty="0">
                <a:solidFill>
                  <a:schemeClr val="tx1"/>
                </a:solidFill>
                <a:cs typeface="Arial"/>
              </a:rPr>
              <a:t>Acompañamiento</a:t>
            </a:r>
            <a:r>
              <a:rPr lang="es-CO" sz="1600" dirty="0">
                <a:solidFill>
                  <a:schemeClr val="tx1"/>
                </a:solidFill>
                <a:cs typeface="Arial"/>
              </a:rPr>
              <a:t> psicosocial y productivo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FF00"/>
              </a:buClr>
              <a:buFont typeface="Wingdings" panose="05000000000000000000" pitchFamily="2" charset="2"/>
              <a:buChar char="§"/>
              <a:defRPr/>
            </a:pPr>
            <a:r>
              <a:rPr lang="es-CO" sz="1600" b="1" dirty="0">
                <a:solidFill>
                  <a:schemeClr val="tx1"/>
                </a:solidFill>
                <a:cs typeface="Arial"/>
              </a:rPr>
              <a:t>Prima</a:t>
            </a:r>
            <a:r>
              <a:rPr lang="es-CO" sz="1600" dirty="0">
                <a:solidFill>
                  <a:schemeClr val="tx1"/>
                </a:solidFill>
                <a:cs typeface="Arial"/>
              </a:rPr>
              <a:t> de traslado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endParaRPr lang="es-CO" sz="1600" dirty="0">
              <a:solidFill>
                <a:schemeClr val="bg2">
                  <a:lumMod val="50000"/>
                </a:schemeClr>
              </a:solidFill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/>
            </a:pPr>
            <a:r>
              <a:rPr lang="es-CO" sz="1600" b="1" u="sng" dirty="0" smtClean="0">
                <a:solidFill>
                  <a:srgbClr val="0070C0"/>
                </a:solidFill>
                <a:cs typeface="Arial"/>
              </a:rPr>
              <a:t>Negociación </a:t>
            </a:r>
            <a:r>
              <a:rPr lang="es-CO" sz="1600" b="1" u="sng" dirty="0">
                <a:solidFill>
                  <a:srgbClr val="0070C0"/>
                </a:solidFill>
                <a:cs typeface="Arial"/>
              </a:rPr>
              <a:t>Directa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FF00"/>
              </a:buClr>
              <a:buFont typeface="Wingdings" panose="05000000000000000000" pitchFamily="2" charset="2"/>
              <a:buChar char="§"/>
              <a:defRPr/>
            </a:pPr>
            <a:r>
              <a:rPr lang="es-CO" sz="1600" dirty="0">
                <a:solidFill>
                  <a:schemeClr val="tx1"/>
                </a:solidFill>
                <a:cs typeface="Arial"/>
              </a:rPr>
              <a:t>Cuando la familia no </a:t>
            </a:r>
            <a:r>
              <a:rPr lang="es-CO" sz="1600" dirty="0" smtClean="0">
                <a:solidFill>
                  <a:schemeClr val="tx1"/>
                </a:solidFill>
                <a:cs typeface="Arial"/>
              </a:rPr>
              <a:t>está interesada en el </a:t>
            </a:r>
            <a:r>
              <a:rPr lang="es-CO" sz="1600" dirty="0">
                <a:solidFill>
                  <a:schemeClr val="tx1"/>
                </a:solidFill>
                <a:cs typeface="Arial"/>
              </a:rPr>
              <a:t>reasentamiento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FF00"/>
              </a:buClr>
              <a:buFont typeface="Wingdings" panose="05000000000000000000" pitchFamily="2" charset="2"/>
              <a:buChar char="§"/>
              <a:defRPr/>
            </a:pPr>
            <a:r>
              <a:rPr lang="es-CO" sz="1600" dirty="0">
                <a:solidFill>
                  <a:schemeClr val="tx1"/>
                </a:solidFill>
                <a:cs typeface="Arial"/>
              </a:rPr>
              <a:t>Avalúo y pago de mejoras y predio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FF00"/>
              </a:buClr>
              <a:buFont typeface="Wingdings" panose="05000000000000000000" pitchFamily="2" charset="2"/>
              <a:buChar char="§"/>
              <a:defRPr/>
            </a:pPr>
            <a:r>
              <a:rPr lang="es-CO" sz="1600" b="1" dirty="0">
                <a:solidFill>
                  <a:schemeClr val="tx1"/>
                </a:solidFill>
                <a:cs typeface="Arial"/>
              </a:rPr>
              <a:t>Prima</a:t>
            </a:r>
            <a:r>
              <a:rPr lang="es-CO" sz="1600" dirty="0">
                <a:solidFill>
                  <a:schemeClr val="tx1"/>
                </a:solidFill>
                <a:cs typeface="Arial"/>
              </a:rPr>
              <a:t> de traslado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77384" y="1386795"/>
            <a:ext cx="4552950" cy="5032147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/>
            </a:pPr>
            <a:r>
              <a:rPr lang="es-CO" sz="1600" b="1" u="sng" dirty="0">
                <a:solidFill>
                  <a:srgbClr val="0070C0"/>
                </a:solidFill>
                <a:cs typeface="Arial"/>
              </a:rPr>
              <a:t>Reasentamiento Grupal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FF00"/>
              </a:buClr>
              <a:buFont typeface="Wingdings" panose="05000000000000000000" pitchFamily="2" charset="2"/>
              <a:buChar char="§"/>
              <a:defRPr/>
            </a:pPr>
            <a:r>
              <a:rPr lang="es-CO" sz="1600" dirty="0">
                <a:solidFill>
                  <a:schemeClr val="tx1"/>
                </a:solidFill>
                <a:cs typeface="Arial"/>
              </a:rPr>
              <a:t>Entrega de </a:t>
            </a:r>
            <a:r>
              <a:rPr lang="es-CO" sz="1600" b="1" dirty="0">
                <a:solidFill>
                  <a:schemeClr val="tx1"/>
                </a:solidFill>
                <a:cs typeface="Arial"/>
              </a:rPr>
              <a:t>predio</a:t>
            </a:r>
            <a:r>
              <a:rPr lang="es-CO" sz="1600" dirty="0">
                <a:solidFill>
                  <a:schemeClr val="tx1"/>
                </a:solidFill>
                <a:cs typeface="Arial"/>
              </a:rPr>
              <a:t> (</a:t>
            </a:r>
            <a:r>
              <a:rPr lang="es-CO" sz="1600" b="1" dirty="0">
                <a:solidFill>
                  <a:schemeClr val="tx1"/>
                </a:solidFill>
                <a:cs typeface="Arial"/>
              </a:rPr>
              <a:t>mínimo 5 </a:t>
            </a:r>
            <a:r>
              <a:rPr lang="es-CO" sz="1600" b="1" dirty="0" smtClean="0">
                <a:solidFill>
                  <a:schemeClr val="tx1"/>
                </a:solidFill>
                <a:cs typeface="Arial"/>
              </a:rPr>
              <a:t>ha</a:t>
            </a:r>
            <a:r>
              <a:rPr lang="es-CO" sz="1600" dirty="0" smtClean="0">
                <a:solidFill>
                  <a:schemeClr val="tx1"/>
                </a:solidFill>
                <a:cs typeface="Arial"/>
              </a:rPr>
              <a:t>)</a:t>
            </a:r>
            <a:endParaRPr lang="es-CO" sz="1600" dirty="0">
              <a:solidFill>
                <a:schemeClr val="tx1"/>
              </a:solidFill>
              <a:cs typeface="Arial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FF00"/>
              </a:buClr>
              <a:buFont typeface="Wingdings" panose="05000000000000000000" pitchFamily="2" charset="2"/>
              <a:buChar char="§"/>
              <a:defRPr/>
            </a:pPr>
            <a:r>
              <a:rPr lang="es-CO" sz="1600" dirty="0">
                <a:solidFill>
                  <a:schemeClr val="tx1"/>
                </a:solidFill>
                <a:cs typeface="Arial"/>
              </a:rPr>
              <a:t>Entrega de </a:t>
            </a:r>
            <a:r>
              <a:rPr lang="es-CO" sz="1600" b="1" dirty="0">
                <a:solidFill>
                  <a:schemeClr val="tx1"/>
                </a:solidFill>
                <a:cs typeface="Arial"/>
              </a:rPr>
              <a:t>vivienda</a:t>
            </a:r>
            <a:r>
              <a:rPr lang="es-CO" sz="1600" dirty="0">
                <a:solidFill>
                  <a:schemeClr val="tx1"/>
                </a:solidFill>
                <a:cs typeface="Arial"/>
              </a:rPr>
              <a:t> </a:t>
            </a:r>
            <a:r>
              <a:rPr lang="es-CO" sz="1600" dirty="0" smtClean="0">
                <a:solidFill>
                  <a:schemeClr val="tx1"/>
                </a:solidFill>
                <a:cs typeface="Arial"/>
              </a:rPr>
              <a:t>nueva (</a:t>
            </a:r>
            <a:r>
              <a:rPr lang="es-CO" sz="1600" dirty="0">
                <a:solidFill>
                  <a:schemeClr val="tx1"/>
                </a:solidFill>
                <a:cs typeface="Arial"/>
              </a:rPr>
              <a:t>124 m</a:t>
            </a:r>
            <a:r>
              <a:rPr lang="es-CO" sz="1600" baseline="30000" dirty="0">
                <a:solidFill>
                  <a:schemeClr val="tx1"/>
                </a:solidFill>
                <a:cs typeface="Arial"/>
              </a:rPr>
              <a:t>2</a:t>
            </a:r>
            <a:r>
              <a:rPr lang="es-CO" sz="1600" dirty="0">
                <a:solidFill>
                  <a:schemeClr val="tx1"/>
                </a:solidFill>
                <a:cs typeface="Arial"/>
              </a:rPr>
              <a:t>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FF00"/>
              </a:buClr>
              <a:buFont typeface="Wingdings" panose="05000000000000000000" pitchFamily="2" charset="2"/>
              <a:buChar char="§"/>
              <a:defRPr/>
            </a:pPr>
            <a:r>
              <a:rPr lang="es-CO" sz="1600" dirty="0">
                <a:solidFill>
                  <a:schemeClr val="tx1"/>
                </a:solidFill>
                <a:cs typeface="Arial"/>
              </a:rPr>
              <a:t>Establecimiento </a:t>
            </a:r>
            <a:r>
              <a:rPr lang="es-CO" sz="1600" b="1" dirty="0">
                <a:solidFill>
                  <a:schemeClr val="tx1"/>
                </a:solidFill>
                <a:cs typeface="Arial"/>
              </a:rPr>
              <a:t>proyectos productivos agrícolas o pecuarios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FF00"/>
              </a:buClr>
              <a:buFont typeface="Wingdings" panose="05000000000000000000" pitchFamily="2" charset="2"/>
              <a:buChar char="§"/>
              <a:defRPr/>
            </a:pPr>
            <a:r>
              <a:rPr lang="es-CO" sz="1600" b="1" dirty="0">
                <a:solidFill>
                  <a:schemeClr val="tx1"/>
                </a:solidFill>
                <a:cs typeface="Arial"/>
              </a:rPr>
              <a:t>Infraestructura</a:t>
            </a:r>
            <a:r>
              <a:rPr lang="es-CO" sz="1600" dirty="0">
                <a:solidFill>
                  <a:schemeClr val="tx1"/>
                </a:solidFill>
                <a:cs typeface="Arial"/>
              </a:rPr>
              <a:t> social, servicios y vías de acceso</a:t>
            </a:r>
            <a:endParaRPr lang="es-CO" sz="1600" b="1" dirty="0">
              <a:solidFill>
                <a:schemeClr val="tx1"/>
              </a:solidFill>
              <a:cs typeface="Arial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FF00"/>
              </a:buClr>
              <a:buFont typeface="Wingdings" panose="05000000000000000000" pitchFamily="2" charset="2"/>
              <a:buChar char="§"/>
              <a:defRPr/>
            </a:pPr>
            <a:r>
              <a:rPr lang="es-CO" sz="1600" b="1" dirty="0">
                <a:solidFill>
                  <a:schemeClr val="tx1"/>
                </a:solidFill>
                <a:cs typeface="Arial"/>
              </a:rPr>
              <a:t>Acompañamiento</a:t>
            </a:r>
            <a:r>
              <a:rPr lang="es-CO" sz="1600" dirty="0">
                <a:solidFill>
                  <a:schemeClr val="tx1"/>
                </a:solidFill>
                <a:cs typeface="Arial"/>
              </a:rPr>
              <a:t> psicosocial y productivo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FF00"/>
              </a:buClr>
              <a:buFont typeface="Wingdings" panose="05000000000000000000" pitchFamily="2" charset="2"/>
              <a:buChar char="§"/>
              <a:defRPr/>
            </a:pPr>
            <a:r>
              <a:rPr lang="es-CO" sz="1600" b="1" dirty="0">
                <a:solidFill>
                  <a:schemeClr val="tx1"/>
                </a:solidFill>
                <a:cs typeface="Arial"/>
              </a:rPr>
              <a:t>Prima</a:t>
            </a:r>
            <a:r>
              <a:rPr lang="es-CO" sz="1600" dirty="0">
                <a:solidFill>
                  <a:schemeClr val="tx1"/>
                </a:solidFill>
                <a:cs typeface="Arial"/>
              </a:rPr>
              <a:t> de traslado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endParaRPr lang="es-CO" sz="1600" dirty="0">
              <a:solidFill>
                <a:schemeClr val="bg2">
                  <a:lumMod val="50000"/>
                </a:schemeClr>
              </a:solidFill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/>
            </a:pPr>
            <a:r>
              <a:rPr lang="es-CO" sz="1600" b="1" u="sng" dirty="0">
                <a:solidFill>
                  <a:srgbClr val="0070C0"/>
                </a:solidFill>
                <a:cs typeface="Arial"/>
              </a:rPr>
              <a:t>Reasentamiento Individual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FF00"/>
              </a:buClr>
              <a:buFont typeface="Wingdings" panose="05000000000000000000" pitchFamily="2" charset="2"/>
              <a:buChar char="§"/>
              <a:defRPr/>
            </a:pPr>
            <a:r>
              <a:rPr lang="es-CO" sz="1600" dirty="0">
                <a:solidFill>
                  <a:schemeClr val="tx1"/>
                </a:solidFill>
                <a:cs typeface="Arial"/>
              </a:rPr>
              <a:t>Compra de </a:t>
            </a:r>
            <a:r>
              <a:rPr lang="es-CO" sz="1600" b="1" dirty="0">
                <a:solidFill>
                  <a:schemeClr val="tx1"/>
                </a:solidFill>
                <a:cs typeface="Arial"/>
              </a:rPr>
              <a:t>predio</a:t>
            </a:r>
            <a:r>
              <a:rPr lang="es-CO" sz="1600" dirty="0">
                <a:solidFill>
                  <a:schemeClr val="tx1"/>
                </a:solidFill>
                <a:cs typeface="Arial"/>
              </a:rPr>
              <a:t> (</a:t>
            </a:r>
            <a:r>
              <a:rPr lang="es-CO" sz="1600" b="1" dirty="0">
                <a:solidFill>
                  <a:schemeClr val="tx1"/>
                </a:solidFill>
                <a:cs typeface="Arial"/>
              </a:rPr>
              <a:t>mínimo 5 ha</a:t>
            </a:r>
            <a:r>
              <a:rPr lang="es-CO" sz="1600" dirty="0">
                <a:solidFill>
                  <a:schemeClr val="tx1"/>
                </a:solidFill>
                <a:cs typeface="Arial"/>
              </a:rPr>
              <a:t>) en etapa productiva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FF00"/>
              </a:buClr>
              <a:buFont typeface="Wingdings" panose="05000000000000000000" pitchFamily="2" charset="2"/>
              <a:buChar char="§"/>
              <a:defRPr/>
            </a:pPr>
            <a:r>
              <a:rPr lang="es-CO" sz="1600" dirty="0">
                <a:solidFill>
                  <a:schemeClr val="tx1"/>
                </a:solidFill>
                <a:cs typeface="Arial"/>
              </a:rPr>
              <a:t>Mejoramiento de vivienda en caso de requerirse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FF00"/>
              </a:buClr>
              <a:buFont typeface="Wingdings" panose="05000000000000000000" pitchFamily="2" charset="2"/>
              <a:buChar char="§"/>
              <a:defRPr/>
            </a:pPr>
            <a:r>
              <a:rPr lang="es-CO" sz="1600" dirty="0">
                <a:solidFill>
                  <a:schemeClr val="tx1"/>
                </a:solidFill>
                <a:cs typeface="Arial"/>
              </a:rPr>
              <a:t>Fortalecimiento proyecto productivo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FF00"/>
              </a:buClr>
              <a:buFont typeface="Wingdings" panose="05000000000000000000" pitchFamily="2" charset="2"/>
              <a:buChar char="§"/>
              <a:defRPr/>
            </a:pPr>
            <a:r>
              <a:rPr lang="es-CO" sz="1600" b="1" dirty="0">
                <a:solidFill>
                  <a:schemeClr val="tx1"/>
                </a:solidFill>
                <a:cs typeface="Arial"/>
              </a:rPr>
              <a:t>Acompañamiento</a:t>
            </a:r>
            <a:r>
              <a:rPr lang="es-CO" sz="1600" dirty="0">
                <a:solidFill>
                  <a:schemeClr val="tx1"/>
                </a:solidFill>
                <a:cs typeface="Arial"/>
              </a:rPr>
              <a:t> psicosocial y productivo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FF00"/>
              </a:buClr>
              <a:buFont typeface="Wingdings" panose="05000000000000000000" pitchFamily="2" charset="2"/>
              <a:buChar char="§"/>
              <a:defRPr/>
            </a:pPr>
            <a:r>
              <a:rPr lang="es-CO" sz="1600" b="1" dirty="0">
                <a:solidFill>
                  <a:schemeClr val="tx1"/>
                </a:solidFill>
                <a:cs typeface="Arial"/>
              </a:rPr>
              <a:t>Prima</a:t>
            </a:r>
            <a:r>
              <a:rPr lang="es-CO" sz="1600" dirty="0">
                <a:solidFill>
                  <a:schemeClr val="tx1"/>
                </a:solidFill>
                <a:cs typeface="Arial"/>
              </a:rPr>
              <a:t> de traslado</a:t>
            </a:r>
          </a:p>
        </p:txBody>
      </p:sp>
    </p:spTree>
    <p:extLst>
      <p:ext uri="{BB962C8B-B14F-4D97-AF65-F5344CB8AC3E}">
        <p14:creationId xmlns:p14="http://schemas.microsoft.com/office/powerpoint/2010/main" val="128028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1 Título"/>
          <p:cNvSpPr txBox="1">
            <a:spLocks/>
          </p:cNvSpPr>
          <p:nvPr/>
        </p:nvSpPr>
        <p:spPr bwMode="auto">
          <a:xfrm>
            <a:off x="107576" y="158750"/>
            <a:ext cx="676788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hangingPunct="0">
              <a:spcBef>
                <a:spcPct val="0"/>
              </a:spcBef>
              <a:buFontTx/>
              <a:buNone/>
              <a:defRPr/>
            </a:pPr>
            <a:r>
              <a:rPr lang="es-CO" altLang="es-CO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RESTABLECIMIENTO DE CONDICIONES DE VIDA DE POBLACIÓN A TRASLADAR</a:t>
            </a:r>
            <a:endParaRPr lang="es-CO" altLang="es-CO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  <p:sp>
        <p:nvSpPr>
          <p:cNvPr id="93190" name="Rectángulo 2"/>
          <p:cNvSpPr>
            <a:spLocks noChangeArrowheads="1"/>
          </p:cNvSpPr>
          <p:nvPr/>
        </p:nvSpPr>
        <p:spPr bwMode="auto">
          <a:xfrm>
            <a:off x="215154" y="1296988"/>
            <a:ext cx="593641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CO" altLang="es-CO" sz="2000" dirty="0">
                <a:solidFill>
                  <a:srgbClr val="767171"/>
                </a:solidFill>
                <a:latin typeface="+mn-lt"/>
              </a:rPr>
              <a:t>Entrega de </a:t>
            </a:r>
            <a:r>
              <a:rPr lang="es-CO" altLang="es-CO" sz="2000" b="1" dirty="0">
                <a:solidFill>
                  <a:srgbClr val="767171"/>
                </a:solidFill>
                <a:latin typeface="+mn-lt"/>
              </a:rPr>
              <a:t>predio</a:t>
            </a:r>
            <a:r>
              <a:rPr lang="es-CO" altLang="es-CO" sz="2000" dirty="0">
                <a:solidFill>
                  <a:srgbClr val="767171"/>
                </a:solidFill>
                <a:latin typeface="+mn-lt"/>
              </a:rPr>
              <a:t> (</a:t>
            </a:r>
            <a:r>
              <a:rPr lang="es-CO" altLang="es-CO" sz="2000" b="1" dirty="0">
                <a:solidFill>
                  <a:srgbClr val="767171"/>
                </a:solidFill>
                <a:latin typeface="+mn-lt"/>
              </a:rPr>
              <a:t>mínimo 5 ha</a:t>
            </a:r>
            <a:r>
              <a:rPr lang="es-CO" altLang="es-CO" sz="2000" dirty="0">
                <a:solidFill>
                  <a:srgbClr val="767171"/>
                </a:solidFill>
                <a:latin typeface="+mn-lt"/>
              </a:rPr>
              <a:t>)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CO" altLang="es-CO" sz="2000" dirty="0">
                <a:solidFill>
                  <a:srgbClr val="767171"/>
                </a:solidFill>
                <a:latin typeface="+mn-lt"/>
              </a:rPr>
              <a:t>Entrega de </a:t>
            </a:r>
            <a:r>
              <a:rPr lang="es-CO" altLang="es-CO" sz="2000" b="1" dirty="0">
                <a:solidFill>
                  <a:srgbClr val="767171"/>
                </a:solidFill>
                <a:latin typeface="+mn-lt"/>
              </a:rPr>
              <a:t>vivienda</a:t>
            </a:r>
            <a:r>
              <a:rPr lang="es-CO" altLang="es-CO" sz="2000" dirty="0">
                <a:solidFill>
                  <a:srgbClr val="767171"/>
                </a:solidFill>
                <a:latin typeface="+mn-lt"/>
              </a:rPr>
              <a:t> nueva</a:t>
            </a:r>
            <a:br>
              <a:rPr lang="es-CO" altLang="es-CO" sz="2000" dirty="0">
                <a:solidFill>
                  <a:srgbClr val="767171"/>
                </a:solidFill>
                <a:latin typeface="+mn-lt"/>
              </a:rPr>
            </a:br>
            <a:r>
              <a:rPr lang="es-CO" altLang="es-CO" sz="2000" dirty="0">
                <a:solidFill>
                  <a:srgbClr val="767171"/>
                </a:solidFill>
                <a:latin typeface="+mn-lt"/>
              </a:rPr>
              <a:t>- 4 tipologías de viviendas </a:t>
            </a:r>
            <a:br>
              <a:rPr lang="es-CO" altLang="es-CO" sz="2000" dirty="0">
                <a:solidFill>
                  <a:srgbClr val="767171"/>
                </a:solidFill>
                <a:latin typeface="+mn-lt"/>
              </a:rPr>
            </a:br>
            <a:r>
              <a:rPr lang="es-CO" altLang="es-CO" sz="2000" dirty="0">
                <a:solidFill>
                  <a:srgbClr val="767171"/>
                </a:solidFill>
                <a:latin typeface="+mn-lt"/>
              </a:rPr>
              <a:t>(</a:t>
            </a:r>
            <a:r>
              <a:rPr lang="es-CO" altLang="es-CO" sz="2000" dirty="0" smtClean="0">
                <a:solidFill>
                  <a:srgbClr val="767171"/>
                </a:solidFill>
                <a:latin typeface="+mn-lt"/>
              </a:rPr>
              <a:t>124 </a:t>
            </a:r>
            <a:r>
              <a:rPr lang="es-CO" altLang="es-CO" sz="2000" dirty="0">
                <a:solidFill>
                  <a:srgbClr val="767171"/>
                </a:solidFill>
                <a:latin typeface="+mn-lt"/>
              </a:rPr>
              <a:t>m</a:t>
            </a:r>
            <a:r>
              <a:rPr lang="es-CO" altLang="es-CO" sz="2000" baseline="30000" dirty="0">
                <a:solidFill>
                  <a:srgbClr val="767171"/>
                </a:solidFill>
                <a:latin typeface="+mn-lt"/>
              </a:rPr>
              <a:t>2</a:t>
            </a:r>
            <a:r>
              <a:rPr lang="es-CO" altLang="es-CO" sz="2000" dirty="0">
                <a:solidFill>
                  <a:srgbClr val="767171"/>
                </a:solidFill>
                <a:latin typeface="+mn-lt"/>
              </a:rPr>
              <a:t>)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CO" altLang="es-CO" sz="2000" dirty="0">
                <a:solidFill>
                  <a:srgbClr val="767171"/>
                </a:solidFill>
                <a:latin typeface="+mn-lt"/>
              </a:rPr>
              <a:t>Mejoramiento </a:t>
            </a:r>
            <a:r>
              <a:rPr lang="es-CO" altLang="es-CO" sz="2000" dirty="0" smtClean="0">
                <a:solidFill>
                  <a:srgbClr val="767171"/>
                </a:solidFill>
                <a:latin typeface="+mn-lt"/>
              </a:rPr>
              <a:t>de </a:t>
            </a:r>
            <a:r>
              <a:rPr lang="es-CO" altLang="es-CO" sz="2000" dirty="0">
                <a:solidFill>
                  <a:srgbClr val="767171"/>
                </a:solidFill>
                <a:latin typeface="+mn-lt"/>
              </a:rPr>
              <a:t>vivienda existente – para el caso de reasentamiento individual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CO" altLang="es-CO" sz="2000" b="1" dirty="0">
                <a:solidFill>
                  <a:srgbClr val="767171"/>
                </a:solidFill>
                <a:latin typeface="+mn-lt"/>
              </a:rPr>
              <a:t>Infraestructura</a:t>
            </a:r>
            <a:r>
              <a:rPr lang="es-CO" altLang="es-CO" sz="2000" dirty="0">
                <a:solidFill>
                  <a:srgbClr val="767171"/>
                </a:solidFill>
                <a:latin typeface="+mn-lt"/>
              </a:rPr>
              <a:t> social, servicios y vías de acceso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CO" altLang="es-CO" sz="2000" dirty="0">
                <a:solidFill>
                  <a:srgbClr val="767171"/>
                </a:solidFill>
                <a:latin typeface="+mn-lt"/>
              </a:rPr>
              <a:t>Establecimiento </a:t>
            </a:r>
            <a:r>
              <a:rPr lang="es-CO" altLang="es-CO" sz="2000" b="1" dirty="0">
                <a:solidFill>
                  <a:srgbClr val="767171"/>
                </a:solidFill>
                <a:latin typeface="+mn-lt"/>
              </a:rPr>
              <a:t>proyectos productivos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CO" altLang="es-CO" sz="2000" b="1" dirty="0">
                <a:solidFill>
                  <a:srgbClr val="767171"/>
                </a:solidFill>
                <a:latin typeface="+mn-lt"/>
              </a:rPr>
              <a:t>Acompañamiento</a:t>
            </a:r>
            <a:r>
              <a:rPr lang="es-CO" altLang="es-CO" sz="2000" dirty="0">
                <a:solidFill>
                  <a:srgbClr val="767171"/>
                </a:solidFill>
                <a:latin typeface="+mn-lt"/>
              </a:rPr>
              <a:t> psicosocial y productivo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CO" altLang="es-CO" sz="2000" b="1" dirty="0">
                <a:solidFill>
                  <a:srgbClr val="767171"/>
                </a:solidFill>
                <a:latin typeface="+mn-lt"/>
              </a:rPr>
              <a:t>Prima</a:t>
            </a:r>
            <a:r>
              <a:rPr lang="es-CO" altLang="es-CO" sz="2000" dirty="0">
                <a:solidFill>
                  <a:srgbClr val="767171"/>
                </a:solidFill>
                <a:latin typeface="+mn-lt"/>
              </a:rPr>
              <a:t> de traslado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16835" y="5029200"/>
            <a:ext cx="5934729" cy="163195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CO" sz="2000" dirty="0">
              <a:solidFill>
                <a:prstClr val="white"/>
              </a:solidFill>
              <a:latin typeface="Calibri Light" panose="020F0302020204030204"/>
              <a:cs typeface="Arial"/>
            </a:endParaRPr>
          </a:p>
          <a:p>
            <a:pPr>
              <a:defRPr/>
            </a:pPr>
            <a:r>
              <a:rPr lang="es-CO" sz="1600" dirty="0">
                <a:solidFill>
                  <a:prstClr val="white"/>
                </a:solidFill>
                <a:cs typeface="Arial"/>
              </a:rPr>
              <a:t>El reasentamiento </a:t>
            </a:r>
            <a:r>
              <a:rPr lang="es-CO" sz="1600" b="1" dirty="0">
                <a:solidFill>
                  <a:prstClr val="white"/>
                </a:solidFill>
                <a:cs typeface="Arial"/>
              </a:rPr>
              <a:t>se dirigió a </a:t>
            </a:r>
            <a:r>
              <a:rPr lang="es-CO" sz="1600" dirty="0">
                <a:solidFill>
                  <a:prstClr val="white"/>
                </a:solidFill>
                <a:cs typeface="Arial"/>
              </a:rPr>
              <a:t>:</a:t>
            </a:r>
          </a:p>
          <a:p>
            <a:pPr marL="285750" indent="-285750">
              <a:buFontTx/>
              <a:buChar char="-"/>
              <a:defRPr/>
            </a:pPr>
            <a:r>
              <a:rPr lang="es-CO" sz="1600" dirty="0">
                <a:solidFill>
                  <a:prstClr val="white"/>
                </a:solidFill>
                <a:cs typeface="Arial"/>
              </a:rPr>
              <a:t>Familias propietarias con predios menores a 20 hectáreas</a:t>
            </a:r>
          </a:p>
          <a:p>
            <a:pPr marL="285750" indent="-285750">
              <a:buFontTx/>
              <a:buChar char="-"/>
              <a:defRPr/>
            </a:pPr>
            <a:r>
              <a:rPr lang="es-CO" sz="1600" dirty="0">
                <a:solidFill>
                  <a:prstClr val="white"/>
                </a:solidFill>
                <a:cs typeface="Arial"/>
              </a:rPr>
              <a:t>Familias poseedoras con más de 3 años de residencia en el predio</a:t>
            </a:r>
          </a:p>
          <a:p>
            <a:pPr marL="285750" indent="-285750">
              <a:buFontTx/>
              <a:buChar char="-"/>
              <a:defRPr/>
            </a:pPr>
            <a:r>
              <a:rPr lang="es-CO" sz="1600" dirty="0">
                <a:solidFill>
                  <a:prstClr val="white"/>
                </a:solidFill>
                <a:cs typeface="Arial"/>
              </a:rPr>
              <a:t>Familias vivientes con mínimo 5 años de residencia comprobada</a:t>
            </a:r>
          </a:p>
          <a:p>
            <a:pPr>
              <a:defRPr/>
            </a:pPr>
            <a:r>
              <a:rPr lang="es-CO" sz="1600" i="1" dirty="0">
                <a:solidFill>
                  <a:prstClr val="white"/>
                </a:solidFill>
                <a:cs typeface="Arial"/>
              </a:rPr>
              <a:t>*Con base en censo predial y socioeconómico de 2008. </a:t>
            </a:r>
          </a:p>
          <a:p>
            <a:pPr>
              <a:defRPr/>
            </a:pPr>
            <a:endParaRPr lang="es-CO" sz="1600" i="1" dirty="0">
              <a:solidFill>
                <a:prstClr val="white"/>
              </a:solidFill>
              <a:cs typeface="Arial"/>
            </a:endParaRPr>
          </a:p>
        </p:txBody>
      </p:sp>
      <p:pic>
        <p:nvPicPr>
          <p:cNvPr id="13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6687" y="1254936"/>
            <a:ext cx="2495146" cy="1671176"/>
          </a:xfrm>
          <a:prstGeom prst="roundRect">
            <a:avLst>
              <a:gd name="adj" fmla="val 8175"/>
            </a:avLst>
          </a:prstGeom>
        </p:spPr>
      </p:pic>
      <p:pic>
        <p:nvPicPr>
          <p:cNvPr id="8" name="Picture 3" descr="E:\ARCHIVO FOTOGRÁFICO NELSON\REG FOTOG AGOSTO\P81500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1999" y="3029299"/>
            <a:ext cx="2704522" cy="1742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1999" y="4890946"/>
            <a:ext cx="2704522" cy="18384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06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dirty="0">
                <a:latin typeface="Arial" charset="0"/>
                <a:cs typeface="Arial" charset="0"/>
              </a:rPr>
              <a:t>Agenda</a:t>
            </a:r>
          </a:p>
        </p:txBody>
      </p:sp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3939825" y="1533355"/>
            <a:ext cx="4804930" cy="4249259"/>
          </a:xfrm>
        </p:spPr>
        <p:txBody>
          <a:bodyPr/>
          <a:lstStyle/>
          <a:p>
            <a:pPr algn="just">
              <a:defRPr/>
            </a:pPr>
            <a:r>
              <a:rPr lang="es-CO" sz="2000" dirty="0" smtClean="0"/>
              <a:t>Generalidades y Aspectos Técnicos.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589338" algn="l"/>
              </a:tabLst>
              <a:defRPr/>
            </a:pPr>
            <a:r>
              <a:rPr lang="es-CO" sz="2000" dirty="0"/>
              <a:t>Gestión Social y Ambiental desarrollada durante la construcción de la </a:t>
            </a:r>
            <a:r>
              <a:rPr lang="es-CO" sz="2000" dirty="0" smtClean="0"/>
              <a:t>Central – aspectos a resaltar.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589338" algn="l"/>
              </a:tabLst>
              <a:defRPr/>
            </a:pPr>
            <a:r>
              <a:rPr lang="es-CO" sz="2000" dirty="0" smtClean="0"/>
              <a:t>Inversión por uso del agua y compensación por pérdida de biodiversidad como estrategia de incorporación de Proyectos en los territorios.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589338" algn="l"/>
              </a:tabLst>
              <a:defRPr/>
            </a:pPr>
            <a:r>
              <a:rPr lang="es-CO" sz="2000" dirty="0"/>
              <a:t>Asociación Internacional de Hidroelectricidad - IHA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589338" algn="l"/>
              </a:tabLst>
              <a:defRPr/>
            </a:pPr>
            <a:endParaRPr lang="es-CO" sz="2000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589338" algn="l"/>
              </a:tabLst>
              <a:defRPr/>
            </a:pPr>
            <a:endParaRPr lang="es-CO" sz="2000" dirty="0"/>
          </a:p>
          <a:p>
            <a:pPr algn="just">
              <a:defRPr/>
            </a:pPr>
            <a:endParaRPr lang="es-CO" sz="2000" dirty="0" smtClean="0"/>
          </a:p>
          <a:p>
            <a:pPr algn="just">
              <a:defRPr/>
            </a:pPr>
            <a:endParaRPr lang="es-CO" sz="2000" dirty="0" smtClean="0"/>
          </a:p>
          <a:p>
            <a:pPr algn="just">
              <a:defRPr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6394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1 Título"/>
          <p:cNvSpPr txBox="1">
            <a:spLocks/>
          </p:cNvSpPr>
          <p:nvPr/>
        </p:nvSpPr>
        <p:spPr bwMode="auto">
          <a:xfrm>
            <a:off x="107576" y="158750"/>
            <a:ext cx="676788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hangingPunct="0">
              <a:spcBef>
                <a:spcPct val="0"/>
              </a:spcBef>
              <a:buFontTx/>
              <a:buNone/>
              <a:defRPr/>
            </a:pPr>
            <a:r>
              <a:rPr lang="es-CO" altLang="es-CO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RESTABLECIMIENTO DE LAS CONDICIONES DE VIDA DE LA POBLACIÓN A TRASLADAR</a:t>
            </a:r>
          </a:p>
        </p:txBody>
      </p:sp>
      <p:pic>
        <p:nvPicPr>
          <p:cNvPr id="25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9115" y="4454626"/>
            <a:ext cx="3390554" cy="2270895"/>
          </a:xfrm>
          <a:prstGeom prst="roundRect">
            <a:avLst>
              <a:gd name="adj" fmla="val 8175"/>
            </a:avLst>
          </a:prstGeom>
        </p:spPr>
      </p:pic>
      <p:sp>
        <p:nvSpPr>
          <p:cNvPr id="2" name="CuadroTexto 1"/>
          <p:cNvSpPr txBox="1"/>
          <p:nvPr/>
        </p:nvSpPr>
        <p:spPr>
          <a:xfrm>
            <a:off x="471310" y="4675784"/>
            <a:ext cx="31373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Familias sector 25 de Agosto – Antes y después del Programa Restablecimiento condiciones de vida</a:t>
            </a:r>
            <a:endParaRPr lang="es-CO" sz="1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318561" y="1164110"/>
            <a:ext cx="7421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/>
              <a:t>Restablecimiento Vivienda reasentamiento grupal</a:t>
            </a:r>
            <a:endParaRPr lang="es-CO" sz="2400" b="1" dirty="0"/>
          </a:p>
        </p:txBody>
      </p:sp>
      <p:sp>
        <p:nvSpPr>
          <p:cNvPr id="30" name="Rectángulo 29"/>
          <p:cNvSpPr/>
          <p:nvPr/>
        </p:nvSpPr>
        <p:spPr>
          <a:xfrm>
            <a:off x="4789235" y="1801400"/>
            <a:ext cx="3979572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s-CO" sz="20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Restitución de vivienda</a:t>
            </a:r>
          </a:p>
          <a:p>
            <a:pPr marL="285750" indent="-285750" algn="just" defTabSz="45720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FF00"/>
              </a:buClr>
              <a:buFont typeface="Arial" panose="020B0604020202020204" pitchFamily="34" charset="0"/>
              <a:buChar char="•"/>
              <a:defRPr/>
            </a:pPr>
            <a:r>
              <a:rPr lang="es-CO" sz="2000" b="1" dirty="0">
                <a:solidFill>
                  <a:schemeClr val="bg1">
                    <a:lumMod val="65000"/>
                  </a:schemeClr>
                </a:solidFill>
                <a:latin typeface="+mj-lt"/>
                <a:cs typeface="Arial"/>
              </a:rPr>
              <a:t>100% de las familias trasladadas</a:t>
            </a:r>
          </a:p>
          <a:p>
            <a:pPr marL="285750" indent="-285750" algn="just" defTabSz="45720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FF00"/>
              </a:buClr>
              <a:buFont typeface="Arial" panose="020B0604020202020204" pitchFamily="34" charset="0"/>
              <a:buChar char="•"/>
              <a:defRPr/>
            </a:pPr>
            <a:r>
              <a:rPr lang="es-CO" sz="2000" b="1" dirty="0">
                <a:solidFill>
                  <a:schemeClr val="bg1">
                    <a:lumMod val="65000"/>
                  </a:schemeClr>
                </a:solidFill>
                <a:latin typeface="+mj-lt"/>
                <a:cs typeface="Arial"/>
              </a:rPr>
              <a:t>92 nuevas viviendas construidas 124 m</a:t>
            </a:r>
            <a:r>
              <a:rPr lang="es-CO" sz="2000" b="1" baseline="30000" dirty="0">
                <a:solidFill>
                  <a:schemeClr val="bg1">
                    <a:lumMod val="65000"/>
                  </a:schemeClr>
                </a:solidFill>
                <a:latin typeface="+mj-lt"/>
                <a:cs typeface="Arial"/>
              </a:rPr>
              <a:t>2</a:t>
            </a:r>
            <a:r>
              <a:rPr lang="es-CO" sz="2000" b="1" dirty="0">
                <a:solidFill>
                  <a:schemeClr val="bg1">
                    <a:lumMod val="65000"/>
                  </a:schemeClr>
                </a:solidFill>
                <a:latin typeface="+mj-lt"/>
                <a:cs typeface="Arial"/>
              </a:rPr>
              <a:t> </a:t>
            </a:r>
            <a:endParaRPr lang="es-CO" sz="2000" b="1" dirty="0" smtClean="0">
              <a:solidFill>
                <a:schemeClr val="bg1">
                  <a:lumMod val="65000"/>
                </a:schemeClr>
              </a:solidFill>
              <a:latin typeface="+mj-lt"/>
              <a:cs typeface="Arial"/>
            </a:endParaRPr>
          </a:p>
          <a:p>
            <a:pPr marL="285750" indent="-285750" algn="just" defTabSz="45720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FF00"/>
              </a:buClr>
              <a:buFont typeface="Arial" panose="020B0604020202020204" pitchFamily="34" charset="0"/>
              <a:buChar char="•"/>
              <a:defRPr/>
            </a:pPr>
            <a:r>
              <a:rPr lang="es-CO" sz="2000" b="1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Arial"/>
              </a:rPr>
              <a:t>35 </a:t>
            </a:r>
            <a:r>
              <a:rPr lang="es-CO" sz="2000" b="1" dirty="0">
                <a:solidFill>
                  <a:schemeClr val="bg1">
                    <a:lumMod val="65000"/>
                  </a:schemeClr>
                </a:solidFill>
                <a:latin typeface="+mj-lt"/>
                <a:cs typeface="Arial"/>
              </a:rPr>
              <a:t>mejoramientos de viviendas para las familias de reasentamiento </a:t>
            </a:r>
            <a:r>
              <a:rPr lang="es-CO" sz="2000" b="1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Arial"/>
              </a:rPr>
              <a:t>individual</a:t>
            </a:r>
            <a:endParaRPr lang="es-CO" sz="2000" b="1" dirty="0">
              <a:solidFill>
                <a:schemeClr val="bg1">
                  <a:lumMod val="65000"/>
                </a:schemeClr>
              </a:solidFill>
              <a:latin typeface="+mj-lt"/>
              <a:cs typeface="Arial"/>
            </a:endParaRPr>
          </a:p>
        </p:txBody>
      </p:sp>
      <p:pic>
        <p:nvPicPr>
          <p:cNvPr id="31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729" y="1873472"/>
            <a:ext cx="3381386" cy="2255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2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1 Título"/>
          <p:cNvSpPr txBox="1">
            <a:spLocks/>
          </p:cNvSpPr>
          <p:nvPr/>
        </p:nvSpPr>
        <p:spPr bwMode="auto">
          <a:xfrm>
            <a:off x="107576" y="158750"/>
            <a:ext cx="676788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hangingPunct="0">
              <a:spcBef>
                <a:spcPct val="0"/>
              </a:spcBef>
              <a:buFontTx/>
              <a:buNone/>
              <a:defRPr/>
            </a:pPr>
            <a:r>
              <a:rPr lang="es-CO" altLang="es-CO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RESTABLECIMIENTO DE LAS CONDICIONES DE VIDA DE LA POBLACIÓN A TRASLADAR</a:t>
            </a:r>
            <a:endParaRPr lang="es-CO" altLang="es-CO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914400" y="5929202"/>
            <a:ext cx="7503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Familias sector El Tablazo – Antes y después del Programa Restablecimiento condiciones de vida</a:t>
            </a:r>
            <a:endParaRPr lang="es-CO" sz="1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318561" y="1394942"/>
            <a:ext cx="7421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u="sng" dirty="0" smtClean="0">
                <a:latin typeface="+mj-lt"/>
              </a:rPr>
              <a:t>Restablecimiento Vivienda reasentamiento grupal</a:t>
            </a:r>
            <a:endParaRPr lang="es-CO" sz="2400" b="1" u="sng" dirty="0">
              <a:latin typeface="+mj-lt"/>
            </a:endParaRPr>
          </a:p>
        </p:txBody>
      </p:sp>
      <p:pic>
        <p:nvPicPr>
          <p:cNvPr id="8" name="14 Imagen" descr="G:\TOSHIBA OFFICE\BACKUP\EFRAIN\COMFENALCO\CARACTERIZACION ECONOMICA Y PSICOSOCIAL\VEREDA SOGAMOSO_25 DE AGOSTO\PEDRO ELIAS SUAREZ\DSC017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166" y="2323343"/>
            <a:ext cx="3683316" cy="33478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0366" y="2532809"/>
            <a:ext cx="4376737" cy="2928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48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1 Título"/>
          <p:cNvSpPr txBox="1">
            <a:spLocks/>
          </p:cNvSpPr>
          <p:nvPr/>
        </p:nvSpPr>
        <p:spPr bwMode="auto">
          <a:xfrm>
            <a:off x="107576" y="95042"/>
            <a:ext cx="676788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hangingPunct="0">
              <a:spcBef>
                <a:spcPct val="0"/>
              </a:spcBef>
              <a:buFontTx/>
              <a:buNone/>
              <a:defRPr/>
            </a:pPr>
            <a:r>
              <a:rPr lang="es-CO" altLang="es-CO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RESTABLECIMIENTO DE LAS CONDICIONES DE VIDA DE LA POBLACIÓN A TRASLADAR</a:t>
            </a:r>
            <a:endParaRPr lang="es-CO" altLang="es-CO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1930" y="4479003"/>
            <a:ext cx="3280134" cy="22487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21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2280" y="4490567"/>
            <a:ext cx="3318478" cy="22371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27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253" y="1907299"/>
            <a:ext cx="3144054" cy="2365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6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7490" y="1933199"/>
            <a:ext cx="3026535" cy="22699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uadroTexto 17"/>
          <p:cNvSpPr txBox="1"/>
          <p:nvPr/>
        </p:nvSpPr>
        <p:spPr>
          <a:xfrm>
            <a:off x="107576" y="1007883"/>
            <a:ext cx="7666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b="1" u="sng" dirty="0" smtClean="0">
                <a:latin typeface="+mn-lt"/>
              </a:rPr>
              <a:t>Restablecimiento actividad económica y empleo. Proyectos Productivos – Infraestructura productiva</a:t>
            </a:r>
            <a:endParaRPr lang="es-CO" sz="2000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144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2 Marcador de contenido"/>
          <p:cNvSpPr txBox="1">
            <a:spLocks/>
          </p:cNvSpPr>
          <p:nvPr/>
        </p:nvSpPr>
        <p:spPr bwMode="auto">
          <a:xfrm>
            <a:off x="611188" y="1196975"/>
            <a:ext cx="8208962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s-CO" altLang="es-CO" sz="22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93187" name="1 Título"/>
          <p:cNvSpPr txBox="1">
            <a:spLocks/>
          </p:cNvSpPr>
          <p:nvPr/>
        </p:nvSpPr>
        <p:spPr bwMode="auto">
          <a:xfrm>
            <a:off x="107576" y="158750"/>
            <a:ext cx="676788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hangingPunct="0">
              <a:spcBef>
                <a:spcPct val="0"/>
              </a:spcBef>
              <a:buFontTx/>
              <a:buNone/>
              <a:defRPr/>
            </a:pPr>
            <a:r>
              <a:rPr lang="es-CO" altLang="es-CO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RESTABLECIMIENTO DE LAS CONDICIONES DE VIDA DE LA POBLACIÓN A TRASLADAR</a:t>
            </a:r>
            <a:endParaRPr lang="es-CO" altLang="es-CO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  <p:pic>
        <p:nvPicPr>
          <p:cNvPr id="10" name="5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4927" y="5041522"/>
            <a:ext cx="2483768" cy="170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21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7196" y="2474793"/>
            <a:ext cx="3028267" cy="2128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5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070" y="2499535"/>
            <a:ext cx="2992499" cy="2103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5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4733208"/>
            <a:ext cx="2943381" cy="2012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233892" y="1133013"/>
            <a:ext cx="7666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/>
              <a:t>Restablecimiento actividad económica y empleo. Proyectos Productivos – Especies menores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289941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1 Título"/>
          <p:cNvSpPr txBox="1">
            <a:spLocks/>
          </p:cNvSpPr>
          <p:nvPr/>
        </p:nvSpPr>
        <p:spPr bwMode="auto">
          <a:xfrm>
            <a:off x="107576" y="158750"/>
            <a:ext cx="676788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hangingPunct="0">
              <a:spcBef>
                <a:spcPct val="0"/>
              </a:spcBef>
              <a:buFontTx/>
              <a:buNone/>
              <a:defRPr/>
            </a:pPr>
            <a:r>
              <a:rPr lang="es-CO" altLang="es-CO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RESTABLECIMIENTO DE LAS CONDICIONES DE VIDA DE LA POBLACIÓN A TRASLADAR</a:t>
            </a:r>
            <a:endParaRPr lang="es-CO" altLang="es-CO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  <p:pic>
        <p:nvPicPr>
          <p:cNvPr id="7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396" y="2063612"/>
            <a:ext cx="3137123" cy="220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1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0579" y="2063612"/>
            <a:ext cx="2958290" cy="2050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415" y="4494725"/>
            <a:ext cx="3957115" cy="2225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2528" y="4494725"/>
            <a:ext cx="3233140" cy="2197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233892" y="1133013"/>
            <a:ext cx="7666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u="sng" dirty="0" smtClean="0"/>
              <a:t>Restablecimiento actividad económica y empleo. Proyectos Productivos – Ingresos principales</a:t>
            </a:r>
            <a:endParaRPr lang="es-CO" sz="2000" b="1" u="sng" dirty="0"/>
          </a:p>
        </p:txBody>
      </p:sp>
    </p:spTree>
    <p:extLst>
      <p:ext uri="{BB962C8B-B14F-4D97-AF65-F5344CB8AC3E}">
        <p14:creationId xmlns:p14="http://schemas.microsoft.com/office/powerpoint/2010/main" val="177476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2 Marcador de contenido"/>
          <p:cNvSpPr txBox="1">
            <a:spLocks/>
          </p:cNvSpPr>
          <p:nvPr/>
        </p:nvSpPr>
        <p:spPr bwMode="auto">
          <a:xfrm>
            <a:off x="611188" y="1196975"/>
            <a:ext cx="8208962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s-CO" altLang="es-CO" sz="22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95235" name="1 Título"/>
          <p:cNvSpPr txBox="1">
            <a:spLocks/>
          </p:cNvSpPr>
          <p:nvPr/>
        </p:nvSpPr>
        <p:spPr bwMode="auto">
          <a:xfrm>
            <a:off x="107576" y="204788"/>
            <a:ext cx="676788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RESTABLECIMIENTO DE CONDICIONES DE VIDA DE POBLACIÓN A TRASLADAR</a:t>
            </a:r>
            <a:endParaRPr lang="es-CO" altLang="es-CO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  <p:pic>
        <p:nvPicPr>
          <p:cNvPr id="11" name="4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88" y="1961356"/>
            <a:ext cx="4060825" cy="4313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5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0" y="4117975"/>
            <a:ext cx="3781425" cy="2520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0" y="1439910"/>
            <a:ext cx="3763962" cy="2519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CuadroTexto 1"/>
          <p:cNvSpPr txBox="1"/>
          <p:nvPr/>
        </p:nvSpPr>
        <p:spPr>
          <a:xfrm>
            <a:off x="981075" y="1309688"/>
            <a:ext cx="265463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sz="2000" b="1" u="sng" dirty="0">
                <a:solidFill>
                  <a:srgbClr val="002060"/>
                </a:solidFill>
                <a:latin typeface="+mn-lt"/>
                <a:cs typeface="+mn-cs"/>
              </a:rPr>
              <a:t>Restitución de Escuelas</a:t>
            </a:r>
          </a:p>
        </p:txBody>
      </p:sp>
    </p:spTree>
    <p:extLst>
      <p:ext uri="{BB962C8B-B14F-4D97-AF65-F5344CB8AC3E}">
        <p14:creationId xmlns:p14="http://schemas.microsoft.com/office/powerpoint/2010/main" val="98792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1 Título"/>
          <p:cNvSpPr txBox="1">
            <a:spLocks/>
          </p:cNvSpPr>
          <p:nvPr/>
        </p:nvSpPr>
        <p:spPr bwMode="auto">
          <a:xfrm>
            <a:off x="120650" y="73026"/>
            <a:ext cx="7046632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CO" altLang="es-CO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RESTABLECIMIENTO DE CONDICIONES DE VIDA DE POBLACIÓN A TRASLADAR</a:t>
            </a:r>
            <a:endParaRPr lang="es-CO" altLang="es-CO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08025" y="1246188"/>
            <a:ext cx="265463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sz="2000" b="1" u="sng" dirty="0">
                <a:solidFill>
                  <a:srgbClr val="002060"/>
                </a:solidFill>
                <a:latin typeface="+mn-lt"/>
                <a:cs typeface="+mn-cs"/>
              </a:rPr>
              <a:t>Restitución de Escuelas</a:t>
            </a:r>
          </a:p>
        </p:txBody>
      </p:sp>
      <p:sp>
        <p:nvSpPr>
          <p:cNvPr id="12" name="6 Rectángulo"/>
          <p:cNvSpPr/>
          <p:nvPr/>
        </p:nvSpPr>
        <p:spPr>
          <a:xfrm>
            <a:off x="306763" y="2749177"/>
            <a:ext cx="792162" cy="11366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CO" sz="1500" b="1" dirty="0">
                <a:solidFill>
                  <a:prstClr val="white"/>
                </a:solidFill>
                <a:cs typeface="Calibri" panose="020F0502020204030204" pitchFamily="34" charset="0"/>
              </a:rPr>
              <a:t>1.</a:t>
            </a:r>
            <a:endParaRPr lang="es-CO" sz="1500" b="1" dirty="0">
              <a:solidFill>
                <a:prstClr val="white"/>
              </a:solidFill>
            </a:endParaRPr>
          </a:p>
        </p:txBody>
      </p:sp>
      <p:sp>
        <p:nvSpPr>
          <p:cNvPr id="13" name="8 Rectángulo"/>
          <p:cNvSpPr/>
          <p:nvPr/>
        </p:nvSpPr>
        <p:spPr>
          <a:xfrm>
            <a:off x="306763" y="2175622"/>
            <a:ext cx="2143125" cy="5762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defRPr/>
            </a:pPr>
            <a:r>
              <a:rPr lang="es-ES" sz="1500" b="1" dirty="0">
                <a:solidFill>
                  <a:prstClr val="white"/>
                </a:solidFill>
              </a:rPr>
              <a:t>Escuela a restituir</a:t>
            </a:r>
            <a:endParaRPr lang="es-CO" sz="1500" b="1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6" name="9 Rectángulo"/>
          <p:cNvSpPr/>
          <p:nvPr/>
        </p:nvSpPr>
        <p:spPr>
          <a:xfrm>
            <a:off x="665538" y="2750765"/>
            <a:ext cx="1785937" cy="1136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defRPr/>
            </a:pPr>
            <a:r>
              <a:rPr lang="es-ES" sz="1400" dirty="0">
                <a:solidFill>
                  <a:prstClr val="black"/>
                </a:solidFill>
              </a:rPr>
              <a:t>25 de Agosto - </a:t>
            </a:r>
            <a:br>
              <a:rPr lang="es-ES" sz="1400" dirty="0">
                <a:solidFill>
                  <a:prstClr val="black"/>
                </a:solidFill>
              </a:rPr>
            </a:br>
            <a:r>
              <a:rPr lang="es-ES" sz="1400" dirty="0">
                <a:solidFill>
                  <a:prstClr val="black"/>
                </a:solidFill>
              </a:rPr>
              <a:t>municipio de Betulia</a:t>
            </a:r>
            <a:endParaRPr lang="es-CO" sz="1400" dirty="0">
              <a:solidFill>
                <a:prstClr val="black"/>
              </a:solidFill>
            </a:endParaRPr>
          </a:p>
        </p:txBody>
      </p:sp>
      <p:sp>
        <p:nvSpPr>
          <p:cNvPr id="17" name="10 Rectángulo"/>
          <p:cNvSpPr/>
          <p:nvPr/>
        </p:nvSpPr>
        <p:spPr>
          <a:xfrm flipH="1">
            <a:off x="2449888" y="2174502"/>
            <a:ext cx="6357937" cy="5762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>
              <a:defRPr/>
            </a:pPr>
            <a:r>
              <a:rPr lang="es-ES" sz="1500" b="1" dirty="0">
                <a:solidFill>
                  <a:prstClr val="white"/>
                </a:solidFill>
              </a:rPr>
              <a:t>Solución acordada con la comunidad, administración </a:t>
            </a:r>
            <a:br>
              <a:rPr lang="es-ES" sz="1500" b="1" dirty="0">
                <a:solidFill>
                  <a:prstClr val="white"/>
                </a:solidFill>
              </a:rPr>
            </a:br>
            <a:r>
              <a:rPr lang="es-ES" sz="1500" b="1" dirty="0">
                <a:solidFill>
                  <a:prstClr val="white"/>
                </a:solidFill>
              </a:rPr>
              <a:t>municipal y aprobada por la ANLA</a:t>
            </a:r>
            <a:endParaRPr lang="es-CO" sz="1500" b="1" dirty="0">
              <a:solidFill>
                <a:prstClr val="white"/>
              </a:solidFill>
              <a:ea typeface="Times New Roman" panose="02020603050405020304" pitchFamily="18" charset="0"/>
            </a:endParaRPr>
          </a:p>
        </p:txBody>
      </p:sp>
      <p:sp>
        <p:nvSpPr>
          <p:cNvPr id="18" name="11 Rectángulo"/>
          <p:cNvSpPr/>
          <p:nvPr/>
        </p:nvSpPr>
        <p:spPr>
          <a:xfrm flipH="1">
            <a:off x="2449888" y="2750765"/>
            <a:ext cx="6353175" cy="568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80000">
              <a:defRPr/>
            </a:pPr>
            <a:r>
              <a:rPr lang="es-ES" sz="1400" dirty="0">
                <a:solidFill>
                  <a:prstClr val="black"/>
                </a:solidFill>
              </a:rPr>
              <a:t>Construcción </a:t>
            </a:r>
            <a:r>
              <a:rPr lang="es-ES" sz="1400" b="1" dirty="0">
                <a:solidFill>
                  <a:prstClr val="black"/>
                </a:solidFill>
              </a:rPr>
              <a:t>escuela nueva Totumos </a:t>
            </a:r>
            <a:r>
              <a:rPr lang="es-ES" sz="1400" dirty="0">
                <a:solidFill>
                  <a:prstClr val="black"/>
                </a:solidFill>
              </a:rPr>
              <a:t>-municipio San Vicente de Chucurí (lugar donde se trasladaron las familias que habitaban en el 25 de agosto)</a:t>
            </a:r>
            <a:endParaRPr lang="es-CO" sz="1400" dirty="0">
              <a:solidFill>
                <a:prstClr val="black"/>
              </a:solidFill>
            </a:endParaRPr>
          </a:p>
        </p:txBody>
      </p:sp>
      <p:sp>
        <p:nvSpPr>
          <p:cNvPr id="19" name="14 Rectángulo"/>
          <p:cNvSpPr/>
          <p:nvPr/>
        </p:nvSpPr>
        <p:spPr>
          <a:xfrm flipH="1">
            <a:off x="2449888" y="3319090"/>
            <a:ext cx="6353175" cy="5667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80000" algn="just">
              <a:spcAft>
                <a:spcPts val="0"/>
              </a:spcAft>
              <a:defRPr/>
            </a:pPr>
            <a:r>
              <a:rPr lang="es-ES" sz="1400" b="1" dirty="0">
                <a:solidFill>
                  <a:prstClr val="black"/>
                </a:solidFill>
              </a:rPr>
              <a:t>Mejoramiento de las escuelas de los sectores Golondrina y La Flor</a:t>
            </a:r>
            <a:r>
              <a:rPr lang="es-ES" sz="1400" dirty="0">
                <a:solidFill>
                  <a:prstClr val="black"/>
                </a:solidFill>
              </a:rPr>
              <a:t> - municipio de Betulia (unidades sanitarias y saneamiento básico)</a:t>
            </a:r>
            <a:endParaRPr lang="es-CO" sz="1400" dirty="0">
              <a:solidFill>
                <a:prstClr val="black"/>
              </a:solidFill>
            </a:endParaRPr>
          </a:p>
        </p:txBody>
      </p:sp>
      <p:sp>
        <p:nvSpPr>
          <p:cNvPr id="20" name="16 Rectángulo"/>
          <p:cNvSpPr/>
          <p:nvPr/>
        </p:nvSpPr>
        <p:spPr>
          <a:xfrm>
            <a:off x="306763" y="3884240"/>
            <a:ext cx="792162" cy="4762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CO" sz="1500" b="1" dirty="0">
                <a:solidFill>
                  <a:prstClr val="white"/>
                </a:solidFill>
                <a:cs typeface="Calibri" panose="020F0502020204030204" pitchFamily="34" charset="0"/>
              </a:rPr>
              <a:t>2.</a:t>
            </a:r>
            <a:endParaRPr lang="es-CO" sz="1500" b="1" dirty="0">
              <a:solidFill>
                <a:prstClr val="white"/>
              </a:solidFill>
            </a:endParaRPr>
          </a:p>
        </p:txBody>
      </p:sp>
      <p:sp>
        <p:nvSpPr>
          <p:cNvPr id="21" name="17 Rectángulo"/>
          <p:cNvSpPr/>
          <p:nvPr/>
        </p:nvSpPr>
        <p:spPr>
          <a:xfrm>
            <a:off x="665538" y="3884240"/>
            <a:ext cx="1785937" cy="476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1400" dirty="0">
                <a:solidFill>
                  <a:prstClr val="black"/>
                </a:solidFill>
              </a:rPr>
              <a:t>La Leal -</a:t>
            </a:r>
            <a:br>
              <a:rPr lang="es-ES" sz="1400" dirty="0">
                <a:solidFill>
                  <a:prstClr val="black"/>
                </a:solidFill>
              </a:rPr>
            </a:br>
            <a:r>
              <a:rPr lang="es-ES" sz="1400" dirty="0">
                <a:solidFill>
                  <a:prstClr val="black"/>
                </a:solidFill>
              </a:rPr>
              <a:t>municipio de Betulia</a:t>
            </a:r>
            <a:endParaRPr lang="es-CO" sz="1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22" name="18 Rectángulo"/>
          <p:cNvSpPr/>
          <p:nvPr/>
        </p:nvSpPr>
        <p:spPr>
          <a:xfrm flipH="1">
            <a:off x="2453063" y="3885827"/>
            <a:ext cx="6350000" cy="474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just">
              <a:spcAft>
                <a:spcPts val="0"/>
              </a:spcAft>
              <a:defRPr/>
            </a:pPr>
            <a:r>
              <a:rPr lang="es-ES" sz="1400" dirty="0">
                <a:solidFill>
                  <a:prstClr val="black"/>
                </a:solidFill>
              </a:rPr>
              <a:t>Construcción </a:t>
            </a:r>
            <a:r>
              <a:rPr lang="es-ES" sz="1400" b="1" dirty="0">
                <a:solidFill>
                  <a:prstClr val="black"/>
                </a:solidFill>
              </a:rPr>
              <a:t>escuela nueva </a:t>
            </a:r>
            <a:r>
              <a:rPr lang="es-CO" sz="1400" b="1" dirty="0">
                <a:solidFill>
                  <a:prstClr val="black"/>
                </a:solidFill>
              </a:rPr>
              <a:t>La Coloreña </a:t>
            </a:r>
            <a:r>
              <a:rPr lang="es-CO" sz="1400" dirty="0">
                <a:solidFill>
                  <a:prstClr val="black"/>
                </a:solidFill>
              </a:rPr>
              <a:t>- </a:t>
            </a:r>
            <a:r>
              <a:rPr lang="es-ES" sz="1400" dirty="0">
                <a:solidFill>
                  <a:prstClr val="black"/>
                </a:solidFill>
              </a:rPr>
              <a:t>municipio de Betulia</a:t>
            </a:r>
            <a:r>
              <a:rPr lang="es-CO" sz="14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24" name="22 Rectángulo"/>
          <p:cNvSpPr/>
          <p:nvPr/>
        </p:nvSpPr>
        <p:spPr>
          <a:xfrm flipH="1">
            <a:off x="2453063" y="4362077"/>
            <a:ext cx="6350000" cy="503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just">
              <a:spcAft>
                <a:spcPts val="0"/>
              </a:spcAft>
              <a:defRPr/>
            </a:pPr>
            <a:r>
              <a:rPr lang="es-ES" sz="1400" dirty="0">
                <a:solidFill>
                  <a:prstClr val="black"/>
                </a:solidFill>
              </a:rPr>
              <a:t>Construcción </a:t>
            </a:r>
            <a:r>
              <a:rPr lang="es-ES" sz="1400" b="1" dirty="0">
                <a:solidFill>
                  <a:prstClr val="black"/>
                </a:solidFill>
              </a:rPr>
              <a:t>escuela nueva El Ramo </a:t>
            </a:r>
            <a:r>
              <a:rPr lang="es-ES" sz="1400" dirty="0">
                <a:solidFill>
                  <a:prstClr val="black"/>
                </a:solidFill>
              </a:rPr>
              <a:t>- municipio de Betulia (predio La Fe)</a:t>
            </a:r>
            <a:endParaRPr lang="es-CO" sz="1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08350" y="4863727"/>
            <a:ext cx="790575" cy="4587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CO" sz="1500" b="1" dirty="0">
                <a:solidFill>
                  <a:prstClr val="white"/>
                </a:solidFill>
                <a:cs typeface="Calibri" panose="020F0502020204030204" pitchFamily="34" charset="0"/>
              </a:rPr>
              <a:t>4.</a:t>
            </a:r>
            <a:endParaRPr lang="es-CO" sz="1500" b="1" dirty="0">
              <a:solidFill>
                <a:prstClr val="white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667125" y="4863727"/>
            <a:ext cx="1785938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1400" dirty="0">
                <a:solidFill>
                  <a:prstClr val="black"/>
                </a:solidFill>
              </a:rPr>
              <a:t>La Estrella - </a:t>
            </a:r>
            <a:br>
              <a:rPr lang="es-ES" sz="1400" dirty="0">
                <a:solidFill>
                  <a:prstClr val="black"/>
                </a:solidFill>
              </a:rPr>
            </a:br>
            <a:r>
              <a:rPr lang="es-ES" sz="1400" dirty="0">
                <a:solidFill>
                  <a:prstClr val="black"/>
                </a:solidFill>
              </a:rPr>
              <a:t>municipio de Betulia</a:t>
            </a:r>
            <a:endParaRPr lang="es-CO" sz="1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27" name="26 Rectángulo"/>
          <p:cNvSpPr/>
          <p:nvPr/>
        </p:nvSpPr>
        <p:spPr>
          <a:xfrm flipH="1">
            <a:off x="2453063" y="4865315"/>
            <a:ext cx="6351587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just">
              <a:spcAft>
                <a:spcPts val="0"/>
              </a:spcAft>
              <a:defRPr/>
            </a:pPr>
            <a:r>
              <a:rPr lang="es-ES" sz="1400" dirty="0">
                <a:solidFill>
                  <a:prstClr val="black"/>
                </a:solidFill>
              </a:rPr>
              <a:t>Construcción </a:t>
            </a:r>
            <a:r>
              <a:rPr lang="es-ES" sz="1400" b="1" dirty="0">
                <a:solidFill>
                  <a:prstClr val="black"/>
                </a:solidFill>
              </a:rPr>
              <a:t>escuela nueva La Estrella </a:t>
            </a:r>
            <a:r>
              <a:rPr lang="es-ES" sz="1400" dirty="0">
                <a:solidFill>
                  <a:prstClr val="black"/>
                </a:solidFill>
              </a:rPr>
              <a:t>- municipio de Betulia</a:t>
            </a:r>
            <a:endParaRPr lang="es-CO" sz="1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28" name="28 Rectángulo"/>
          <p:cNvSpPr/>
          <p:nvPr/>
        </p:nvSpPr>
        <p:spPr>
          <a:xfrm>
            <a:off x="306763" y="5319340"/>
            <a:ext cx="792162" cy="5048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CO" sz="1500" b="1" dirty="0">
                <a:solidFill>
                  <a:prstClr val="white"/>
                </a:solidFill>
                <a:cs typeface="Calibri" panose="020F0502020204030204" pitchFamily="34" charset="0"/>
              </a:rPr>
              <a:t>5.</a:t>
            </a:r>
            <a:endParaRPr lang="es-CO" sz="1500" b="1" dirty="0">
              <a:solidFill>
                <a:prstClr val="white"/>
              </a:solidFill>
            </a:endParaRPr>
          </a:p>
        </p:txBody>
      </p:sp>
      <p:sp>
        <p:nvSpPr>
          <p:cNvPr id="29" name="30 Rectángulo"/>
          <p:cNvSpPr/>
          <p:nvPr/>
        </p:nvSpPr>
        <p:spPr>
          <a:xfrm>
            <a:off x="665538" y="5319340"/>
            <a:ext cx="1785937" cy="50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1400" dirty="0">
                <a:solidFill>
                  <a:prstClr val="black"/>
                </a:solidFill>
              </a:rPr>
              <a:t>Linderos - </a:t>
            </a:r>
            <a:br>
              <a:rPr lang="es-ES" sz="1400" dirty="0">
                <a:solidFill>
                  <a:prstClr val="black"/>
                </a:solidFill>
              </a:rPr>
            </a:br>
            <a:r>
              <a:rPr lang="es-ES" sz="1400" dirty="0">
                <a:solidFill>
                  <a:prstClr val="black"/>
                </a:solidFill>
              </a:rPr>
              <a:t>municipio de Girón</a:t>
            </a:r>
            <a:endParaRPr lang="es-CO" sz="1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30" name="31 Rectángulo"/>
          <p:cNvSpPr/>
          <p:nvPr/>
        </p:nvSpPr>
        <p:spPr>
          <a:xfrm flipH="1">
            <a:off x="2453063" y="5322515"/>
            <a:ext cx="6350000" cy="5016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just">
              <a:spcAft>
                <a:spcPts val="0"/>
              </a:spcAft>
              <a:defRPr/>
            </a:pPr>
            <a:r>
              <a:rPr lang="es-ES" sz="1400" b="1" dirty="0">
                <a:solidFill>
                  <a:prstClr val="black"/>
                </a:solidFill>
              </a:rPr>
              <a:t>Mejoramiento escuela Martha</a:t>
            </a:r>
            <a:r>
              <a:rPr lang="es-ES" sz="1400" dirty="0">
                <a:solidFill>
                  <a:prstClr val="black"/>
                </a:solidFill>
              </a:rPr>
              <a:t> - municipio de Girón</a:t>
            </a:r>
            <a:endParaRPr lang="es-CO" sz="1400" dirty="0">
              <a:solidFill>
                <a:prstClr val="black"/>
              </a:solidFill>
            </a:endParaRPr>
          </a:p>
        </p:txBody>
      </p:sp>
      <p:sp>
        <p:nvSpPr>
          <p:cNvPr id="31" name="33 Rectángulo"/>
          <p:cNvSpPr/>
          <p:nvPr/>
        </p:nvSpPr>
        <p:spPr>
          <a:xfrm>
            <a:off x="306763" y="5820990"/>
            <a:ext cx="792162" cy="5127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CO" sz="1500" b="1" dirty="0">
                <a:solidFill>
                  <a:prstClr val="white"/>
                </a:solidFill>
                <a:cs typeface="Calibri" panose="020F0502020204030204" pitchFamily="34" charset="0"/>
              </a:rPr>
              <a:t>6.</a:t>
            </a:r>
            <a:endParaRPr lang="es-CO" sz="1500" b="1" dirty="0">
              <a:solidFill>
                <a:prstClr val="white"/>
              </a:solidFill>
            </a:endParaRPr>
          </a:p>
        </p:txBody>
      </p:sp>
      <p:sp>
        <p:nvSpPr>
          <p:cNvPr id="32" name="34 Rectángulo"/>
          <p:cNvSpPr/>
          <p:nvPr/>
        </p:nvSpPr>
        <p:spPr>
          <a:xfrm>
            <a:off x="667125" y="5820990"/>
            <a:ext cx="1782763" cy="5111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1400" dirty="0">
                <a:solidFill>
                  <a:prstClr val="black"/>
                </a:solidFill>
              </a:rPr>
              <a:t>El Tablazo -</a:t>
            </a:r>
            <a:br>
              <a:rPr lang="es-ES" sz="1400" dirty="0">
                <a:solidFill>
                  <a:prstClr val="black"/>
                </a:solidFill>
              </a:rPr>
            </a:br>
            <a:r>
              <a:rPr lang="es-ES" sz="1400" dirty="0">
                <a:solidFill>
                  <a:prstClr val="black"/>
                </a:solidFill>
              </a:rPr>
              <a:t>municipio de Girón</a:t>
            </a:r>
            <a:endParaRPr lang="es-CO" sz="1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33" name="35 Rectángulo"/>
          <p:cNvSpPr/>
          <p:nvPr/>
        </p:nvSpPr>
        <p:spPr>
          <a:xfrm flipH="1">
            <a:off x="2451475" y="5824165"/>
            <a:ext cx="6350000" cy="5095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just">
              <a:spcAft>
                <a:spcPts val="0"/>
              </a:spcAft>
              <a:defRPr/>
            </a:pPr>
            <a:r>
              <a:rPr lang="es-ES" sz="1400" dirty="0">
                <a:solidFill>
                  <a:prstClr val="black"/>
                </a:solidFill>
              </a:rPr>
              <a:t>Construcción </a:t>
            </a:r>
            <a:r>
              <a:rPr lang="es-ES" sz="1400" b="1" dirty="0">
                <a:solidFill>
                  <a:prstClr val="black"/>
                </a:solidFill>
              </a:rPr>
              <a:t>escuela nueva La Cabaña y mejoramiento de la Escuela antigua de La Cabaña </a:t>
            </a:r>
            <a:r>
              <a:rPr lang="es-ES" sz="1400" dirty="0">
                <a:solidFill>
                  <a:prstClr val="black"/>
                </a:solidFill>
              </a:rPr>
              <a:t>- municipio de Girón</a:t>
            </a:r>
            <a:endParaRPr lang="es-CO" sz="1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34" name="20 Rectángulo"/>
          <p:cNvSpPr/>
          <p:nvPr/>
        </p:nvSpPr>
        <p:spPr>
          <a:xfrm>
            <a:off x="306763" y="4349377"/>
            <a:ext cx="792162" cy="5048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CO" sz="1500" b="1" dirty="0">
                <a:solidFill>
                  <a:prstClr val="white"/>
                </a:solidFill>
                <a:cs typeface="Calibri" panose="020F0502020204030204" pitchFamily="34" charset="0"/>
              </a:rPr>
              <a:t>3.</a:t>
            </a:r>
            <a:endParaRPr lang="es-CO" sz="1500" b="1" dirty="0">
              <a:solidFill>
                <a:prstClr val="white"/>
              </a:solidFill>
            </a:endParaRPr>
          </a:p>
        </p:txBody>
      </p:sp>
      <p:sp>
        <p:nvSpPr>
          <p:cNvPr id="23" name="21 Rectángulo"/>
          <p:cNvSpPr/>
          <p:nvPr/>
        </p:nvSpPr>
        <p:spPr>
          <a:xfrm>
            <a:off x="665538" y="4360490"/>
            <a:ext cx="1785937" cy="50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1400" dirty="0">
                <a:solidFill>
                  <a:prstClr val="black"/>
                </a:solidFill>
              </a:rPr>
              <a:t>El Ramo – </a:t>
            </a:r>
            <a:br>
              <a:rPr lang="es-ES" sz="1400" dirty="0">
                <a:solidFill>
                  <a:prstClr val="black"/>
                </a:solidFill>
              </a:rPr>
            </a:br>
            <a:r>
              <a:rPr lang="es-ES" sz="1400" dirty="0">
                <a:solidFill>
                  <a:prstClr val="black"/>
                </a:solidFill>
              </a:rPr>
              <a:t>municipio de Betulia</a:t>
            </a:r>
            <a:endParaRPr lang="es-CO" sz="1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4560794" y="1270997"/>
            <a:ext cx="3371850" cy="6461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Aft>
                <a:spcPts val="600"/>
              </a:spcAft>
              <a:tabLst>
                <a:tab pos="1028700" algn="l"/>
              </a:tabLst>
              <a:defRPr/>
            </a:pPr>
            <a:r>
              <a:rPr lang="es-CO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Construcción de </a:t>
            </a:r>
            <a:r>
              <a:rPr lang="es-CO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5 escuelas nuevas </a:t>
            </a:r>
            <a:r>
              <a:rPr lang="es-CO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y </a:t>
            </a:r>
            <a:r>
              <a:rPr lang="es-CO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mejoramiento de 4 má</a:t>
            </a:r>
            <a:r>
              <a:rPr lang="es-CO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s</a:t>
            </a:r>
            <a:endParaRPr lang="es-CO" sz="16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018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1 Título"/>
          <p:cNvSpPr txBox="1">
            <a:spLocks/>
          </p:cNvSpPr>
          <p:nvPr/>
        </p:nvSpPr>
        <p:spPr bwMode="auto">
          <a:xfrm>
            <a:off x="107576" y="61883"/>
            <a:ext cx="676788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RESTABLECIMIENTO DE LAS CONDICIONES DE VIDA DE LA POBLACIÓN A TRASLADAR</a:t>
            </a:r>
            <a:endParaRPr lang="es-CO" altLang="es-CO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07576" y="1095416"/>
            <a:ext cx="470199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sz="2000" b="1" u="sng" dirty="0">
                <a:latin typeface="+mn-lt"/>
                <a:cs typeface="+mn-cs"/>
              </a:rPr>
              <a:t>Restitución de </a:t>
            </a:r>
            <a:r>
              <a:rPr lang="es-CO" sz="2000" b="1" u="sng" dirty="0" smtClean="0">
                <a:latin typeface="+mn-lt"/>
                <a:cs typeface="+mn-cs"/>
              </a:rPr>
              <a:t>Escuelas y sedes comunales</a:t>
            </a:r>
            <a:endParaRPr lang="es-CO" sz="2000" b="1" u="sng" dirty="0">
              <a:latin typeface="+mn-lt"/>
              <a:cs typeface="+mn-cs"/>
            </a:endParaRPr>
          </a:p>
        </p:txBody>
      </p:sp>
      <p:pic>
        <p:nvPicPr>
          <p:cNvPr id="8" name="Marcador de contenido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16752" y="1594022"/>
            <a:ext cx="2832718" cy="2124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513" y="4090928"/>
            <a:ext cx="2790033" cy="209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5 Imagen" descr="20141212_13154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1013" y="4004691"/>
            <a:ext cx="2557931" cy="2178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ángulo 11"/>
          <p:cNvSpPr/>
          <p:nvPr/>
        </p:nvSpPr>
        <p:spPr>
          <a:xfrm>
            <a:off x="1591480" y="6341682"/>
            <a:ext cx="6638119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tabLst>
                <a:tab pos="1028700" algn="l"/>
              </a:tabLst>
              <a:defRPr/>
            </a:pPr>
            <a:r>
              <a:rPr lang="es-CO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Construcción de </a:t>
            </a:r>
            <a:r>
              <a:rPr lang="es-CO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5 escuelas nuevas </a:t>
            </a:r>
            <a:r>
              <a:rPr lang="es-CO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y </a:t>
            </a:r>
            <a:r>
              <a:rPr lang="es-CO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mejoramiento de 4 má</a:t>
            </a:r>
            <a:r>
              <a:rPr lang="es-CO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s</a:t>
            </a:r>
            <a:endParaRPr lang="es-CO" sz="16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/>
              <a:cs typeface="Arial" panose="020B0604020202020204" pitchFamily="34" charset="0"/>
            </a:endParaRPr>
          </a:p>
        </p:txBody>
      </p:sp>
      <p:pic>
        <p:nvPicPr>
          <p:cNvPr id="13" name="Picture 2" descr="G:\PC OFFICE\BACK UP DROPBOX\INFRAESTRUCTURA\ESCUELA LA COLOREÑA\P1020109 (Small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0996" y="1284060"/>
            <a:ext cx="3553004" cy="26647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42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37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5359" y="1650227"/>
            <a:ext cx="3207256" cy="2058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42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3139" y="4064193"/>
            <a:ext cx="3411695" cy="2164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ángulo 1"/>
          <p:cNvSpPr/>
          <p:nvPr/>
        </p:nvSpPr>
        <p:spPr>
          <a:xfrm>
            <a:off x="132006" y="78932"/>
            <a:ext cx="72369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_tradnl" altLang="es-CO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IDENTIFICACIÓN Y SEGUIMIENTO A USOS Y USUARIOS DEL RÍO SOGAMOSO</a:t>
            </a:r>
            <a:endParaRPr lang="es-ES_tradnl" altLang="es-CO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  <p:sp>
        <p:nvSpPr>
          <p:cNvPr id="15" name="CuadroTexto 5"/>
          <p:cNvSpPr txBox="1">
            <a:spLocks noChangeArrowheads="1"/>
          </p:cNvSpPr>
          <p:nvPr/>
        </p:nvSpPr>
        <p:spPr bwMode="auto">
          <a:xfrm>
            <a:off x="174122" y="1450696"/>
            <a:ext cx="5121555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marR="0" lvl="0" indent="-28575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F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altLang="es-CO" sz="17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Actividad realizada desde el </a:t>
            </a:r>
            <a:r>
              <a:rPr kumimoji="0" lang="es-CO" altLang="es-CO" sz="17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2010, 4 años antes del llenado del embalse.</a:t>
            </a:r>
          </a:p>
          <a:p>
            <a:pPr marL="285750" marR="0" lvl="0" indent="-28575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F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altLang="es-CO" sz="17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Validado en 2011 y 2012 </a:t>
            </a:r>
            <a:r>
              <a:rPr kumimoji="0" lang="es-ES" altLang="es-CO" sz="17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con comunidades y autoridades </a:t>
            </a:r>
            <a:r>
              <a:rPr kumimoji="0" lang="es-ES" altLang="es-CO" sz="17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F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altLang="es-CO" sz="17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Identificación de </a:t>
            </a:r>
            <a:r>
              <a:rPr kumimoji="0" lang="es-CO" altLang="es-CO" sz="17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1.430 núcleos familiares </a:t>
            </a:r>
            <a:r>
              <a:rPr kumimoji="0" lang="es-CO" altLang="es-CO" sz="17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entre </a:t>
            </a:r>
            <a:r>
              <a:rPr kumimoji="0" lang="es-CO" altLang="es-CO" sz="17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pescadores, mineros artesanales y agricultores de vegas e islas</a:t>
            </a:r>
            <a:r>
              <a:rPr kumimoji="0" lang="es-CO" altLang="es-CO" sz="17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F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altLang="es-CO" sz="17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Programas de formación</a:t>
            </a:r>
            <a:r>
              <a:rPr kumimoji="0" lang="es-CO" altLang="es-CO" sz="17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en convenio con el SENA.</a:t>
            </a:r>
          </a:p>
          <a:p>
            <a:pPr marL="285750" marR="0" lvl="0" indent="-28575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F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altLang="es-CO" sz="17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Más de 200 proyectos productivos </a:t>
            </a:r>
            <a:r>
              <a:rPr kumimoji="0" lang="es-CO" altLang="es-CO" sz="17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 las familias usuarias del río.</a:t>
            </a:r>
          </a:p>
          <a:p>
            <a:pPr marL="285750" marR="0" lvl="0" indent="-28575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F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altLang="es-CO" sz="17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Monitoreo y diagnóstico </a:t>
            </a:r>
            <a:r>
              <a:rPr kumimoji="0" lang="es-CO" altLang="es-CO" sz="17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del estado de los recursos naturales asociados al río.</a:t>
            </a:r>
          </a:p>
          <a:p>
            <a:pPr marL="285750" marR="0" lvl="0" indent="-28575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F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altLang="es-CO" sz="17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En los 75 kilómetros desde la presa hasta la confluencia del Sogamoso al río Magdalena, </a:t>
            </a:r>
            <a:r>
              <a:rPr kumimoji="0" lang="es-CO" altLang="es-CO" sz="17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se continua con el monitoreo y acompañamiento a las familias usuarias del río</a:t>
            </a:r>
            <a:r>
              <a:rPr kumimoji="0" lang="es-CO" altLang="es-CO" sz="17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997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1 Título"/>
          <p:cNvSpPr txBox="1">
            <a:spLocks/>
          </p:cNvSpPr>
          <p:nvPr/>
        </p:nvSpPr>
        <p:spPr bwMode="auto">
          <a:xfrm>
            <a:off x="250826" y="177800"/>
            <a:ext cx="7145056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CO" altLang="es-CO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RESTITUCIÓN DE INFRAESTRUCTURA AFECTADA</a:t>
            </a:r>
            <a:endParaRPr lang="es-CO" altLang="es-CO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72000" y="1112838"/>
            <a:ext cx="457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dirty="0" smtClean="0">
                <a:solidFill>
                  <a:srgbClr val="58585A"/>
                </a:solidFill>
                <a:latin typeface="+mj-lt"/>
              </a:rPr>
              <a:t>Construcción </a:t>
            </a:r>
            <a:r>
              <a:rPr lang="es-CO" dirty="0">
                <a:solidFill>
                  <a:srgbClr val="58585A"/>
                </a:solidFill>
                <a:latin typeface="+mj-lt"/>
              </a:rPr>
              <a:t>de:</a:t>
            </a:r>
          </a:p>
          <a:p>
            <a:pPr>
              <a:defRPr/>
            </a:pPr>
            <a:r>
              <a:rPr lang="es-CO" dirty="0">
                <a:solidFill>
                  <a:srgbClr val="58585A"/>
                </a:solidFill>
                <a:latin typeface="+mj-lt"/>
              </a:rPr>
              <a:t> </a:t>
            </a:r>
          </a:p>
          <a:p>
            <a:pPr marL="285750" indent="-285750">
              <a:buClr>
                <a:srgbClr val="00FF00"/>
              </a:buClr>
              <a:buFont typeface="Wingdings" panose="05000000000000000000" pitchFamily="2" charset="2"/>
              <a:buChar char="ü"/>
              <a:defRPr/>
            </a:pPr>
            <a:r>
              <a:rPr lang="es-CO" b="1" dirty="0">
                <a:solidFill>
                  <a:srgbClr val="58585A"/>
                </a:solidFill>
                <a:latin typeface="+mj-lt"/>
              </a:rPr>
              <a:t>51,3 km de vías.</a:t>
            </a:r>
          </a:p>
          <a:p>
            <a:pPr marL="285750" indent="-285750">
              <a:buClr>
                <a:srgbClr val="00FF00"/>
              </a:buClr>
              <a:buFont typeface="Wingdings" panose="05000000000000000000" pitchFamily="2" charset="2"/>
              <a:buChar char="ü"/>
              <a:defRPr/>
            </a:pPr>
            <a:r>
              <a:rPr lang="es-CO" b="1" dirty="0">
                <a:solidFill>
                  <a:srgbClr val="58585A"/>
                </a:solidFill>
                <a:latin typeface="+mj-lt"/>
              </a:rPr>
              <a:t>16 puentes y dos túneles viales de 1.100 y 200 m </a:t>
            </a:r>
            <a:r>
              <a:rPr lang="es-CO" dirty="0">
                <a:solidFill>
                  <a:srgbClr val="58585A"/>
                </a:solidFill>
                <a:latin typeface="+mj-lt"/>
              </a:rPr>
              <a:t>con mejores especificaciones que las de las obras existentes. </a:t>
            </a:r>
            <a:br>
              <a:rPr lang="es-CO" dirty="0">
                <a:solidFill>
                  <a:srgbClr val="58585A"/>
                </a:solidFill>
                <a:latin typeface="+mj-lt"/>
              </a:rPr>
            </a:br>
            <a:endParaRPr lang="es-CO" dirty="0">
              <a:solidFill>
                <a:srgbClr val="58585A"/>
              </a:solidFill>
              <a:latin typeface="+mj-lt"/>
            </a:endParaRPr>
          </a:p>
          <a:p>
            <a:pPr>
              <a:defRPr/>
            </a:pPr>
            <a:r>
              <a:rPr lang="es-CO" dirty="0">
                <a:solidFill>
                  <a:srgbClr val="58585A"/>
                </a:solidFill>
                <a:latin typeface="+mj-lt"/>
              </a:rPr>
              <a:t>Las vías y puentes sustituidos durante la construcción del Proyecto son:</a:t>
            </a:r>
          </a:p>
          <a:p>
            <a:pPr>
              <a:defRPr/>
            </a:pPr>
            <a:endParaRPr lang="es-CO" dirty="0">
              <a:solidFill>
                <a:srgbClr val="58585A"/>
              </a:solidFill>
              <a:latin typeface="+mj-lt"/>
            </a:endParaRPr>
          </a:p>
          <a:p>
            <a:pPr marL="285750" indent="-285750">
              <a:buClr>
                <a:srgbClr val="00FF00"/>
              </a:buClr>
              <a:buFont typeface="Arial" panose="020B0604020202020204" pitchFamily="34" charset="0"/>
              <a:buChar char="•"/>
              <a:defRPr/>
            </a:pPr>
            <a:r>
              <a:rPr lang="es-CO" dirty="0" smtClean="0">
                <a:solidFill>
                  <a:srgbClr val="58585A"/>
                </a:solidFill>
                <a:latin typeface="+mj-lt"/>
              </a:rPr>
              <a:t>Tramo </a:t>
            </a:r>
            <a:r>
              <a:rPr lang="es-CO" dirty="0">
                <a:solidFill>
                  <a:srgbClr val="58585A"/>
                </a:solidFill>
                <a:latin typeface="+mj-lt"/>
              </a:rPr>
              <a:t>de la vía Bucaramanga a Barrancabermeja, en el sector Capitancitos - Puente La Paz.</a:t>
            </a:r>
          </a:p>
          <a:p>
            <a:pPr marL="285750" indent="-285750">
              <a:buClr>
                <a:srgbClr val="00FF00"/>
              </a:buClr>
              <a:buFont typeface="Arial" panose="020B0604020202020204" pitchFamily="34" charset="0"/>
              <a:buChar char="•"/>
              <a:defRPr/>
            </a:pPr>
            <a:r>
              <a:rPr lang="es-CO" dirty="0" smtClean="0">
                <a:solidFill>
                  <a:srgbClr val="58585A"/>
                </a:solidFill>
                <a:latin typeface="+mj-lt"/>
              </a:rPr>
              <a:t>Tramo </a:t>
            </a:r>
            <a:r>
              <a:rPr lang="es-CO" dirty="0">
                <a:solidFill>
                  <a:srgbClr val="58585A"/>
                </a:solidFill>
                <a:latin typeface="+mj-lt"/>
              </a:rPr>
              <a:t>de la vía a San Vicente, sector Lisboa – La </a:t>
            </a:r>
            <a:r>
              <a:rPr lang="es-CO" dirty="0" err="1">
                <a:solidFill>
                  <a:srgbClr val="58585A"/>
                </a:solidFill>
                <a:latin typeface="+mj-lt"/>
              </a:rPr>
              <a:t>Cananá</a:t>
            </a:r>
            <a:r>
              <a:rPr lang="es-CO" dirty="0">
                <a:solidFill>
                  <a:srgbClr val="58585A"/>
                </a:solidFill>
                <a:latin typeface="+mj-lt"/>
              </a:rPr>
              <a:t> con las conexiones </a:t>
            </a:r>
            <a:r>
              <a:rPr lang="es-CO" dirty="0" err="1">
                <a:solidFill>
                  <a:srgbClr val="58585A"/>
                </a:solidFill>
                <a:latin typeface="+mj-lt"/>
              </a:rPr>
              <a:t>Peñamorada</a:t>
            </a:r>
            <a:r>
              <a:rPr lang="es-CO" dirty="0">
                <a:solidFill>
                  <a:srgbClr val="58585A"/>
                </a:solidFill>
                <a:latin typeface="+mj-lt"/>
              </a:rPr>
              <a:t> y Montebello.</a:t>
            </a:r>
          </a:p>
          <a:p>
            <a:pPr marL="285750" indent="-285750">
              <a:buClr>
                <a:srgbClr val="00FF00"/>
              </a:buClr>
              <a:buFont typeface="Arial" panose="020B0604020202020204" pitchFamily="34" charset="0"/>
              <a:buChar char="•"/>
              <a:defRPr/>
            </a:pPr>
            <a:r>
              <a:rPr lang="es-CO" dirty="0" smtClean="0">
                <a:solidFill>
                  <a:srgbClr val="58585A"/>
                </a:solidFill>
                <a:latin typeface="+mj-lt"/>
              </a:rPr>
              <a:t>Puente </a:t>
            </a:r>
            <a:r>
              <a:rPr lang="es-CO" dirty="0">
                <a:solidFill>
                  <a:srgbClr val="58585A"/>
                </a:solidFill>
                <a:latin typeface="+mj-lt"/>
              </a:rPr>
              <a:t>Geo Von </a:t>
            </a:r>
            <a:r>
              <a:rPr lang="es-CO" dirty="0" err="1">
                <a:solidFill>
                  <a:srgbClr val="58585A"/>
                </a:solidFill>
                <a:latin typeface="+mj-lt"/>
              </a:rPr>
              <a:t>Lengerke</a:t>
            </a:r>
            <a:r>
              <a:rPr lang="es-CO" dirty="0">
                <a:solidFill>
                  <a:srgbClr val="58585A"/>
                </a:solidFill>
                <a:latin typeface="+mj-lt"/>
              </a:rPr>
              <a:t>, en la vía Girón- Betulia.</a:t>
            </a:r>
          </a:p>
          <a:p>
            <a:pPr marL="285750" indent="-285750">
              <a:buClr>
                <a:srgbClr val="00FF00"/>
              </a:buClr>
              <a:buFont typeface="Arial" panose="020B0604020202020204" pitchFamily="34" charset="0"/>
              <a:buChar char="•"/>
              <a:defRPr/>
            </a:pPr>
            <a:r>
              <a:rPr lang="es-CO" dirty="0" smtClean="0">
                <a:solidFill>
                  <a:srgbClr val="58585A"/>
                </a:solidFill>
                <a:latin typeface="+mj-lt"/>
              </a:rPr>
              <a:t>Puente </a:t>
            </a:r>
            <a:r>
              <a:rPr lang="es-CO" dirty="0">
                <a:solidFill>
                  <a:srgbClr val="58585A"/>
                </a:solidFill>
                <a:latin typeface="+mj-lt"/>
              </a:rPr>
              <a:t>Guillermo Gómez Ortiz en la vía Bucaramanga - </a:t>
            </a:r>
            <a:r>
              <a:rPr lang="es-CO" dirty="0" err="1">
                <a:solidFill>
                  <a:srgbClr val="58585A"/>
                </a:solidFill>
                <a:latin typeface="+mj-lt"/>
              </a:rPr>
              <a:t>Zapatoca</a:t>
            </a:r>
            <a:r>
              <a:rPr lang="es-CO" dirty="0">
                <a:solidFill>
                  <a:srgbClr val="58585A"/>
                </a:solidFill>
                <a:latin typeface="+mj-lt"/>
              </a:rPr>
              <a:t>.</a:t>
            </a:r>
            <a:endParaRPr lang="es-CO" dirty="0">
              <a:latin typeface="+mj-l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7463" y="1040148"/>
            <a:ext cx="4805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u="sng" dirty="0" smtClean="0">
                <a:solidFill>
                  <a:srgbClr val="58585A"/>
                </a:solidFill>
                <a:latin typeface="+mj-lt"/>
              </a:rPr>
              <a:t>Programa </a:t>
            </a:r>
            <a:r>
              <a:rPr lang="es-CO" b="1" u="sng" dirty="0">
                <a:solidFill>
                  <a:srgbClr val="58585A"/>
                </a:solidFill>
                <a:latin typeface="+mj-lt"/>
              </a:rPr>
              <a:t>para la restitución de la infraestructura que fue ocupada por el embalse</a:t>
            </a:r>
            <a:r>
              <a:rPr lang="es-CO" b="1" u="sng" dirty="0" smtClean="0">
                <a:solidFill>
                  <a:srgbClr val="58585A"/>
                </a:solidFill>
                <a:latin typeface="+mj-lt"/>
              </a:rPr>
              <a:t>.</a:t>
            </a:r>
            <a:endParaRPr lang="es-CO" b="1" u="sng" dirty="0"/>
          </a:p>
        </p:txBody>
      </p:sp>
      <p:pic>
        <p:nvPicPr>
          <p:cNvPr id="10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595" y="2345633"/>
            <a:ext cx="3572495" cy="3317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 CuadroTexto"/>
          <p:cNvSpPr txBox="1"/>
          <p:nvPr/>
        </p:nvSpPr>
        <p:spPr>
          <a:xfrm>
            <a:off x="691249" y="6034815"/>
            <a:ext cx="288032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Túnel Vial Número 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87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420471" y="4760971"/>
            <a:ext cx="6344023" cy="1034712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es-CO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GENERALIDADES Y ASPECTOS TÉCNICOS </a:t>
            </a:r>
            <a:endParaRPr lang="es-CO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853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 bwMode="auto">
          <a:xfrm>
            <a:off x="250826" y="177800"/>
            <a:ext cx="7145056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CO" altLang="es-CO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RESTITUCIÓN DE INFRAESTRUCTURA AFECTADA</a:t>
            </a:r>
            <a:endParaRPr lang="es-CO" altLang="es-CO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5482" y="1085751"/>
            <a:ext cx="4789403" cy="2981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1 Título"/>
          <p:cNvSpPr txBox="1">
            <a:spLocks/>
          </p:cNvSpPr>
          <p:nvPr/>
        </p:nvSpPr>
        <p:spPr bwMode="auto">
          <a:xfrm>
            <a:off x="387654" y="1047349"/>
            <a:ext cx="2611042" cy="60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es-ES" sz="2000" b="1" dirty="0" smtClean="0">
                <a:latin typeface="+mn-lt"/>
                <a:ea typeface="+mn-ea"/>
                <a:cs typeface="Arial" charset="0"/>
              </a:rPr>
              <a:t>Puente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charset="0"/>
              </a:rPr>
              <a:t>El Tablazo</a:t>
            </a:r>
            <a:r>
              <a:rPr lang="es-ES" sz="2000" b="1" dirty="0" smtClean="0">
                <a:latin typeface="+mn-lt"/>
                <a:ea typeface="+mn-ea"/>
                <a:cs typeface="Arial" charset="0"/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Arial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9" t="511" r="21101" b="-511"/>
          <a:stretch/>
        </p:blipFill>
        <p:spPr>
          <a:xfrm>
            <a:off x="269441" y="1547273"/>
            <a:ext cx="3477296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uadroTexto 1"/>
          <p:cNvSpPr txBox="1"/>
          <p:nvPr/>
        </p:nvSpPr>
        <p:spPr>
          <a:xfrm>
            <a:off x="578224" y="3697941"/>
            <a:ext cx="111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816178" y="3534323"/>
            <a:ext cx="111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Después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6305" y="4392956"/>
            <a:ext cx="3140863" cy="218346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5347" y="4313563"/>
            <a:ext cx="3123003" cy="2342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1 Título"/>
          <p:cNvSpPr txBox="1">
            <a:spLocks/>
          </p:cNvSpPr>
          <p:nvPr/>
        </p:nvSpPr>
        <p:spPr bwMode="auto">
          <a:xfrm>
            <a:off x="201636" y="5184155"/>
            <a:ext cx="1868126" cy="60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es-ES" sz="2000" b="1" dirty="0" smtClean="0">
                <a:latin typeface="+mn-lt"/>
                <a:ea typeface="+mn-ea"/>
                <a:cs typeface="Arial" charset="0"/>
              </a:rPr>
              <a:t>Puente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charset="0"/>
              </a:rPr>
              <a:t>Gómez Ortiz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Arial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356306" y="6119426"/>
            <a:ext cx="111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Antes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779436" y="6207090"/>
            <a:ext cx="111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Después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231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4865523" y="1874553"/>
            <a:ext cx="3886155" cy="60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es-ES" sz="2000" b="1" dirty="0" smtClean="0">
                <a:latin typeface="+mn-lt"/>
                <a:ea typeface="+mn-ea"/>
                <a:cs typeface="Arial" charset="0"/>
              </a:rPr>
              <a:t>Puente </a:t>
            </a:r>
            <a:r>
              <a:rPr lang="es-E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charset="0"/>
              </a:rPr>
              <a:t>Pujamanes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Arial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250826" y="177800"/>
            <a:ext cx="7145056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CO" altLang="es-CO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RESTITUCIÓN DE INFRAESTRUCTURA AFECTADA</a:t>
            </a:r>
            <a:endParaRPr lang="es-CO" altLang="es-CO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835" y="3128868"/>
            <a:ext cx="5211242" cy="3636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1 Título"/>
          <p:cNvSpPr txBox="1">
            <a:spLocks/>
          </p:cNvSpPr>
          <p:nvPr/>
        </p:nvSpPr>
        <p:spPr bwMode="auto">
          <a:xfrm>
            <a:off x="419021" y="5079430"/>
            <a:ext cx="3886155" cy="60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es-ES" sz="2000" b="1" dirty="0" smtClean="0">
                <a:latin typeface="+mn-lt"/>
                <a:ea typeface="+mn-ea"/>
                <a:cs typeface="Arial" charset="0"/>
              </a:rPr>
              <a:t>Puente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charset="0"/>
              </a:rPr>
              <a:t>El Ramo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Arial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6" y="1125184"/>
            <a:ext cx="4346098" cy="2946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311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250826" y="177800"/>
            <a:ext cx="7145056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CO" altLang="es-CO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RESTITUCIÓN DE INFRAESTRUCTURA AFECTADA</a:t>
            </a:r>
            <a:endParaRPr lang="es-CO" altLang="es-CO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  <p:pic>
        <p:nvPicPr>
          <p:cNvPr id="5" name="Picture 3" descr="C:\Documents and Settings\86075050\Escritorio\Registro Grafico\DSC024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6" y="1210235"/>
            <a:ext cx="4328710" cy="3247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316590" y="1910451"/>
            <a:ext cx="29533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 del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Puente </a:t>
            </a:r>
            <a:r>
              <a:rPr lang="es-ES" b="1" dirty="0"/>
              <a:t>Puente Geo Von </a:t>
            </a:r>
            <a:r>
              <a:rPr lang="es-ES" b="1" dirty="0" err="1"/>
              <a:t>Lengerke</a:t>
            </a:r>
            <a:r>
              <a:rPr lang="es-ES" b="1" dirty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antes del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trabajos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043" y="3964614"/>
            <a:ext cx="3779026" cy="2791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1 CuadroTexto"/>
          <p:cNvSpPr txBox="1"/>
          <p:nvPr/>
        </p:nvSpPr>
        <p:spPr>
          <a:xfrm>
            <a:off x="1725325" y="5585889"/>
            <a:ext cx="28803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Sustitución vial construida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239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1"/>
          <p:cNvSpPr txBox="1">
            <a:spLocks/>
          </p:cNvSpPr>
          <p:nvPr/>
        </p:nvSpPr>
        <p:spPr>
          <a:xfrm>
            <a:off x="0" y="1290919"/>
            <a:ext cx="9036424" cy="359036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Geneva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rgbClr val="92D050"/>
              </a:buClr>
              <a:buFont typeface="Wingdings" panose="05000000000000000000" pitchFamily="2" charset="2"/>
              <a:buChar char="§"/>
              <a:defRPr/>
            </a:pPr>
            <a:r>
              <a:rPr lang="es-CO" sz="1800" dirty="0" smtClean="0"/>
              <a:t>Instalación y monitoreo de una red de </a:t>
            </a:r>
            <a:r>
              <a:rPr lang="es-CO" sz="1800" b="1" dirty="0" smtClean="0"/>
              <a:t>estaciones climatológicas (7 estaciones)</a:t>
            </a:r>
            <a:r>
              <a:rPr lang="es-CO" sz="1800" dirty="0" smtClean="0"/>
              <a:t> - </a:t>
            </a:r>
            <a:r>
              <a:rPr lang="es-CO" sz="1800" dirty="0"/>
              <a:t>para  mediante variables tales como: humedad, temperatura, evaporación, etc</a:t>
            </a:r>
            <a:r>
              <a:rPr lang="es-CO" sz="1800" dirty="0" smtClean="0"/>
              <a:t>.</a:t>
            </a:r>
          </a:p>
          <a:p>
            <a:pPr algn="just">
              <a:spcBef>
                <a:spcPts val="0"/>
              </a:spcBef>
              <a:buClr>
                <a:srgbClr val="92D050"/>
              </a:buClr>
              <a:buFont typeface="Wingdings" panose="05000000000000000000" pitchFamily="2" charset="2"/>
              <a:buChar char="§"/>
              <a:defRPr/>
            </a:pPr>
            <a:r>
              <a:rPr lang="es-CO" sz="1800" b="1" dirty="0"/>
              <a:t>Montaje de 27 parcelas demostrativas </a:t>
            </a:r>
            <a:r>
              <a:rPr lang="es-CO" sz="1800" dirty="0"/>
              <a:t>con cultivos de cacao, cítricos, café, tabaco, </a:t>
            </a:r>
            <a:r>
              <a:rPr lang="es-CO" sz="1800" dirty="0" err="1"/>
              <a:t>etc</a:t>
            </a:r>
            <a:endParaRPr lang="es-CO" sz="1800" dirty="0"/>
          </a:p>
          <a:p>
            <a:pPr algn="just">
              <a:spcBef>
                <a:spcPts val="0"/>
              </a:spcBef>
              <a:buClr>
                <a:srgbClr val="92D050"/>
              </a:buClr>
              <a:buFont typeface="Wingdings" panose="05000000000000000000" pitchFamily="2" charset="2"/>
              <a:buChar char="§"/>
              <a:defRPr/>
            </a:pPr>
            <a:r>
              <a:rPr lang="es-CO" sz="1800" b="1" dirty="0" smtClean="0"/>
              <a:t>Encuesta</a:t>
            </a:r>
            <a:r>
              <a:rPr lang="es-CO" sz="1800" dirty="0" smtClean="0"/>
              <a:t> de </a:t>
            </a:r>
            <a:r>
              <a:rPr lang="es-CO" sz="1800" b="1" dirty="0" smtClean="0"/>
              <a:t>percepción</a:t>
            </a:r>
            <a:r>
              <a:rPr lang="es-CO" sz="1800" dirty="0" smtClean="0"/>
              <a:t> de las </a:t>
            </a:r>
            <a:r>
              <a:rPr lang="es-CO" sz="1800" b="1" dirty="0" smtClean="0"/>
              <a:t>comunidades</a:t>
            </a:r>
            <a:r>
              <a:rPr lang="es-CO" sz="1800" dirty="0" smtClean="0"/>
              <a:t> frente a un posible cambio en el microclima. </a:t>
            </a:r>
          </a:p>
          <a:p>
            <a:pPr algn="just">
              <a:spcBef>
                <a:spcPts val="0"/>
              </a:spcBef>
              <a:buClr>
                <a:srgbClr val="92D050"/>
              </a:buClr>
              <a:buFont typeface="Wingdings" panose="05000000000000000000" pitchFamily="2" charset="2"/>
              <a:buChar char="§"/>
              <a:defRPr/>
            </a:pPr>
            <a:r>
              <a:rPr lang="es-CO" sz="1800" dirty="0" smtClean="0"/>
              <a:t>Selección de predios </a:t>
            </a:r>
            <a:r>
              <a:rPr lang="es-CO" sz="1800" b="1" dirty="0" smtClean="0"/>
              <a:t>parcelas demostrativas y monitoreo de cultivos </a:t>
            </a:r>
            <a:r>
              <a:rPr lang="es-CO" sz="1800" dirty="0" smtClean="0"/>
              <a:t>– acuerdos con la comunidad.</a:t>
            </a:r>
          </a:p>
          <a:p>
            <a:pPr algn="just">
              <a:spcBef>
                <a:spcPts val="0"/>
              </a:spcBef>
              <a:buClr>
                <a:srgbClr val="92D050"/>
              </a:buClr>
              <a:buFont typeface="Wingdings" panose="05000000000000000000" pitchFamily="2" charset="2"/>
              <a:buChar char="§"/>
              <a:defRPr/>
            </a:pPr>
            <a:r>
              <a:rPr lang="es-CO" sz="1800" dirty="0" smtClean="0"/>
              <a:t>Establecimiento de </a:t>
            </a:r>
            <a:r>
              <a:rPr lang="es-CO" sz="1800" b="1" dirty="0" smtClean="0"/>
              <a:t>franjas tipo de cultivos actuales </a:t>
            </a:r>
            <a:r>
              <a:rPr lang="es-CO" sz="1800" dirty="0" smtClean="0"/>
              <a:t>en sitios representativos.</a:t>
            </a:r>
          </a:p>
          <a:p>
            <a:pPr algn="just">
              <a:spcBef>
                <a:spcPts val="0"/>
              </a:spcBef>
              <a:buClr>
                <a:srgbClr val="92D050"/>
              </a:buClr>
              <a:buFont typeface="Wingdings" panose="05000000000000000000" pitchFamily="2" charset="2"/>
              <a:buChar char="§"/>
              <a:defRPr/>
            </a:pPr>
            <a:r>
              <a:rPr lang="es-CO" sz="1800" dirty="0" smtClean="0"/>
              <a:t>Realización de un </a:t>
            </a:r>
            <a:r>
              <a:rPr lang="es-CO" sz="1800" b="1" dirty="0" smtClean="0"/>
              <a:t>inventario técnico (diagnóstico)</a:t>
            </a:r>
            <a:r>
              <a:rPr lang="es-CO" sz="1800" dirty="0" smtClean="0"/>
              <a:t> de las </a:t>
            </a:r>
            <a:r>
              <a:rPr lang="es-CO" sz="1800" b="1" dirty="0" smtClean="0"/>
              <a:t>explotaciones</a:t>
            </a:r>
            <a:r>
              <a:rPr lang="es-CO" sz="1800" dirty="0" smtClean="0"/>
              <a:t> </a:t>
            </a:r>
            <a:r>
              <a:rPr lang="es-CO" sz="1800" b="1" dirty="0" smtClean="0"/>
              <a:t>agrícolas</a:t>
            </a:r>
            <a:r>
              <a:rPr lang="es-CO" sz="1800" dirty="0" smtClean="0"/>
              <a:t> y del estado actual de los </a:t>
            </a:r>
            <a:r>
              <a:rPr lang="es-CO" sz="1800" b="1" dirty="0" smtClean="0"/>
              <a:t>cultivos</a:t>
            </a:r>
            <a:r>
              <a:rPr lang="es-CO" sz="1800" dirty="0" smtClean="0"/>
              <a:t>.</a:t>
            </a:r>
          </a:p>
          <a:p>
            <a:pPr algn="just">
              <a:spcBef>
                <a:spcPts val="0"/>
              </a:spcBef>
              <a:buClr>
                <a:srgbClr val="92D050"/>
              </a:buClr>
              <a:buFont typeface="Wingdings" panose="05000000000000000000" pitchFamily="2" charset="2"/>
              <a:buChar char="§"/>
              <a:defRPr/>
            </a:pPr>
            <a:r>
              <a:rPr lang="es-CO" sz="1800" dirty="0" smtClean="0"/>
              <a:t>La realización de un </a:t>
            </a:r>
            <a:r>
              <a:rPr lang="es-CO" sz="1800" b="1" dirty="0" smtClean="0"/>
              <a:t>diagnóstico agro- económico</a:t>
            </a:r>
            <a:r>
              <a:rPr lang="es-CO" sz="1800" dirty="0" smtClean="0"/>
              <a:t>, </a:t>
            </a:r>
            <a:r>
              <a:rPr lang="es-CO" sz="1800" b="1" dirty="0" smtClean="0"/>
              <a:t>estudio</a:t>
            </a:r>
            <a:r>
              <a:rPr lang="es-CO" sz="1800" dirty="0" smtClean="0"/>
              <a:t> de </a:t>
            </a:r>
            <a:r>
              <a:rPr lang="es-CO" sz="1800" b="1" dirty="0" smtClean="0"/>
              <a:t>suelos</a:t>
            </a:r>
            <a:r>
              <a:rPr lang="es-CO" sz="1800" dirty="0" smtClean="0"/>
              <a:t> y de </a:t>
            </a:r>
            <a:r>
              <a:rPr lang="es-CO" sz="1800" b="1" dirty="0" smtClean="0"/>
              <a:t>productividad</a:t>
            </a:r>
            <a:r>
              <a:rPr lang="es-CO" sz="1800" dirty="0" smtClean="0"/>
              <a:t>.</a:t>
            </a:r>
          </a:p>
          <a:p>
            <a:pPr algn="just">
              <a:spcBef>
                <a:spcPts val="0"/>
              </a:spcBef>
              <a:buClr>
                <a:srgbClr val="92D050"/>
              </a:buClr>
              <a:buFont typeface="Wingdings" panose="05000000000000000000" pitchFamily="2" charset="2"/>
              <a:buChar char="§"/>
              <a:defRPr/>
            </a:pPr>
            <a:r>
              <a:rPr lang="es-CO" sz="1800" b="1" dirty="0" smtClean="0"/>
              <a:t>Modelo</a:t>
            </a:r>
            <a:r>
              <a:rPr lang="es-CO" sz="1800" dirty="0" smtClean="0"/>
              <a:t> </a:t>
            </a:r>
            <a:r>
              <a:rPr lang="es-CO" sz="1800" b="1" dirty="0" smtClean="0"/>
              <a:t>Agroclimático</a:t>
            </a:r>
            <a:r>
              <a:rPr lang="es-CO" sz="1800" dirty="0" smtClean="0"/>
              <a:t> (microclima + cultivos).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9460" y="4323410"/>
            <a:ext cx="1999116" cy="2386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010" y="4985365"/>
            <a:ext cx="2160000" cy="16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460" y="4575119"/>
            <a:ext cx="2207052" cy="2174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Rectángulo 9"/>
          <p:cNvSpPr/>
          <p:nvPr/>
        </p:nvSpPr>
        <p:spPr>
          <a:xfrm>
            <a:off x="0" y="78932"/>
            <a:ext cx="72369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defRPr/>
            </a:pPr>
            <a:r>
              <a:rPr lang="es-CO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MONITOREO CONDICIONES MICRO-CLIMÁTICAS EN EL ÁREA DEL EMBALSE </a:t>
            </a:r>
            <a:endParaRPr lang="es-E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525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3006765"/>
              </p:ext>
            </p:extLst>
          </p:nvPr>
        </p:nvGraphicFramePr>
        <p:xfrm>
          <a:off x="1576951" y="1445837"/>
          <a:ext cx="7244319" cy="4860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526742" y="3280719"/>
            <a:ext cx="1398714" cy="9194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</a:rPr>
              <a:t>PERCEPCIÓN DE LA COMUNIDAD</a:t>
            </a:r>
            <a:endParaRPr lang="es-CO" sz="1600" b="1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78932"/>
            <a:ext cx="72369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defRPr/>
            </a:pPr>
            <a:r>
              <a:rPr lang="es-CO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MONITOREO CONDICIONES MICRO-CLIMÁTICAS EN EL ÁREA DEL EMBALSE </a:t>
            </a:r>
            <a:endParaRPr lang="es-E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58741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5033" y="3980787"/>
            <a:ext cx="8253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150000"/>
              <a:tabLst>
                <a:tab pos="179388" algn="l"/>
              </a:tabLst>
              <a:defRPr/>
            </a:pPr>
            <a:r>
              <a:rPr lang="es-CO" sz="1600" b="1" dirty="0">
                <a:solidFill>
                  <a:srgbClr val="002060"/>
                </a:solidFill>
              </a:rPr>
              <a:t>“</a:t>
            </a:r>
            <a:r>
              <a:rPr lang="es-CO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para atender la percepción de la comunidad acerca de condiciones micro-climáticas en el área de embalse”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89408"/>
            <a:ext cx="9144000" cy="196850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081049" y="4630134"/>
            <a:ext cx="30073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150000"/>
              <a:tabLst>
                <a:tab pos="179388" algn="l"/>
              </a:tabLst>
              <a:defRPr/>
            </a:pPr>
            <a:r>
              <a:rPr lang="es-CO" sz="1600" b="1" dirty="0" smtClean="0"/>
              <a:t>Monitoreo Climático</a:t>
            </a:r>
            <a:endParaRPr lang="es-CO" sz="1600" b="1" dirty="0"/>
          </a:p>
        </p:txBody>
      </p:sp>
      <p:sp>
        <p:nvSpPr>
          <p:cNvPr id="12" name="Rectángulo 11"/>
          <p:cNvSpPr/>
          <p:nvPr/>
        </p:nvSpPr>
        <p:spPr>
          <a:xfrm>
            <a:off x="5354345" y="4657921"/>
            <a:ext cx="30073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150000"/>
              <a:tabLst>
                <a:tab pos="179388" algn="l"/>
              </a:tabLst>
              <a:defRPr/>
            </a:pPr>
            <a:r>
              <a:rPr lang="es-CO" sz="1600" b="1" dirty="0" smtClean="0"/>
              <a:t>Monitoreo Agronómico</a:t>
            </a:r>
            <a:endParaRPr lang="es-CO" sz="1600" b="1" dirty="0"/>
          </a:p>
        </p:txBody>
      </p:sp>
      <p:sp>
        <p:nvSpPr>
          <p:cNvPr id="13" name="Flecha abajo 12"/>
          <p:cNvSpPr/>
          <p:nvPr/>
        </p:nvSpPr>
        <p:spPr>
          <a:xfrm>
            <a:off x="2336800" y="4996475"/>
            <a:ext cx="577088" cy="55676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Flecha abajo 13"/>
          <p:cNvSpPr/>
          <p:nvPr/>
        </p:nvSpPr>
        <p:spPr>
          <a:xfrm>
            <a:off x="6569469" y="5026050"/>
            <a:ext cx="577088" cy="55676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/>
          <p:cNvSpPr/>
          <p:nvPr/>
        </p:nvSpPr>
        <p:spPr>
          <a:xfrm>
            <a:off x="298728" y="5560845"/>
            <a:ext cx="4571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150000"/>
              <a:tabLst>
                <a:tab pos="179388" algn="l"/>
              </a:tabLst>
              <a:defRPr/>
            </a:pPr>
            <a:r>
              <a:rPr lang="es-CO" sz="1600" b="1" dirty="0" smtClean="0"/>
              <a:t>7 Estaciones Climatológicas</a:t>
            </a:r>
          </a:p>
          <a:p>
            <a:pPr marL="762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150000"/>
              <a:tabLst>
                <a:tab pos="179388" algn="l"/>
              </a:tabLst>
              <a:defRPr/>
            </a:pPr>
            <a:r>
              <a:rPr lang="es-CO" sz="1600" dirty="0" smtClean="0"/>
              <a:t>Temperatura (T), Humedad Relativa (</a:t>
            </a:r>
            <a:r>
              <a:rPr lang="es-CO" sz="1600" dirty="0" err="1" smtClean="0"/>
              <a:t>HR</a:t>
            </a:r>
            <a:r>
              <a:rPr lang="es-CO" sz="1600" dirty="0" smtClean="0"/>
              <a:t>), Precipitaciones (LL), Velocidad del viento (</a:t>
            </a:r>
            <a:r>
              <a:rPr lang="es-CO" sz="1600" dirty="0" err="1" smtClean="0"/>
              <a:t>VV</a:t>
            </a:r>
            <a:r>
              <a:rPr lang="es-CO" sz="1600" dirty="0" smtClean="0"/>
              <a:t>),  Evaporación (EV) y Radiación Solar (RS)</a:t>
            </a:r>
            <a:endParaRPr lang="es-CO" sz="1600" dirty="0"/>
          </a:p>
        </p:txBody>
      </p:sp>
      <p:sp>
        <p:nvSpPr>
          <p:cNvPr id="16" name="Rectángulo 15"/>
          <p:cNvSpPr/>
          <p:nvPr/>
        </p:nvSpPr>
        <p:spPr>
          <a:xfrm>
            <a:off x="4572024" y="5549667"/>
            <a:ext cx="4571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150000"/>
              <a:tabLst>
                <a:tab pos="179388" algn="l"/>
              </a:tabLst>
              <a:defRPr/>
            </a:pPr>
            <a:r>
              <a:rPr lang="es-CO" sz="1600" b="1" dirty="0" smtClean="0"/>
              <a:t>27 Parcelas de Cacao y 4 de Café </a:t>
            </a:r>
          </a:p>
          <a:p>
            <a:pPr marL="762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150000"/>
              <a:tabLst>
                <a:tab pos="179388" algn="l"/>
              </a:tabLst>
              <a:defRPr/>
            </a:pPr>
            <a:r>
              <a:rPr lang="es-CO" sz="1600" dirty="0" smtClean="0"/>
              <a:t>Productividad</a:t>
            </a:r>
          </a:p>
          <a:p>
            <a:pPr marL="762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150000"/>
              <a:tabLst>
                <a:tab pos="179388" algn="l"/>
              </a:tabLst>
              <a:defRPr/>
            </a:pPr>
            <a:r>
              <a:rPr lang="es-CO" sz="1600" dirty="0" smtClean="0"/>
              <a:t>Variables Fenológicas</a:t>
            </a:r>
          </a:p>
          <a:p>
            <a:pPr marL="762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150000"/>
              <a:tabLst>
                <a:tab pos="179388" algn="l"/>
              </a:tabLst>
              <a:defRPr/>
            </a:pPr>
            <a:r>
              <a:rPr lang="es-CO" sz="1600" dirty="0" smtClean="0"/>
              <a:t>Variables Fitopatológicas</a:t>
            </a:r>
            <a:endParaRPr lang="es-CO" sz="1600" dirty="0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 bwMode="auto">
          <a:xfrm>
            <a:off x="176848" y="1209511"/>
            <a:ext cx="6703934" cy="5034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s-ES" sz="2000" u="sng" dirty="0" smtClean="0">
                <a:solidFill>
                  <a:schemeClr val="tx1"/>
                </a:solidFill>
                <a:latin typeface="+mn-lt"/>
                <a:cs typeface="Arial" charset="0"/>
              </a:rPr>
              <a:t>Programa pionero en el país</a:t>
            </a:r>
            <a:endParaRPr lang="es-ES" sz="2000" u="sng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0" y="78932"/>
            <a:ext cx="72369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defRPr/>
            </a:pPr>
            <a:r>
              <a:rPr lang="es-CO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MONITOREO CONDICIONES MICRO-CLIMÁTICAS EN EL ÁREA DEL EMBALSE </a:t>
            </a:r>
            <a:endParaRPr lang="es-E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9496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153" y="1217058"/>
            <a:ext cx="4155141" cy="557192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s-CO" sz="2000" u="sng" dirty="0" smtClean="0">
                <a:solidFill>
                  <a:schemeClr val="tx1"/>
                </a:solidFill>
                <a:latin typeface="+mj-lt"/>
              </a:rPr>
              <a:t>Alcances generales</a:t>
            </a:r>
            <a:endParaRPr lang="es-CO" sz="2000" u="sng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1 Rectángulo"/>
          <p:cNvSpPr>
            <a:spLocks noChangeArrowheads="1"/>
          </p:cNvSpPr>
          <p:nvPr/>
        </p:nvSpPr>
        <p:spPr bwMode="auto">
          <a:xfrm>
            <a:off x="215153" y="1820067"/>
            <a:ext cx="864664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Tx/>
              <a:buAutoNum type="alphaLcPeriod"/>
            </a:pPr>
            <a:r>
              <a:rPr lang="es-CO" altLang="es-CO" sz="2000" dirty="0" smtClean="0">
                <a:latin typeface="+mn-lt"/>
              </a:rPr>
              <a:t>Análisis </a:t>
            </a:r>
            <a:r>
              <a:rPr lang="es-CO" altLang="es-CO" sz="2000" dirty="0">
                <a:latin typeface="+mn-lt"/>
              </a:rPr>
              <a:t>e interpretación de </a:t>
            </a:r>
            <a:r>
              <a:rPr lang="es-CO" altLang="es-CO" sz="2000" dirty="0" smtClean="0">
                <a:latin typeface="+mn-lt"/>
              </a:rPr>
              <a:t>variables </a:t>
            </a:r>
            <a:r>
              <a:rPr lang="es-CO" altLang="es-CO" sz="2000" dirty="0">
                <a:latin typeface="+mn-lt"/>
              </a:rPr>
              <a:t>climáticas obtenidas a través de la red de estaciones </a:t>
            </a:r>
            <a:r>
              <a:rPr lang="es-CO" altLang="es-CO" sz="2000" dirty="0" smtClean="0">
                <a:latin typeface="+mn-lt"/>
              </a:rPr>
              <a:t>climatológicas. </a:t>
            </a:r>
            <a:endParaRPr lang="es-CO" altLang="es-CO" sz="2000" dirty="0">
              <a:latin typeface="+mn-lt"/>
            </a:endParaRPr>
          </a:p>
          <a:p>
            <a:pPr algn="just">
              <a:buFontTx/>
              <a:buAutoNum type="alphaLcPeriod"/>
            </a:pPr>
            <a:r>
              <a:rPr lang="es-CO" altLang="es-CO" sz="2000" dirty="0" smtClean="0">
                <a:latin typeface="+mn-lt"/>
              </a:rPr>
              <a:t>Inventario </a:t>
            </a:r>
            <a:r>
              <a:rPr lang="es-CO" altLang="es-CO" sz="2000" dirty="0">
                <a:latin typeface="+mn-lt"/>
              </a:rPr>
              <a:t>agronómico de los principales sistemas productivos de la región.</a:t>
            </a:r>
          </a:p>
          <a:p>
            <a:pPr algn="just">
              <a:buFontTx/>
              <a:buAutoNum type="alphaLcPeriod"/>
            </a:pPr>
            <a:r>
              <a:rPr lang="es-CO" altLang="es-CO" sz="2000" dirty="0" smtClean="0">
                <a:latin typeface="+mn-lt"/>
              </a:rPr>
              <a:t>Seguimiento </a:t>
            </a:r>
            <a:r>
              <a:rPr lang="es-CO" altLang="es-CO" sz="2000" dirty="0">
                <a:latin typeface="+mn-lt"/>
              </a:rPr>
              <a:t>y monitoreo en las parcelas agronómicas en cultivos de cacao, café y tabaco.</a:t>
            </a:r>
          </a:p>
          <a:p>
            <a:pPr algn="just">
              <a:buFontTx/>
              <a:buAutoNum type="alphaLcPeriod"/>
            </a:pPr>
            <a:r>
              <a:rPr lang="es-CO" altLang="es-CO" sz="2000" dirty="0" smtClean="0">
                <a:latin typeface="+mn-lt"/>
              </a:rPr>
              <a:t>Mantenimiento </a:t>
            </a:r>
            <a:r>
              <a:rPr lang="es-CO" altLang="es-CO" sz="2000" dirty="0">
                <a:latin typeface="+mn-lt"/>
              </a:rPr>
              <a:t>y seguimiento a las parcelas de manejo convencional objeto de estudio.</a:t>
            </a:r>
          </a:p>
          <a:p>
            <a:pPr algn="just">
              <a:buFontTx/>
              <a:buAutoNum type="alphaLcPeriod"/>
            </a:pPr>
            <a:r>
              <a:rPr lang="es-ES" altLang="es-CO" sz="2000" dirty="0" smtClean="0">
                <a:latin typeface="+mn-lt"/>
              </a:rPr>
              <a:t>Monitoreo </a:t>
            </a:r>
            <a:r>
              <a:rPr lang="es-ES" altLang="es-CO" sz="2000" dirty="0">
                <a:latin typeface="+mn-lt"/>
              </a:rPr>
              <a:t>de las variables agronómicas de las especies de cacao, café y tabaco</a:t>
            </a:r>
            <a:endParaRPr lang="es-CO" altLang="es-CO" sz="2000" dirty="0">
              <a:latin typeface="+mn-lt"/>
            </a:endParaRPr>
          </a:p>
        </p:txBody>
      </p:sp>
      <p:pic>
        <p:nvPicPr>
          <p:cNvPr id="5" name="Imagen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8735" y="4972422"/>
            <a:ext cx="2170112" cy="160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277" y="4972423"/>
            <a:ext cx="2293937" cy="160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0087" y="4972423"/>
            <a:ext cx="2136775" cy="160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ángulo 7"/>
          <p:cNvSpPr/>
          <p:nvPr/>
        </p:nvSpPr>
        <p:spPr>
          <a:xfrm>
            <a:off x="0" y="78932"/>
            <a:ext cx="72369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defRPr/>
            </a:pPr>
            <a:r>
              <a:rPr lang="es-CO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MONITOREO CONDICIONES MICRO-CLIMÁTICAS EN EL ÁREA DEL EMBALSE </a:t>
            </a:r>
            <a:endParaRPr lang="es-E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6881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Rectángulo"/>
          <p:cNvSpPr>
            <a:spLocks noChangeArrowheads="1"/>
          </p:cNvSpPr>
          <p:nvPr/>
        </p:nvSpPr>
        <p:spPr bwMode="auto">
          <a:xfrm>
            <a:off x="409575" y="1846044"/>
            <a:ext cx="849237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/>
            <a:r>
              <a:rPr lang="es-CO" altLang="es-CO" sz="2000" dirty="0" smtClean="0">
                <a:latin typeface="+mn-lt"/>
              </a:rPr>
              <a:t>f. 	Estrategia </a:t>
            </a:r>
            <a:r>
              <a:rPr lang="es-CO" altLang="es-CO" sz="2000" dirty="0">
                <a:latin typeface="+mn-lt"/>
              </a:rPr>
              <a:t>de comunicaciones </a:t>
            </a:r>
            <a:r>
              <a:rPr lang="es-CO" altLang="es-CO" sz="2000" dirty="0" smtClean="0">
                <a:latin typeface="+mn-lt"/>
              </a:rPr>
              <a:t>mediante </a:t>
            </a:r>
            <a:r>
              <a:rPr lang="es-CO" altLang="es-CO" sz="2000" dirty="0">
                <a:latin typeface="+mn-lt"/>
              </a:rPr>
              <a:t>talleres,  encuesta de percepción, elaboración de cartillas, libros y programas radiales que permitan transferir el conocimiento, avances y resultados. </a:t>
            </a:r>
            <a:endParaRPr lang="es-CO" altLang="es-CO" sz="2000" dirty="0" smtClean="0">
              <a:latin typeface="+mn-lt"/>
            </a:endParaRPr>
          </a:p>
          <a:p>
            <a:pPr marL="0" indent="0" algn="just"/>
            <a:r>
              <a:rPr lang="es-CO" altLang="es-CO" sz="2000" dirty="0" smtClean="0">
                <a:latin typeface="+mn-lt"/>
              </a:rPr>
              <a:t>g. 	Disponer </a:t>
            </a:r>
            <a:r>
              <a:rPr lang="es-CO" altLang="es-CO" sz="2000" dirty="0">
                <a:latin typeface="+mn-lt"/>
              </a:rPr>
              <a:t>de asesoría externa a nivel técnico de manera que se aporte y potencialice el análisis e interpretación de la información climática, agronómica y su </a:t>
            </a:r>
            <a:r>
              <a:rPr lang="es-CO" altLang="es-CO" sz="2000" dirty="0" smtClean="0">
                <a:latin typeface="+mn-lt"/>
              </a:rPr>
              <a:t>interrelación.</a:t>
            </a:r>
          </a:p>
          <a:p>
            <a:pPr marL="0" indent="0" algn="just"/>
            <a:r>
              <a:rPr lang="es-CO" altLang="es-CO" sz="2000" dirty="0" smtClean="0">
                <a:latin typeface="+mn-lt"/>
              </a:rPr>
              <a:t>h. 	Participación </a:t>
            </a:r>
            <a:r>
              <a:rPr lang="es-CO" altLang="es-CO" sz="2000" dirty="0">
                <a:latin typeface="+mn-lt"/>
              </a:rPr>
              <a:t>en escenarios académicos en los cuales se expongan los avances y resultados de la investigación.</a:t>
            </a:r>
          </a:p>
          <a:p>
            <a:pPr algn="just">
              <a:buFont typeface="Calibri Light" panose="020F0302020204030204" pitchFamily="34" charset="0"/>
              <a:buAutoNum type="alphaLcPeriod" startAt="5"/>
            </a:pPr>
            <a:endParaRPr lang="es-CO" altLang="es-CO" sz="2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6107" y="4637438"/>
            <a:ext cx="2266950" cy="1706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2420" y="4573938"/>
            <a:ext cx="1797050" cy="1770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59" y="4622294"/>
            <a:ext cx="2632364" cy="16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15153" y="1217058"/>
            <a:ext cx="4155141" cy="557192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s-CO" sz="2000" u="sng" dirty="0" smtClean="0">
                <a:solidFill>
                  <a:schemeClr val="tx1"/>
                </a:solidFill>
                <a:latin typeface="+mj-lt"/>
              </a:rPr>
              <a:t>Alcances generales</a:t>
            </a:r>
            <a:endParaRPr lang="es-CO" sz="2000" u="sng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0" y="78932"/>
            <a:ext cx="72369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defRPr/>
            </a:pPr>
            <a:r>
              <a:rPr lang="es-CO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MONITOREO CONDICIONES MICRO-CLIMÁTICAS EN EL ÁREA DEL EMBALSE </a:t>
            </a:r>
            <a:endParaRPr lang="es-E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6205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2"/>
          <p:cNvSpPr txBox="1">
            <a:spLocks noChangeArrowheads="1"/>
          </p:cNvSpPr>
          <p:nvPr/>
        </p:nvSpPr>
        <p:spPr bwMode="auto">
          <a:xfrm>
            <a:off x="611188" y="1209675"/>
            <a:ext cx="1747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CO" altLang="es-CO" sz="2000" b="1" u="sng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+mn-cs"/>
              </a:rPr>
              <a:t>Mesa de Pesca</a:t>
            </a:r>
          </a:p>
        </p:txBody>
      </p:sp>
      <p:sp>
        <p:nvSpPr>
          <p:cNvPr id="6" name="Rectángulo 1"/>
          <p:cNvSpPr>
            <a:spLocks noChangeArrowheads="1"/>
          </p:cNvSpPr>
          <p:nvPr/>
        </p:nvSpPr>
        <p:spPr bwMode="auto">
          <a:xfrm>
            <a:off x="322729" y="1835150"/>
            <a:ext cx="8611703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Clr>
                <a:srgbClr val="FFC000"/>
              </a:buClr>
              <a:buSzPct val="150000"/>
              <a:buFontTx/>
              <a:buNone/>
            </a:pPr>
            <a:r>
              <a:rPr lang="es-CO" altLang="es-CO" sz="2000" b="1" dirty="0">
                <a:solidFill>
                  <a:srgbClr val="7F7F7F"/>
                </a:solidFill>
                <a:latin typeface="+mn-lt"/>
              </a:rPr>
              <a:t>Objetivo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>
                <a:srgbClr val="FFC000"/>
              </a:buClr>
              <a:buSzPct val="150000"/>
              <a:buFontTx/>
              <a:buNone/>
            </a:pPr>
            <a:endParaRPr lang="es-CO" altLang="es-CO" sz="2000" b="1" dirty="0">
              <a:solidFill>
                <a:srgbClr val="7F7F7F"/>
              </a:solidFill>
              <a:latin typeface="+mn-lt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>
                <a:srgbClr val="FFC000"/>
              </a:buClr>
              <a:buSzPct val="150000"/>
              <a:buFontTx/>
              <a:buNone/>
            </a:pPr>
            <a:r>
              <a:rPr lang="es-CO" altLang="es-CO" sz="2000" b="1" dirty="0">
                <a:solidFill>
                  <a:srgbClr val="7F7F7F"/>
                </a:solidFill>
                <a:latin typeface="+mn-lt"/>
              </a:rPr>
              <a:t>Fortalecer</a:t>
            </a:r>
            <a:r>
              <a:rPr lang="es-CO" altLang="es-CO" sz="2000" dirty="0">
                <a:solidFill>
                  <a:srgbClr val="7F7F7F"/>
                </a:solidFill>
                <a:latin typeface="+mn-lt"/>
              </a:rPr>
              <a:t> al </a:t>
            </a:r>
            <a:r>
              <a:rPr lang="es-CO" altLang="es-CO" sz="2000" b="1" dirty="0">
                <a:solidFill>
                  <a:srgbClr val="7F7F7F"/>
                </a:solidFill>
                <a:latin typeface="+mn-lt"/>
              </a:rPr>
              <a:t>sector pesquero </a:t>
            </a:r>
            <a:r>
              <a:rPr lang="es-CO" altLang="es-CO" sz="2000" dirty="0">
                <a:solidFill>
                  <a:srgbClr val="7F7F7F"/>
                </a:solidFill>
                <a:latin typeface="+mn-lt"/>
              </a:rPr>
              <a:t>artesanal aguas abajo del Proyecto, con el fin de ayudar con la </a:t>
            </a:r>
            <a:r>
              <a:rPr lang="es-CO" altLang="es-CO" sz="2000" b="1" dirty="0">
                <a:solidFill>
                  <a:srgbClr val="7F7F7F"/>
                </a:solidFill>
                <a:latin typeface="+mn-lt"/>
              </a:rPr>
              <a:t>organización y creación de empresa</a:t>
            </a:r>
            <a:r>
              <a:rPr lang="es-CO" altLang="es-CO" sz="2000" dirty="0">
                <a:solidFill>
                  <a:srgbClr val="7F7F7F"/>
                </a:solidFill>
                <a:latin typeface="+mn-lt"/>
              </a:rPr>
              <a:t> de las comunidades que realizan esta actividad.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784225" y="4913313"/>
            <a:ext cx="3873500" cy="1631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Aft>
                <a:spcPts val="1200"/>
              </a:spcAft>
              <a:buClr>
                <a:srgbClr val="00B050"/>
              </a:buClr>
              <a:buSzPct val="130000"/>
              <a:defRPr/>
            </a:pPr>
            <a:r>
              <a:rPr lang="es-CO" sz="20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Conformada por las </a:t>
            </a:r>
            <a:r>
              <a:rPr lang="es-CO" sz="2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11 asociaciones de pescadores </a:t>
            </a:r>
            <a:r>
              <a:rPr lang="es-CO" sz="20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ubicadas desde el sitio de la presa, hasta la desembocadura del río Sogamoso en el río Magdalena. </a:t>
            </a:r>
          </a:p>
        </p:txBody>
      </p:sp>
      <p:pic>
        <p:nvPicPr>
          <p:cNvPr id="8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585" y="3913586"/>
            <a:ext cx="4003847" cy="2669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1075" y="3786188"/>
            <a:ext cx="941388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110988" y="37659"/>
            <a:ext cx="7379729" cy="936104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E73BA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E73BA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E73BA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E73BA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  <a:cs typeface="Arial"/>
              </a:rPr>
              <a:t>PROTECCIÓN DEL RECURSO ÍCTICO Y PESQUERO DEL RÍO SOGAMOSO  </a:t>
            </a:r>
            <a:endParaRPr lang="es-CO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206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110988" y="37659"/>
            <a:ext cx="7379729" cy="936104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E73BA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E73BA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E73BA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E73BA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  <a:cs typeface="Arial"/>
              </a:rPr>
              <a:t>PROTECCIÓN DEL RECURSO ÍCTICO Y PESQUERO DEL RÍO SOGAMOSO  </a:t>
            </a:r>
            <a:endParaRPr lang="es-CO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ＭＳ Ｐゴシック" charset="0"/>
              <a:cs typeface="Arial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 bwMode="auto">
          <a:xfrm>
            <a:off x="371476" y="1139825"/>
            <a:ext cx="22320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CO" altLang="es-CO" sz="2200" b="1" u="sng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rPr>
              <a:t>Siembra de peces</a:t>
            </a:r>
          </a:p>
        </p:txBody>
      </p:sp>
      <p:sp>
        <p:nvSpPr>
          <p:cNvPr id="12" name="CuadroTexto 5"/>
          <p:cNvSpPr txBox="1"/>
          <p:nvPr/>
        </p:nvSpPr>
        <p:spPr>
          <a:xfrm>
            <a:off x="110988" y="1795463"/>
            <a:ext cx="5478600" cy="1477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marL="285750" indent="-285750">
              <a:lnSpc>
                <a:spcPct val="80000"/>
              </a:lnSpc>
              <a:spcBef>
                <a:spcPct val="20000"/>
              </a:spcBef>
              <a:spcAft>
                <a:spcPct val="45000"/>
              </a:spcAft>
              <a:buClr>
                <a:schemeClr val="accent6"/>
              </a:buClr>
              <a:buSzPct val="104000"/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Font typeface="Arial" panose="020B0604020202020204" pitchFamily="34" charset="0"/>
              <a:buNone/>
              <a:defRPr/>
            </a:pPr>
            <a:r>
              <a:rPr lang="es-CO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rPr>
              <a:t>Antes </a:t>
            </a:r>
            <a:r>
              <a:rPr lang="es-CO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rPr>
              <a:t>del </a:t>
            </a:r>
            <a:r>
              <a:rPr lang="es-CO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rPr>
              <a:t>llenado:</a:t>
            </a:r>
            <a:endParaRPr lang="es-CO" dirty="0">
              <a:solidFill>
                <a:prstClr val="black">
                  <a:lumMod val="50000"/>
                  <a:lumOff val="50000"/>
                </a:prstClr>
              </a:solidFill>
              <a:latin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s-CO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rPr>
              <a:t>20 </a:t>
            </a:r>
            <a:r>
              <a:rPr lang="es-CO" b="1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rPr>
              <a:t>millones </a:t>
            </a:r>
            <a:r>
              <a:rPr lang="es-CO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rPr>
              <a:t>de </a:t>
            </a:r>
            <a:r>
              <a:rPr lang="es-CO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rPr>
              <a:t>peces</a:t>
            </a:r>
            <a:r>
              <a:rPr lang="es-CO" b="1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rPr>
              <a:t> </a:t>
            </a:r>
            <a:r>
              <a:rPr lang="es-CO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rPr>
              <a:t>aguas abajo </a:t>
            </a:r>
            <a:r>
              <a:rPr lang="es-CO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rPr>
              <a:t>y </a:t>
            </a:r>
            <a:r>
              <a:rPr lang="es-CO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rPr>
              <a:t>1 millón aguas arriba.</a:t>
            </a:r>
            <a:endParaRPr lang="es-CO" b="1" dirty="0">
              <a:solidFill>
                <a:prstClr val="black">
                  <a:lumMod val="50000"/>
                  <a:lumOff val="50000"/>
                </a:prstClr>
              </a:solidFill>
              <a:latin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s-CO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rPr>
              <a:t>Se</a:t>
            </a:r>
            <a:r>
              <a:rPr lang="es-CO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rPr>
              <a:t> recuperó </a:t>
            </a:r>
            <a:r>
              <a:rPr lang="es-CO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rPr>
              <a:t>la</a:t>
            </a:r>
            <a:r>
              <a:rPr lang="es-CO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rPr>
              <a:t> </a:t>
            </a:r>
            <a:r>
              <a:rPr lang="es-CO" b="1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rPr>
              <a:t>infraestructura </a:t>
            </a:r>
            <a:r>
              <a:rPr lang="es-CO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rPr>
              <a:t>de la </a:t>
            </a:r>
            <a:r>
              <a:rPr lang="es-CO" b="1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rPr>
              <a:t>estación piscícola San Silvestre </a:t>
            </a:r>
            <a:r>
              <a:rPr lang="es-CO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rPr>
              <a:t>- Barrancabermeja</a:t>
            </a:r>
            <a:r>
              <a:rPr lang="es-CO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.</a:t>
            </a:r>
            <a:endParaRPr lang="es-CO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13" name="CuadroTexto 5"/>
          <p:cNvSpPr txBox="1"/>
          <p:nvPr/>
        </p:nvSpPr>
        <p:spPr>
          <a:xfrm>
            <a:off x="110988" y="4508500"/>
            <a:ext cx="5617459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CO"/>
            </a:defPPr>
            <a:lvl1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4000"/>
              <a:buFont typeface="Arial" panose="020B0604020202020204" pitchFamily="34" charset="0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defRPr>
            </a:lvl1pPr>
          </a:lstStyle>
          <a:p>
            <a:pPr marL="285750" indent="-285750" algn="just"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s-CO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Rehabilitación </a:t>
            </a:r>
            <a:r>
              <a:rPr lang="es-CO" dirty="0">
                <a:solidFill>
                  <a:prstClr val="black">
                    <a:lumMod val="50000"/>
                    <a:lumOff val="50000"/>
                  </a:prstClr>
                </a:solidFill>
              </a:rPr>
              <a:t>y protección de </a:t>
            </a:r>
            <a:r>
              <a:rPr lang="es-CO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300 hectáreas </a:t>
            </a:r>
            <a:r>
              <a:rPr lang="es-CO" dirty="0">
                <a:solidFill>
                  <a:prstClr val="black">
                    <a:lumMod val="50000"/>
                    <a:lumOff val="50000"/>
                  </a:prstClr>
                </a:solidFill>
              </a:rPr>
              <a:t>de </a:t>
            </a:r>
            <a:r>
              <a:rPr lang="es-CO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bosques</a:t>
            </a:r>
            <a:r>
              <a:rPr lang="es-CO" dirty="0">
                <a:solidFill>
                  <a:prstClr val="black">
                    <a:lumMod val="50000"/>
                    <a:lumOff val="50000"/>
                  </a:prstClr>
                </a:solidFill>
              </a:rPr>
              <a:t> de la </a:t>
            </a:r>
            <a:r>
              <a:rPr lang="es-CO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ribera del río</a:t>
            </a:r>
            <a:r>
              <a:rPr lang="es-CO" dirty="0">
                <a:solidFill>
                  <a:prstClr val="black">
                    <a:lumMod val="50000"/>
                    <a:lumOff val="50000"/>
                  </a:prstClr>
                </a:solidFill>
              </a:rPr>
              <a:t>.</a:t>
            </a:r>
          </a:p>
          <a:p>
            <a:pPr marL="285750" indent="-285750" algn="just"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s-CO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Firma </a:t>
            </a:r>
            <a:r>
              <a:rPr lang="es-CO" dirty="0">
                <a:solidFill>
                  <a:prstClr val="black">
                    <a:lumMod val="50000"/>
                    <a:lumOff val="50000"/>
                  </a:prstClr>
                </a:solidFill>
              </a:rPr>
              <a:t>de 51 acuerdos con propietarios de predios para la </a:t>
            </a:r>
            <a:r>
              <a:rPr lang="es-CO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siembra de árboles</a:t>
            </a:r>
            <a:endParaRPr lang="es-CO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285750" indent="-285750" algn="just"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s-CO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6 </a:t>
            </a:r>
            <a:r>
              <a:rPr lang="es-CO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viveros</a:t>
            </a:r>
            <a:r>
              <a:rPr lang="es-CO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s-CO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comunitarios</a:t>
            </a:r>
            <a:r>
              <a:rPr lang="es-CO" dirty="0">
                <a:solidFill>
                  <a:prstClr val="black">
                    <a:lumMod val="50000"/>
                    <a:lumOff val="50000"/>
                  </a:prstClr>
                </a:solidFill>
              </a:rPr>
              <a:t>.</a:t>
            </a:r>
          </a:p>
          <a:p>
            <a:pPr marL="285750" indent="-285750" algn="just"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s-CO" dirty="0">
                <a:solidFill>
                  <a:prstClr val="black">
                    <a:lumMod val="50000"/>
                    <a:lumOff val="50000"/>
                  </a:prstClr>
                </a:solidFill>
              </a:rPr>
              <a:t>Programa de </a:t>
            </a:r>
            <a:r>
              <a:rPr lang="es-CO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cazadores de semillas</a:t>
            </a:r>
            <a:r>
              <a:rPr lang="es-CO" dirty="0">
                <a:solidFill>
                  <a:prstClr val="black">
                    <a:lumMod val="50000"/>
                    <a:lumOff val="50000"/>
                  </a:prstClr>
                </a:solidFill>
              </a:rPr>
              <a:t> (niños y jóvenes</a:t>
            </a:r>
            <a:r>
              <a:rPr lang="es-CO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).</a:t>
            </a:r>
            <a:endParaRPr lang="es-CO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 bwMode="auto">
          <a:xfrm>
            <a:off x="379413" y="3663950"/>
            <a:ext cx="4930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CO" altLang="es-CO" sz="2000" b="1" u="sng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rPr>
              <a:t>Restauración del bosque ribereño de los afluentes del bajo Sogamoso</a:t>
            </a:r>
          </a:p>
        </p:txBody>
      </p:sp>
      <p:sp>
        <p:nvSpPr>
          <p:cNvPr id="15" name="7 Redondear rectángulo de esquina del mismo lado"/>
          <p:cNvSpPr/>
          <p:nvPr/>
        </p:nvSpPr>
        <p:spPr>
          <a:xfrm rot="5400000" flipV="1">
            <a:off x="4972844" y="2416969"/>
            <a:ext cx="5381625" cy="3014663"/>
          </a:xfrm>
          <a:prstGeom prst="round2SameRect">
            <a:avLst>
              <a:gd name="adj1" fmla="val 6481"/>
              <a:gd name="adj2" fmla="val 0"/>
            </a:avLst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ln>
                <a:solidFill>
                  <a:srgbClr val="00B050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6" name="Picture 2" descr="H:\DCIM\103_PANA\P103099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995047" y="1662890"/>
            <a:ext cx="2770531" cy="2160240"/>
          </a:xfrm>
          <a:prstGeom prst="roundRect">
            <a:avLst>
              <a:gd name="adj" fmla="val 11363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175" y="4178766"/>
            <a:ext cx="3304023" cy="2152073"/>
          </a:xfrm>
          <a:prstGeom prst="roundRect">
            <a:avLst>
              <a:gd name="adj" fmla="val 11517"/>
            </a:avLst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2798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268941" y="5089525"/>
            <a:ext cx="865990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s-ES" altLang="es-CO" sz="2000" dirty="0" smtClean="0">
                <a:latin typeface="+mn-lt"/>
                <a:cs typeface="Calibri" panose="020F0502020204030204" pitchFamily="34" charset="0"/>
              </a:rPr>
              <a:t>El</a:t>
            </a:r>
            <a:r>
              <a:rPr lang="es-ES" altLang="es-CO" sz="2000" dirty="0" smtClean="0">
                <a:latin typeface="Calibri Light" panose="020F03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CO" sz="2000" dirty="0" smtClean="0">
                <a:latin typeface="+mn-lt"/>
                <a:cs typeface="Calibri" panose="020F0502020204030204" pitchFamily="34" charset="0"/>
              </a:rPr>
              <a:t>Proyecto Hidroeléctrico Sogamoso fue registrado como </a:t>
            </a:r>
            <a:r>
              <a:rPr lang="es-ES" altLang="es-CO" sz="2000" b="1" dirty="0">
                <a:latin typeface="+mn-lt"/>
                <a:cs typeface="Calibri" panose="020F0502020204030204" pitchFamily="34" charset="0"/>
              </a:rPr>
              <a:t>Mecanismos de Desarrollo Limpio</a:t>
            </a:r>
            <a:r>
              <a:rPr lang="es-ES" altLang="es-CO" sz="2000" dirty="0" smtClean="0">
                <a:latin typeface="+mn-lt"/>
                <a:cs typeface="Calibri" panose="020F0502020204030204" pitchFamily="34" charset="0"/>
              </a:rPr>
              <a:t>, ante </a:t>
            </a:r>
            <a:r>
              <a:rPr lang="es-ES" altLang="es-CO" sz="2000" dirty="0">
                <a:latin typeface="+mn-lt"/>
                <a:cs typeface="Calibri" panose="020F0502020204030204" pitchFamily="34" charset="0"/>
              </a:rPr>
              <a:t>el criterio de la Comisión de las Naciones Unidas para el Cambio Climático (UNFCC</a:t>
            </a:r>
            <a:r>
              <a:rPr lang="es-ES" altLang="es-CO" sz="2000" dirty="0" smtClean="0">
                <a:latin typeface="+mn-lt"/>
                <a:cs typeface="Calibri" panose="020F0502020204030204" pitchFamily="34" charset="0"/>
              </a:rPr>
              <a:t>) y cuenta con un factor </a:t>
            </a:r>
            <a:r>
              <a:rPr lang="es-ES" altLang="es-CO" sz="2000" dirty="0">
                <a:latin typeface="+mn-lt"/>
                <a:cs typeface="Calibri" panose="020F0502020204030204" pitchFamily="34" charset="0"/>
              </a:rPr>
              <a:t>de </a:t>
            </a:r>
            <a:r>
              <a:rPr lang="es-ES" altLang="es-CO" sz="2000" b="1" dirty="0">
                <a:latin typeface="+mn-lt"/>
                <a:cs typeface="Calibri" panose="020F0502020204030204" pitchFamily="34" charset="0"/>
              </a:rPr>
              <a:t>eficiencia de embalse </a:t>
            </a:r>
            <a:r>
              <a:rPr lang="es-ES" altLang="es-CO" sz="2000" dirty="0">
                <a:latin typeface="+mn-lt"/>
                <a:cs typeface="Calibri" panose="020F0502020204030204" pitchFamily="34" charset="0"/>
              </a:rPr>
              <a:t>de 12 </a:t>
            </a:r>
            <a:r>
              <a:rPr lang="es-ES" altLang="es-CO" sz="2000" dirty="0" smtClean="0">
                <a:latin typeface="+mn-lt"/>
                <a:cs typeface="Calibri" panose="020F0502020204030204" pitchFamily="34" charset="0"/>
              </a:rPr>
              <a:t>MW/km</a:t>
            </a:r>
            <a:r>
              <a:rPr lang="es-ES" altLang="es-CO" sz="2000" baseline="30000" dirty="0" smtClean="0">
                <a:latin typeface="+mn-lt"/>
                <a:cs typeface="Calibri" panose="020F0502020204030204" pitchFamily="34" charset="0"/>
              </a:rPr>
              <a:t>2</a:t>
            </a:r>
            <a:r>
              <a:rPr lang="es-ES" altLang="es-CO" sz="2000" dirty="0" smtClean="0">
                <a:latin typeface="+mn-lt"/>
                <a:cs typeface="Calibri" panose="020F0502020204030204" pitchFamily="34" charset="0"/>
              </a:rPr>
              <a:t>, por </a:t>
            </a:r>
            <a:r>
              <a:rPr lang="es-ES" altLang="es-CO" sz="2000" dirty="0">
                <a:latin typeface="+mn-lt"/>
                <a:cs typeface="Calibri" panose="020F0502020204030204" pitchFamily="34" charset="0"/>
              </a:rPr>
              <a:t>tanto: </a:t>
            </a:r>
            <a:r>
              <a:rPr lang="es-ES" altLang="es-CO" sz="2000" b="1" u="sng" kern="0" dirty="0">
                <a:solidFill>
                  <a:srgbClr val="0070C0"/>
                </a:solidFill>
                <a:latin typeface="+mn-lt"/>
              </a:rPr>
              <a:t>G</a:t>
            </a:r>
            <a:r>
              <a:rPr lang="es-ES" sz="2000" b="1" u="sng" kern="0" dirty="0">
                <a:solidFill>
                  <a:srgbClr val="0070C0"/>
                </a:solidFill>
                <a:latin typeface="+mn-lt"/>
              </a:rPr>
              <a:t>e</a:t>
            </a:r>
            <a:r>
              <a:rPr lang="es-ES" sz="2000" b="1" u="sng" kern="0" dirty="0" smtClean="0">
                <a:solidFill>
                  <a:srgbClr val="0070C0"/>
                </a:solidFill>
                <a:latin typeface="+mn-lt"/>
              </a:rPr>
              <a:t>neramos energía limpia</a:t>
            </a:r>
            <a:endParaRPr lang="es-ES" sz="2000" b="1" u="sng" kern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 bwMode="auto">
          <a:xfrm>
            <a:off x="152869" y="121026"/>
            <a:ext cx="5957046" cy="67001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s-CO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GENERALIDADES</a:t>
            </a:r>
            <a:endParaRPr lang="es-E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41" y="1208613"/>
            <a:ext cx="5097496" cy="3402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6109915" y="1208613"/>
            <a:ext cx="264089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1600" dirty="0">
                <a:latin typeface="+mn-lt"/>
              </a:rPr>
              <a:t>Ubicación: </a:t>
            </a:r>
            <a:r>
              <a:rPr lang="es-CO" sz="1600" dirty="0" smtClean="0">
                <a:latin typeface="+mn-lt"/>
              </a:rPr>
              <a:t>D</a:t>
            </a:r>
            <a:r>
              <a:rPr lang="es-CO" sz="1600" b="1" dirty="0">
                <a:latin typeface="+mn-lt"/>
              </a:rPr>
              <a:t>epartamento </a:t>
            </a:r>
            <a:r>
              <a:rPr lang="es-CO" sz="1600" b="1" dirty="0" smtClean="0">
                <a:latin typeface="+mn-lt"/>
              </a:rPr>
              <a:t>de Santander - Colombia</a:t>
            </a:r>
            <a:endParaRPr lang="es-CO" sz="1600" b="1" dirty="0">
              <a:latin typeface="+mn-lt"/>
            </a:endParaRPr>
          </a:p>
          <a:p>
            <a:pPr>
              <a:defRPr/>
            </a:pPr>
            <a:endParaRPr lang="es-CO" sz="1600" dirty="0" smtClean="0">
              <a:latin typeface="+mn-lt"/>
            </a:endParaRPr>
          </a:p>
          <a:p>
            <a:pPr>
              <a:defRPr/>
            </a:pPr>
            <a:r>
              <a:rPr lang="es-CO" sz="1600" dirty="0" smtClean="0">
                <a:latin typeface="+mn-lt"/>
              </a:rPr>
              <a:t>Inversión </a:t>
            </a:r>
            <a:r>
              <a:rPr lang="es-CO" sz="1600" dirty="0">
                <a:latin typeface="+mn-lt"/>
              </a:rPr>
              <a:t>en </a:t>
            </a:r>
            <a:r>
              <a:rPr lang="es-CO" sz="1600" dirty="0" smtClean="0">
                <a:latin typeface="+mn-lt"/>
              </a:rPr>
              <a:t>USD$</a:t>
            </a:r>
            <a:r>
              <a:rPr lang="es-CO" sz="1600" dirty="0" smtClean="0">
                <a:latin typeface="+mn-lt"/>
              </a:rPr>
              <a:t>:</a:t>
            </a:r>
            <a:endParaRPr lang="es-CO" sz="1600" dirty="0">
              <a:latin typeface="+mn-lt"/>
            </a:endParaRPr>
          </a:p>
          <a:p>
            <a:pPr>
              <a:defRPr/>
            </a:pPr>
            <a:r>
              <a:rPr lang="es-CO" sz="1600" b="1" dirty="0" smtClean="0">
                <a:latin typeface="+mn-lt"/>
              </a:rPr>
              <a:t>1</a:t>
            </a:r>
            <a:r>
              <a:rPr lang="es-CO" sz="1600" b="1" dirty="0" smtClean="0">
                <a:latin typeface="+mn-lt"/>
              </a:rPr>
              <a:t>,4 </a:t>
            </a:r>
            <a:r>
              <a:rPr lang="es-CO" sz="1600" b="1" dirty="0">
                <a:latin typeface="+mn-lt"/>
              </a:rPr>
              <a:t>billones </a:t>
            </a:r>
            <a:r>
              <a:rPr lang="es-CO" sz="1600" dirty="0">
                <a:latin typeface="+mn-lt"/>
              </a:rPr>
              <a:t>incluidos los costos financieros</a:t>
            </a:r>
          </a:p>
          <a:p>
            <a:pPr>
              <a:defRPr/>
            </a:pPr>
            <a:endParaRPr lang="es-CO" sz="1600" dirty="0">
              <a:latin typeface="+mn-lt"/>
            </a:endParaRPr>
          </a:p>
          <a:p>
            <a:pPr>
              <a:defRPr/>
            </a:pPr>
            <a:r>
              <a:rPr lang="es-CO" sz="1600" dirty="0">
                <a:latin typeface="+mn-lt"/>
              </a:rPr>
              <a:t>Operación comercial:</a:t>
            </a:r>
          </a:p>
          <a:p>
            <a:pPr>
              <a:defRPr/>
            </a:pPr>
            <a:r>
              <a:rPr lang="es-CO" sz="1600" b="1" dirty="0">
                <a:latin typeface="+mn-lt"/>
              </a:rPr>
              <a:t>Diciembre de </a:t>
            </a:r>
            <a:r>
              <a:rPr lang="es-CO" sz="1600" b="1" dirty="0" smtClean="0">
                <a:latin typeface="+mn-lt"/>
              </a:rPr>
              <a:t>2014</a:t>
            </a:r>
          </a:p>
          <a:p>
            <a:pPr>
              <a:defRPr/>
            </a:pPr>
            <a:endParaRPr lang="es-CO" sz="1600" b="1" dirty="0">
              <a:latin typeface="+mn-lt"/>
            </a:endParaRPr>
          </a:p>
          <a:p>
            <a:pPr>
              <a:defRPr/>
            </a:pPr>
            <a:r>
              <a:rPr lang="es-CO" sz="1600" b="1" dirty="0" smtClean="0">
                <a:latin typeface="+mn-lt"/>
              </a:rPr>
              <a:t>Genera 820 MW de energía – año, equivalente al </a:t>
            </a:r>
            <a:r>
              <a:rPr lang="es-CO" sz="1600" b="1" dirty="0">
                <a:latin typeface="+mn-lt"/>
              </a:rPr>
              <a:t>8</a:t>
            </a:r>
            <a:r>
              <a:rPr lang="es-CO" sz="1600" b="1" dirty="0" smtClean="0">
                <a:latin typeface="+mn-lt"/>
              </a:rPr>
              <a:t>% </a:t>
            </a:r>
            <a:r>
              <a:rPr lang="es-CO" sz="1600" b="1" dirty="0" smtClean="0">
                <a:latin typeface="+mn-lt"/>
              </a:rPr>
              <a:t>de la energía que Colombia consume en un año </a:t>
            </a:r>
          </a:p>
          <a:p>
            <a:pPr>
              <a:defRPr/>
            </a:pPr>
            <a:endParaRPr lang="es-CO" sz="1600" b="1" dirty="0">
              <a:latin typeface="+mn-lt"/>
            </a:endParaRPr>
          </a:p>
          <a:p>
            <a:pPr>
              <a:defRPr/>
            </a:pPr>
            <a:endParaRPr lang="es-CO" sz="1600" b="1" dirty="0">
              <a:latin typeface="+mn-lt"/>
            </a:endParaRPr>
          </a:p>
        </p:txBody>
      </p:sp>
      <p:pic>
        <p:nvPicPr>
          <p:cNvPr id="8" name="3 Imag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457" t="52517" r="33781" b="34016"/>
          <a:stretch/>
        </p:blipFill>
        <p:spPr>
          <a:xfrm>
            <a:off x="5308738" y="1961714"/>
            <a:ext cx="801177" cy="79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052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0013" y="2933075"/>
            <a:ext cx="523398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adroTexto 2"/>
          <p:cNvSpPr txBox="1">
            <a:spLocks noChangeArrowheads="1"/>
          </p:cNvSpPr>
          <p:nvPr/>
        </p:nvSpPr>
        <p:spPr bwMode="auto">
          <a:xfrm>
            <a:off x="290513" y="1328738"/>
            <a:ext cx="6027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CO" altLang="es-CO" sz="2000" b="1" u="sng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Plan de Ordenamiento Pesquero del Bajo Sogamoso</a:t>
            </a:r>
          </a:p>
        </p:txBody>
      </p:sp>
      <p:sp>
        <p:nvSpPr>
          <p:cNvPr id="14" name="CuadroTexto 5"/>
          <p:cNvSpPr txBox="1"/>
          <p:nvPr/>
        </p:nvSpPr>
        <p:spPr>
          <a:xfrm>
            <a:off x="147918" y="2178050"/>
            <a:ext cx="4079595" cy="357028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>
              <a:lnSpc>
                <a:spcPct val="80000"/>
              </a:lnSpc>
              <a:spcBef>
                <a:spcPct val="20000"/>
              </a:spcBef>
              <a:spcAft>
                <a:spcPct val="45000"/>
              </a:spcAft>
              <a:buClr>
                <a:schemeClr val="accent6"/>
              </a:buClr>
              <a:buSzPct val="104000"/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pPr algn="just" fontAlgn="auto">
              <a:lnSpc>
                <a:spcPct val="100000"/>
              </a:lnSpc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s-CO" sz="20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Concertación</a:t>
            </a:r>
            <a:r>
              <a:rPr lang="es-CO" sz="2000" kern="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 </a:t>
            </a:r>
            <a:r>
              <a:rPr lang="es-CO" sz="20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con las asociaciones de </a:t>
            </a:r>
            <a:r>
              <a:rPr lang="es-CO" sz="2000" b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pescadores</a:t>
            </a:r>
            <a:r>
              <a:rPr lang="es-CO" sz="20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 y la </a:t>
            </a:r>
            <a:r>
              <a:rPr lang="es-CO" sz="2000" b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AUNAP</a:t>
            </a:r>
            <a:r>
              <a:rPr lang="es-CO" sz="20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 (Autoridad Nacional de Acuicultura y Pesca</a:t>
            </a:r>
            <a:r>
              <a:rPr lang="es-CO" sz="2000" kern="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).</a:t>
            </a:r>
            <a:endParaRPr lang="es-CO" sz="2000" kern="0" dirty="0">
              <a:solidFill>
                <a:prstClr val="black">
                  <a:lumMod val="50000"/>
                  <a:lumOff val="50000"/>
                </a:prstClr>
              </a:solidFill>
              <a:latin typeface="Calibri Light" panose="020F0302020204030204"/>
              <a:cs typeface="Arial" panose="020B0604020202020204" pitchFamily="34" charset="0"/>
            </a:endParaRPr>
          </a:p>
          <a:p>
            <a:pPr algn="just" fontAlgn="auto">
              <a:lnSpc>
                <a:spcPct val="100000"/>
              </a:lnSpc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s-CO" sz="2000" kern="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La </a:t>
            </a:r>
            <a:r>
              <a:rPr lang="es-CO" sz="20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pesca podrá realizarse tanto aguas arriba como aguas abajo de la presa.</a:t>
            </a:r>
          </a:p>
          <a:p>
            <a:pPr algn="just" fontAlgn="auto">
              <a:lnSpc>
                <a:spcPct val="100000"/>
              </a:lnSpc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s-CO" sz="20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Aprovechamiento</a:t>
            </a:r>
            <a:r>
              <a:rPr lang="es-CO" sz="2000" kern="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 </a:t>
            </a:r>
            <a:r>
              <a:rPr lang="es-CO" sz="20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pesquero</a:t>
            </a:r>
            <a:r>
              <a:rPr lang="es-CO" sz="20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, </a:t>
            </a:r>
            <a:r>
              <a:rPr lang="es-CO" sz="2000" b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respetando</a:t>
            </a:r>
            <a:r>
              <a:rPr lang="es-CO" sz="20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 la </a:t>
            </a:r>
            <a:r>
              <a:rPr lang="es-CO" sz="2000" b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reglamentación</a:t>
            </a:r>
            <a:r>
              <a:rPr lang="es-CO" sz="20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 </a:t>
            </a:r>
            <a:r>
              <a:rPr lang="es-CO" sz="2000" kern="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y </a:t>
            </a:r>
            <a:r>
              <a:rPr lang="es-CO" sz="20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los </a:t>
            </a:r>
            <a:r>
              <a:rPr lang="es-CO" sz="20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acuerdos</a:t>
            </a:r>
            <a:r>
              <a:rPr lang="es-CO" sz="2000" kern="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. </a:t>
            </a:r>
            <a:endParaRPr lang="es-CO" sz="2000" kern="0" dirty="0">
              <a:solidFill>
                <a:prstClr val="black">
                  <a:lumMod val="50000"/>
                  <a:lumOff val="50000"/>
                </a:prstClr>
              </a:solidFill>
              <a:latin typeface="Calibri Light" panose="020F0302020204030204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325938" y="2038350"/>
            <a:ext cx="4649787" cy="706438"/>
          </a:xfrm>
          <a:prstGeom prst="rect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Formulación y </a:t>
            </a:r>
            <a:r>
              <a:rPr kumimoji="0" 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en</a:t>
            </a:r>
            <a:r>
              <a:rPr kumimoji="0" lang="es-CO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trámite de </a:t>
            </a:r>
            <a:r>
              <a:rPr kumimoji="0" lang="es-CO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adopción</a:t>
            </a:r>
            <a:r>
              <a:rPr kumimoji="0" lang="es-CO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por </a:t>
            </a:r>
            <a:b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</a:br>
            <a:r>
              <a:rPr kumimoji="0" lang="es-CO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parte de la AUNAP</a:t>
            </a: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110988" y="37659"/>
            <a:ext cx="7379729" cy="936104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E73BA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E73BA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E73BA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E73BA"/>
                </a:solidFill>
                <a:latin typeface="Arial" pitchFamily="34" charset="0"/>
              </a:defRPr>
            </a:lvl9pPr>
          </a:lstStyle>
          <a:p>
            <a:pPr defTabSz="914400">
              <a:defRPr/>
            </a:pPr>
            <a:r>
              <a:rPr lang="es-CO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  <a:cs typeface="Arial"/>
              </a:rPr>
              <a:t>PROTECCIÓN DEL RECURSO ÍCTICO Y PESQUERO DEL RÍO SOGAMOSO  </a:t>
            </a:r>
            <a:endParaRPr lang="es-CO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747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4 CuadroTexto"/>
          <p:cNvSpPr txBox="1"/>
          <p:nvPr/>
        </p:nvSpPr>
        <p:spPr>
          <a:xfrm>
            <a:off x="392342" y="1676784"/>
            <a:ext cx="3744415" cy="92333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Rescate de aproximadamente 29.280  ejemplares de peces, en febrero al inicio del desvío</a:t>
            </a:r>
            <a:endParaRPr lang="es-CO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8 CuadroTexto"/>
          <p:cNvSpPr txBox="1"/>
          <p:nvPr/>
        </p:nvSpPr>
        <p:spPr>
          <a:xfrm>
            <a:off x="4494067" y="1538285"/>
            <a:ext cx="4188168" cy="120032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 fontAlgn="auto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  <a:defRPr/>
            </a:pPr>
            <a:r>
              <a:rPr lang="es-CO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Acuerdo con la </a:t>
            </a:r>
            <a:r>
              <a:rPr lang="es-CO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Autoridad Nacional de Acuicultura y Pesca </a:t>
            </a:r>
            <a:r>
              <a:rPr lang="es-CO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– AUNAP – </a:t>
            </a:r>
            <a:r>
              <a:rPr lang="es-CO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lineamientos de ordenamiento </a:t>
            </a:r>
            <a:r>
              <a:rPr lang="es-CO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pesquero</a:t>
            </a:r>
            <a:endParaRPr lang="es-CO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110988" y="37658"/>
            <a:ext cx="7379729" cy="1087085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E73BA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E73BA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E73BA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E73BA"/>
                </a:solidFill>
                <a:latin typeface="Arial" pitchFamily="34" charset="0"/>
              </a:defRPr>
            </a:lvl9pPr>
          </a:lstStyle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s-CO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  <a:cs typeface="Arial"/>
              </a:rPr>
              <a:t>PROGRAMA PARA APROVECHAMIENTO ÍCTICO Y PESQUERO EN LAS ZONAS DE BARRERAS.</a:t>
            </a:r>
            <a:endParaRPr lang="es-CO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ＭＳ Ｐゴシック" charset="0"/>
              <a:cs typeface="Arial"/>
            </a:endParaRPr>
          </a:p>
        </p:txBody>
      </p:sp>
      <p:pic>
        <p:nvPicPr>
          <p:cNvPr id="11" name="Picture 2" descr="C:\Users\32205476\Pictures\Sogamoso\2013\Comision 0207-0507-2013\DSC0786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602522" y="3030386"/>
            <a:ext cx="16151932" cy="366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271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689411" y="4880846"/>
            <a:ext cx="63335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tabLst>
                <a:tab pos="3589338" algn="l"/>
              </a:tabLst>
              <a:defRPr/>
            </a:pPr>
            <a:r>
              <a:rPr lang="es-CO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4. GESTIÓN DE SOSTENIBILIDAD AMBIENTAL </a:t>
            </a:r>
            <a:endParaRPr lang="es-CO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710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331" y="3933056"/>
            <a:ext cx="2666443" cy="199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4273" y="3762518"/>
            <a:ext cx="1961568" cy="261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9 Rectángulo"/>
          <p:cNvSpPr/>
          <p:nvPr/>
        </p:nvSpPr>
        <p:spPr>
          <a:xfrm>
            <a:off x="215153" y="1301566"/>
            <a:ext cx="4155141" cy="526297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68C46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361950" marR="0" lvl="0" indent="-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50000"/>
              <a:buFont typeface="Calibri" pitchFamily="34" charset="0"/>
              <a:buChar char="↗"/>
              <a:tabLst/>
              <a:defRPr/>
            </a:pPr>
            <a:r>
              <a:rPr kumimoji="0" lang="es-CO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Atención psicosocial y salud sexual y                          reproductiva. Convenio ISAGEN, UNFPA , Diócesis y PDPMM.  </a:t>
            </a:r>
          </a:p>
          <a:p>
            <a:pPr marL="361950" marR="0" lvl="0" indent="-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50000"/>
              <a:buFont typeface="Calibri" pitchFamily="34" charset="0"/>
              <a:buChar char="↗"/>
              <a:tabLst/>
              <a:defRPr/>
            </a:pPr>
            <a:r>
              <a:rPr kumimoji="0" lang="es-CO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Brigadas de salud– Fundación Alas para la Gente y Hospital de Betulia.</a:t>
            </a:r>
          </a:p>
          <a:p>
            <a:pPr marL="361950" marR="0" lvl="0" indent="-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50000"/>
              <a:buFont typeface="Calibri" pitchFamily="34" charset="0"/>
              <a:buChar char="↗"/>
              <a:tabLst/>
              <a:defRPr/>
            </a:pPr>
            <a:r>
              <a:rPr kumimoji="0" lang="es-CO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Acueducto, potabilización del agua  y alcantarillado para Tienda Nueva, La Playa y El Peaje.</a:t>
            </a:r>
          </a:p>
          <a:p>
            <a:pPr marL="361950" marR="0" lvl="0" indent="-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50000"/>
              <a:buFont typeface="Calibri" pitchFamily="34" charset="0"/>
              <a:buChar char="↗"/>
              <a:tabLst/>
              <a:defRPr/>
            </a:pPr>
            <a:r>
              <a:rPr kumimoji="0" lang="es-CO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Diseño acueducto cabeceras Betulia y Zapatoca.</a:t>
            </a:r>
          </a:p>
          <a:p>
            <a:pPr marL="361950" marR="0" lvl="0" indent="-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50000"/>
              <a:buFont typeface="Calibri" pitchFamily="34" charset="0"/>
              <a:buChar char="↗"/>
              <a:tabLst/>
              <a:defRPr/>
            </a:pPr>
            <a:r>
              <a:rPr kumimoji="0" lang="es-CO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Diseño acueducto El Llanito.</a:t>
            </a:r>
          </a:p>
          <a:p>
            <a:pPr marL="361950" marR="0" lvl="0" indent="-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50000"/>
              <a:buFont typeface="Calibri" pitchFamily="34" charset="0"/>
              <a:buChar char="↗"/>
              <a:tabLst/>
              <a:defRPr/>
            </a:pPr>
            <a:r>
              <a:rPr kumimoji="0" lang="es-CO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Recolección residuos de la Zona de Obras y transporte hasta su disposición final.</a:t>
            </a:r>
          </a:p>
          <a:p>
            <a:pPr marL="361950" marR="0" lvl="0" indent="-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50000"/>
              <a:buFont typeface="Calibri" pitchFamily="34" charset="0"/>
              <a:buChar char="↗"/>
              <a:tabLst/>
              <a:defRPr/>
            </a:pPr>
            <a:r>
              <a:rPr kumimoji="0" lang="es-CO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Apoyo para construcción del puente El Tablazo, en convenio con la Gobernación de Santander.</a:t>
            </a:r>
          </a:p>
          <a:p>
            <a:pPr marL="361950" marR="0" lvl="0" indent="-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50000"/>
              <a:buFont typeface="Calibri" pitchFamily="34" charset="0"/>
              <a:buChar char="↗"/>
              <a:tabLst/>
              <a:defRPr/>
            </a:pPr>
            <a:r>
              <a:rPr kumimoji="0" lang="es-CO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Estudio de paleontología, en Convenio con Instituto </a:t>
            </a:r>
            <a:r>
              <a:rPr kumimoji="0" lang="es-CO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Smithsonian</a:t>
            </a:r>
            <a:r>
              <a:rPr kumimoji="0" lang="es-CO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y SGC.   </a:t>
            </a:r>
          </a:p>
          <a:p>
            <a:pPr marL="361950" marR="0" lvl="0" indent="-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50000"/>
              <a:buFont typeface="Calibri" pitchFamily="34" charset="0"/>
              <a:buChar char="↗"/>
              <a:tabLst/>
              <a:defRPr/>
            </a:pPr>
            <a:r>
              <a:rPr lang="es-CO" sz="1600" b="1" u="sng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 pitchFamily="34" charset="0"/>
              </a:rPr>
              <a:t>Plan de Ordenamiento del Embalse </a:t>
            </a:r>
            <a:r>
              <a:rPr lang="es-CO" sz="1600" b="1" u="sng" kern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 pitchFamily="34" charset="0"/>
              </a:rPr>
              <a:t>Topocoro</a:t>
            </a:r>
            <a:r>
              <a:rPr lang="es-CO" sz="1600" b="1" u="sng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 pitchFamily="34" charset="0"/>
              </a:rPr>
              <a:t>                             </a:t>
            </a:r>
            <a:endParaRPr lang="es-CO" sz="1600" b="1" u="sng" kern="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+mn-ea"/>
              <a:cs typeface="Arial" pitchFamily="34" charset="0"/>
            </a:endParaRPr>
          </a:p>
        </p:txBody>
      </p:sp>
      <p:pic>
        <p:nvPicPr>
          <p:cNvPr id="14" name="Picture 2" descr="H:\ALIRIO\ESCRITORIO\PROYECTO HIDROELECTRICO SOGAMOSO\ISAGEN ALIRIO 2\FOTOS PIPC. alirio\2011\SALUD SEXUAL\DSC00108 - copi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3927" y="859449"/>
            <a:ext cx="4250561" cy="26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12 CuadroTexto"/>
          <p:cNvSpPr txBox="1"/>
          <p:nvPr/>
        </p:nvSpPr>
        <p:spPr>
          <a:xfrm>
            <a:off x="4888915" y="6116332"/>
            <a:ext cx="4000527" cy="5232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Construcción del acueducto Tienda Nueva, El Peaje y la Playa </a:t>
            </a:r>
          </a:p>
        </p:txBody>
      </p:sp>
      <p:sp>
        <p:nvSpPr>
          <p:cNvPr id="16" name="13 CuadroTexto"/>
          <p:cNvSpPr txBox="1"/>
          <p:nvPr/>
        </p:nvSpPr>
        <p:spPr>
          <a:xfrm>
            <a:off x="4893471" y="3357561"/>
            <a:ext cx="4000527" cy="30777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PROAS</a:t>
            </a:r>
            <a:r>
              <a:rPr kumimoji="0" lang="es-CO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110989" y="-76655"/>
            <a:ext cx="7163870" cy="936104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E73BA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E73BA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E73BA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E73BA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  <a:cs typeface="Arial"/>
              </a:rPr>
              <a:t>GESTIÓN DE SOSTENIBILIDAD AMBIENTAL </a:t>
            </a:r>
            <a:endParaRPr lang="es-CO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019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 rot="10800000" flipV="1">
            <a:off x="637869" y="1414408"/>
            <a:ext cx="5729860" cy="20313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61950" marR="0" lvl="0" indent="-3619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50000"/>
              <a:buFont typeface="Arial" pitchFamily="34" charset="0"/>
              <a:buChar char="•"/>
              <a:tabLst/>
              <a:defRPr/>
            </a:pPr>
            <a:r>
              <a:rPr kumimoji="0" lang="es-CO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Primera biblioteca rural, en convenio con </a:t>
            </a:r>
            <a:r>
              <a:rPr kumimoji="0" lang="es-CO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Fonade</a:t>
            </a:r>
            <a:r>
              <a:rPr kumimoji="0" lang="es-CO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 la Biblioteca Nacional de Colombia.</a:t>
            </a:r>
          </a:p>
          <a:p>
            <a:pPr marL="361950" marR="0" lvl="0" indent="-3619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50000"/>
              <a:buFont typeface="Arial" pitchFamily="34" charset="0"/>
              <a:buChar char="•"/>
              <a:tabLst/>
              <a:defRPr/>
            </a:pPr>
            <a:r>
              <a:rPr kumimoji="0" lang="es-CO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Salón comunal. </a:t>
            </a:r>
          </a:p>
          <a:p>
            <a:pPr marL="361950" marR="0" lvl="0" indent="-3619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50000"/>
              <a:buFont typeface="Arial" pitchFamily="34" charset="0"/>
              <a:buChar char="•"/>
              <a:tabLst/>
              <a:defRPr/>
            </a:pPr>
            <a:r>
              <a:rPr kumimoji="0" lang="es-CO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Estación de Policía.</a:t>
            </a:r>
          </a:p>
          <a:p>
            <a:pPr marL="361950" marR="0" lvl="0" indent="-3619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50000"/>
              <a:buFont typeface="Arial" pitchFamily="34" charset="0"/>
              <a:buChar char="•"/>
              <a:tabLst/>
              <a:defRPr/>
            </a:pP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Dotación del Colegio Nuestra Señora de La Paz.</a:t>
            </a:r>
          </a:p>
          <a:p>
            <a:pPr marL="361950" marR="0" lvl="0" indent="-3619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50000"/>
              <a:buFont typeface="Arial" pitchFamily="34" charset="0"/>
              <a:buChar char="•"/>
              <a:tabLst/>
              <a:defRPr/>
            </a:pP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Transporte para estudiantes del Colegio Nuestra Señora de la Paz.</a:t>
            </a:r>
          </a:p>
        </p:txBody>
      </p:sp>
      <p:pic>
        <p:nvPicPr>
          <p:cNvPr id="9" name="Picture 2" descr="H:\ALIRIO\ESCRITORIO\PROYECTO HIDROELECTRICO SOGAMOSO\ISAGEN ALIRIO 2\FOTOS PIPC. alirio\2011\SALUD SEXUAL\apoyo psicosocial\DSC04688 - copi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869" y="3807406"/>
            <a:ext cx="3881638" cy="2524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D:\PHS\ISAGEN\FOTOS\2012\TTE ESCOLAR\DSC05979 - copia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79123" y="4088621"/>
            <a:ext cx="3551974" cy="2524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5343" y="2619784"/>
            <a:ext cx="2194695" cy="76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188259" y="116632"/>
            <a:ext cx="7048037" cy="936104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E73BA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E73BA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E73BA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E73BA"/>
                </a:solidFill>
                <a:latin typeface="Arial" pitchFamily="34" charset="0"/>
              </a:defRPr>
            </a:lvl9pPr>
          </a:lstStyle>
          <a:p>
            <a:pPr lvl="0" defTabSz="914400">
              <a:defRPr/>
            </a:pPr>
            <a:r>
              <a:rPr lang="es-CO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  <a:cs typeface="Arial"/>
              </a:rPr>
              <a:t>GESTIÓN SOSTENIBILIDAD AMBIENTAL </a:t>
            </a:r>
            <a:endParaRPr lang="es-CO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02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812" y="1021421"/>
            <a:ext cx="8821270" cy="85652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CO" sz="2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Formulación Participativa del Plan de Ordenamiento Embalse </a:t>
            </a:r>
            <a:r>
              <a:rPr lang="es-CO" sz="2400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Topocoro</a:t>
            </a:r>
            <a:r>
              <a:rPr lang="es-CO" sz="2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s-CO" sz="2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s-CO" sz="2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s-CO" sz="2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s-CO" sz="24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2" descr="G:\MVB\Fotos\BSgmoso\Aerea Vsta río Sogamoso al embal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127" y="2138082"/>
            <a:ext cx="7346639" cy="4377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74812" y="47382"/>
            <a:ext cx="6683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s-CO" sz="28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GESTIÓN SOSTENIBILIDAD AMBIENTAL </a:t>
            </a:r>
          </a:p>
        </p:txBody>
      </p:sp>
    </p:spTree>
    <p:extLst>
      <p:ext uri="{BB962C8B-B14F-4D97-AF65-F5344CB8AC3E}">
        <p14:creationId xmlns:p14="http://schemas.microsoft.com/office/powerpoint/2010/main" val="2436208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41" t="18237" r="80104" b="9749"/>
          <a:stretch/>
        </p:blipFill>
        <p:spPr>
          <a:xfrm>
            <a:off x="357170" y="1193613"/>
            <a:ext cx="256720" cy="442736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57170" y="2271958"/>
            <a:ext cx="513055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u="sng" dirty="0" smtClean="0">
                <a:latin typeface="+mn-lt"/>
              </a:rPr>
              <a:t>OBJETIVOS</a:t>
            </a:r>
            <a:endParaRPr lang="es-CO" b="1" u="sng" dirty="0">
              <a:latin typeface="+mn-lt"/>
            </a:endParaRPr>
          </a:p>
          <a:p>
            <a:pPr algn="just"/>
            <a:endParaRPr lang="es-CO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285750" indent="-285750" algn="just">
              <a:buClr>
                <a:srgbClr val="00FF00"/>
              </a:buClr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Formular plan de ordenamiento de usos alternativos a la generación de </a:t>
            </a:r>
            <a:r>
              <a:rPr lang="es-CO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energía y zonificar </a:t>
            </a:r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el embalse </a:t>
            </a:r>
            <a:r>
              <a:rPr 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Topocoro</a:t>
            </a:r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</a:t>
            </a:r>
          </a:p>
          <a:p>
            <a:pPr marL="285750" indent="-285750" algn="just">
              <a:buClr>
                <a:srgbClr val="00FF00"/>
              </a:buClr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Identificar </a:t>
            </a:r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plataforma institucional y de organizaciones privadas y comunitarias</a:t>
            </a:r>
            <a:r>
              <a:rPr lang="es-CO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</a:t>
            </a:r>
          </a:p>
          <a:p>
            <a:pPr marL="285750" indent="-285750" algn="just">
              <a:buClr>
                <a:srgbClr val="00FF00"/>
              </a:buClr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Desarrollar </a:t>
            </a:r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una metodología participativa.</a:t>
            </a:r>
          </a:p>
          <a:p>
            <a:pPr marL="285750" indent="-285750" algn="just">
              <a:buClr>
                <a:srgbClr val="00FF00"/>
              </a:buClr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Establecer prioridades y limitantes </a:t>
            </a:r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ambientales</a:t>
            </a:r>
            <a:r>
              <a:rPr lang="es-CO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</a:t>
            </a:r>
          </a:p>
          <a:p>
            <a:pPr marL="285750" indent="-285750" algn="just">
              <a:buClr>
                <a:srgbClr val="00FF00"/>
              </a:buClr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Fomentar la creación de un Comité Gestor con entes territoriales para la ejecución del POE</a:t>
            </a:r>
            <a:endParaRPr lang="es-CO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12" name="Picture 3" descr="D:\PERSONAL\ICYMA\HIDROSOGAMOSO\FOTOS\7 Y 8 DE MAYO DE 2015\20150508_080039 (2)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68788" y="1893750"/>
            <a:ext cx="2859564" cy="4505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74812" y="1021421"/>
            <a:ext cx="8821270" cy="85652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CO" sz="2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Formulación Participativa del Plan de Ordenamiento Embalse </a:t>
            </a:r>
            <a:r>
              <a:rPr lang="es-CO" sz="2400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Topocoro</a:t>
            </a:r>
            <a:r>
              <a:rPr lang="es-CO" sz="2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s-CO" sz="2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s-CO" sz="2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s-CO" sz="2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s-CO" sz="24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247964"/>
            <a:ext cx="6683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s-CO" sz="28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GESTIÓN SOSTENIBILIDAD AMBIENTAL </a:t>
            </a:r>
          </a:p>
        </p:txBody>
      </p:sp>
    </p:spTree>
    <p:extLst>
      <p:ext uri="{BB962C8B-B14F-4D97-AF65-F5344CB8AC3E}">
        <p14:creationId xmlns:p14="http://schemas.microsoft.com/office/powerpoint/2010/main" val="605786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607796"/>
              </p:ext>
            </p:extLst>
          </p:nvPr>
        </p:nvGraphicFramePr>
        <p:xfrm>
          <a:off x="650445" y="2131034"/>
          <a:ext cx="7870004" cy="35188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23335"/>
                <a:gridCol w="5246669"/>
              </a:tblGrid>
              <a:tr h="502641">
                <a:tc gridSpan="2">
                  <a:txBody>
                    <a:bodyPr/>
                    <a:lstStyle/>
                    <a:p>
                      <a:pPr algn="ctr"/>
                      <a:r>
                        <a:rPr lang="es-CO" sz="2000" dirty="0" smtClean="0">
                          <a:latin typeface="+mn-lt"/>
                        </a:rPr>
                        <a:t>Usos</a:t>
                      </a:r>
                      <a:endParaRPr lang="es-CO" sz="2000" dirty="0">
                        <a:latin typeface="+mn-lt"/>
                      </a:endParaRPr>
                    </a:p>
                  </a:txBody>
                  <a:tcPr marL="91455" marR="91455" marT="45722" marB="45722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02641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 smtClean="0"/>
                        <a:t>Principal</a:t>
                      </a:r>
                      <a:endParaRPr lang="es-CO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5" marR="91455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/>
                        <a:t>Generación de energía y conservación de la biodiversidad</a:t>
                      </a:r>
                      <a:endParaRPr lang="es-CO" sz="1800" dirty="0">
                        <a:latin typeface="+mn-lt"/>
                      </a:endParaRPr>
                    </a:p>
                  </a:txBody>
                  <a:tcPr marL="91455" marR="91455" marT="45722" marB="45722"/>
                </a:tc>
              </a:tr>
              <a:tr h="1005882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 smtClean="0"/>
                        <a:t>Complementarios</a:t>
                      </a:r>
                      <a:endParaRPr lang="es-CO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5" marR="91455" marT="45722" marB="4572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 smtClean="0"/>
                        <a:t>Pesca artesanal,</a:t>
                      </a:r>
                      <a:r>
                        <a:rPr lang="es-CO" sz="1800" baseline="0" dirty="0" smtClean="0"/>
                        <a:t> </a:t>
                      </a:r>
                      <a:r>
                        <a:rPr lang="es-CO" sz="1800" dirty="0" smtClean="0"/>
                        <a:t>transporte</a:t>
                      </a:r>
                      <a:r>
                        <a:rPr lang="es-CO" sz="1800" baseline="0" dirty="0" smtClean="0"/>
                        <a:t> fluvial, recreación y turismo de naturaleza, deportes náuticos, uso de agua para consumo y actividades agropecuarias </a:t>
                      </a:r>
                      <a:endParaRPr lang="es-CO" sz="1800" dirty="0">
                        <a:latin typeface="+mn-lt"/>
                      </a:endParaRPr>
                    </a:p>
                  </a:txBody>
                  <a:tcPr marL="91455" marR="91455" marT="45722" marB="45722"/>
                </a:tc>
              </a:tr>
              <a:tr h="502641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 smtClean="0"/>
                        <a:t>Condicionados</a:t>
                      </a:r>
                      <a:endParaRPr lang="es-CO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5" marR="91455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/>
                        <a:t>Pesca deportiva, motos náuticas</a:t>
                      </a:r>
                      <a:endParaRPr lang="es-CO" sz="1800" dirty="0">
                        <a:latin typeface="+mn-lt"/>
                      </a:endParaRPr>
                    </a:p>
                  </a:txBody>
                  <a:tcPr marL="91455" marR="91455" marT="45722" marB="45722"/>
                </a:tc>
              </a:tr>
              <a:tr h="867571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 smtClean="0"/>
                        <a:t>No recomendados</a:t>
                      </a:r>
                      <a:endParaRPr lang="es-CO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5" marR="91455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/>
                        <a:t>Acuicultura, </a:t>
                      </a:r>
                      <a:r>
                        <a:rPr lang="es-CO" sz="1800" baseline="0" dirty="0" smtClean="0"/>
                        <a:t>natación, buceo.</a:t>
                      </a:r>
                      <a:endParaRPr lang="es-CO" sz="1800" dirty="0">
                        <a:latin typeface="+mn-lt"/>
                      </a:endParaRPr>
                    </a:p>
                  </a:txBody>
                  <a:tcPr marL="91455" marR="91455" marT="45722" marB="45722" anchor="ctr"/>
                </a:tc>
              </a:tr>
            </a:tbl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174812" y="1021421"/>
            <a:ext cx="8821270" cy="856529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s-ES" sz="2200" b="1" kern="1200" dirty="0">
                <a:solidFill>
                  <a:srgbClr val="1C1CB3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defRPr/>
            </a:pPr>
            <a:r>
              <a:rPr lang="es-CO" sz="2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Formulación Participativa del Plan de Ordenamiento Embalse </a:t>
            </a:r>
            <a:r>
              <a:rPr lang="es-CO" sz="2400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Topocoro</a:t>
            </a:r>
            <a:endParaRPr lang="es-CO" sz="24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247964"/>
            <a:ext cx="6683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s-CO" sz="28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GESTIÓN SOSTENIBILIDAD AMBIENTAL </a:t>
            </a:r>
          </a:p>
        </p:txBody>
      </p:sp>
    </p:spTree>
    <p:extLst>
      <p:ext uri="{BB962C8B-B14F-4D97-AF65-F5344CB8AC3E}">
        <p14:creationId xmlns:p14="http://schemas.microsoft.com/office/powerpoint/2010/main" val="52784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:\FH\ISAGEN 6 HSgz\Informes\Final\Doc  finales\Doc. tec. FINAL\Mapas\MAPA 1 EMBALSE TOPOCORO USOS_ESPEJOS_AGUA (CARTA)F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727" y="1383873"/>
            <a:ext cx="7232743" cy="520401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0" y="837245"/>
            <a:ext cx="8821270" cy="480567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s-ES" sz="2200" b="1" kern="1200" dirty="0">
                <a:solidFill>
                  <a:srgbClr val="1C1CB3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defRPr/>
            </a:pPr>
            <a:r>
              <a:rPr lang="es-CO" altLang="es-CO" sz="24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Zonificación General de </a:t>
            </a:r>
            <a:r>
              <a:rPr lang="es-CO" altLang="es-CO" sz="2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Usos</a:t>
            </a:r>
            <a:endParaRPr lang="es-CO" sz="24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247964"/>
            <a:ext cx="6683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s-CO" sz="28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GESTIÓN SOSTENIBILIDAD AMBIENTAL </a:t>
            </a:r>
          </a:p>
        </p:txBody>
      </p:sp>
    </p:spTree>
    <p:extLst>
      <p:ext uri="{BB962C8B-B14F-4D97-AF65-F5344CB8AC3E}">
        <p14:creationId xmlns:p14="http://schemas.microsoft.com/office/powerpoint/2010/main" val="321353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689411" y="4880846"/>
            <a:ext cx="63335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es-CO" altLang="es-CO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4. PROGRAMA DE INVERSIÓN POR USO DEL AGUA Y COMPENSACIÓN POR PÉRDIDA DE BIODIVERSIDAD</a:t>
            </a:r>
            <a:endParaRPr lang="es-E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908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2" y="1542202"/>
            <a:ext cx="5684557" cy="3901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6" name="Group 42"/>
          <p:cNvGraphicFramePr>
            <a:graphicFrameLocks noGrp="1"/>
          </p:cNvGraphicFramePr>
          <p:nvPr>
            <p:extLst/>
          </p:nvPr>
        </p:nvGraphicFramePr>
        <p:xfrm>
          <a:off x="5916706" y="1222381"/>
          <a:ext cx="3133165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989"/>
                <a:gridCol w="1513176"/>
              </a:tblGrid>
              <a:tr h="301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Parámetro de Diseño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Valor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76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Presa de gravas con cara de concreto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Altura de 190 m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3004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Capacidad Instalada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820 MW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76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Número de Unidades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033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Energía Media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5.056 </a:t>
                      </a:r>
                      <a:r>
                        <a:rPr kumimoji="0" lang="es-E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GWh</a:t>
                      </a: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/año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76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Período de construcción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 años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004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Caudal medio 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474,6 m</a:t>
                      </a:r>
                      <a:r>
                        <a:rPr kumimoji="0" lang="es-ES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/s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76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Área de la cuenca tributaria 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2’117.800 ha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76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Superficie del espejo de agua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6.934 ha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01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Volumen total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4.800 Mm</a:t>
                      </a:r>
                      <a:r>
                        <a:rPr kumimoji="0" lang="es-ES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 bwMode="auto">
          <a:xfrm>
            <a:off x="104032" y="242050"/>
            <a:ext cx="5957046" cy="67001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CARACTERÍSTICAS TÉCNICAS </a:t>
            </a:r>
            <a:endParaRPr lang="es-ES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915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75294"/>
            <a:ext cx="7236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s-CO" altLang="es-CO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PROGRAMA DE INVERSIÓN POR USO DEL AGUA Y COMPENSACIÓN </a:t>
            </a:r>
            <a:r>
              <a:rPr lang="es-CO" altLang="es-CO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POR</a:t>
            </a:r>
            <a:r>
              <a:rPr lang="es-CO" altLang="es-CO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PÉRDIDA DE BIODIVERSIDAD</a:t>
            </a:r>
            <a:endParaRPr lang="es-E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  <p:sp>
        <p:nvSpPr>
          <p:cNvPr id="7" name="CuadroTexto 3"/>
          <p:cNvSpPr txBox="1">
            <a:spLocks noChangeArrowheads="1"/>
          </p:cNvSpPr>
          <p:nvPr/>
        </p:nvSpPr>
        <p:spPr bwMode="auto">
          <a:xfrm>
            <a:off x="4969140" y="1095360"/>
            <a:ext cx="4174859" cy="650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CO" altLang="es-CO" sz="1600" b="1" dirty="0">
                <a:solidFill>
                  <a:srgbClr val="7F7F7F"/>
                </a:solidFill>
                <a:cs typeface="Calibri" panose="020F0502020204030204" pitchFamily="34" charset="0"/>
              </a:rPr>
              <a:t>Inversión por Uso del Agua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CO" altLang="es-CO" sz="1600" dirty="0" smtClean="0">
                <a:solidFill>
                  <a:srgbClr val="7F7F7F"/>
                </a:solidFill>
                <a:cs typeface="Calibri" panose="020F0502020204030204" pitchFamily="34" charset="0"/>
              </a:rPr>
              <a:t>Plan </a:t>
            </a:r>
            <a:r>
              <a:rPr lang="es-CO" altLang="es-CO" sz="1600" dirty="0">
                <a:solidFill>
                  <a:srgbClr val="7F7F7F"/>
                </a:solidFill>
                <a:cs typeface="Calibri" panose="020F0502020204030204" pitchFamily="34" charset="0"/>
              </a:rPr>
              <a:t>de Ordenamiento y Manejo de la cuenca.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CO" altLang="es-CO" sz="1600" dirty="0">
                <a:solidFill>
                  <a:srgbClr val="7F7F7F"/>
                </a:solidFill>
                <a:cs typeface="Calibri" panose="020F0502020204030204" pitchFamily="34" charset="0"/>
              </a:rPr>
              <a:t>Mejoramiento de fuentes de agua para consumo </a:t>
            </a:r>
            <a:r>
              <a:rPr lang="es-CO" altLang="es-CO" sz="1600" dirty="0" smtClean="0">
                <a:solidFill>
                  <a:srgbClr val="7F7F7F"/>
                </a:solidFill>
                <a:cs typeface="Calibri" panose="020F0502020204030204" pitchFamily="34" charset="0"/>
              </a:rPr>
              <a:t>humano:</a:t>
            </a:r>
            <a:endParaRPr lang="es-CO" altLang="es-CO" sz="1600" dirty="0">
              <a:solidFill>
                <a:srgbClr val="7F7F7F"/>
              </a:solidFill>
              <a:cs typeface="Calibri" panose="020F0502020204030204" pitchFamily="34" charset="0"/>
            </a:endParaRPr>
          </a:p>
          <a:p>
            <a:pPr lvl="1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CO" altLang="es-CO" sz="1600" dirty="0">
                <a:solidFill>
                  <a:srgbClr val="7F7F7F"/>
                </a:solidFill>
                <a:cs typeface="Calibri" panose="020F0502020204030204" pitchFamily="34" charset="0"/>
              </a:rPr>
              <a:t>Recuperación de alrededor de 2000 ha </a:t>
            </a:r>
            <a:r>
              <a:rPr lang="es-CO" altLang="es-CO" sz="1600" dirty="0" smtClean="0">
                <a:solidFill>
                  <a:srgbClr val="7F7F7F"/>
                </a:solidFill>
                <a:cs typeface="Calibri" panose="020F0502020204030204" pitchFamily="34" charset="0"/>
              </a:rPr>
              <a:t>en las riberas de </a:t>
            </a:r>
            <a:r>
              <a:rPr lang="es-CO" altLang="es-CO" sz="1600" dirty="0">
                <a:solidFill>
                  <a:srgbClr val="7F7F7F"/>
                </a:solidFill>
                <a:cs typeface="Calibri" panose="020F0502020204030204" pitchFamily="34" charset="0"/>
              </a:rPr>
              <a:t>fuentes hídricas</a:t>
            </a:r>
          </a:p>
          <a:p>
            <a:pPr lvl="1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CO" altLang="es-CO" sz="1600" dirty="0">
                <a:solidFill>
                  <a:srgbClr val="7F7F7F"/>
                </a:solidFill>
                <a:cs typeface="Calibri" panose="020F0502020204030204" pitchFamily="34" charset="0"/>
              </a:rPr>
              <a:t>135 </a:t>
            </a:r>
            <a:r>
              <a:rPr lang="es-CO" altLang="es-CO" sz="1600" dirty="0" smtClean="0">
                <a:solidFill>
                  <a:srgbClr val="7F7F7F"/>
                </a:solidFill>
                <a:cs typeface="Calibri" panose="020F0502020204030204" pitchFamily="34" charset="0"/>
              </a:rPr>
              <a:t>familias con estufas eficientes construidas y vinculadas a procesos de conservación</a:t>
            </a:r>
            <a:endParaRPr lang="es-CO" altLang="es-CO" sz="1600" dirty="0">
              <a:solidFill>
                <a:srgbClr val="7F7F7F"/>
              </a:solidFill>
              <a:cs typeface="Calibri" panose="020F0502020204030204" pitchFamily="34" charset="0"/>
            </a:endParaRPr>
          </a:p>
          <a:p>
            <a:pPr lvl="1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CO" altLang="es-CO" sz="1600" dirty="0" smtClean="0">
                <a:solidFill>
                  <a:srgbClr val="7F7F7F"/>
                </a:solidFill>
                <a:cs typeface="Calibri" panose="020F0502020204030204" pitchFamily="34" charset="0"/>
              </a:rPr>
              <a:t>Programas de uso eficiente del agua en los centros educativos de la zona.</a:t>
            </a:r>
            <a:endParaRPr lang="es-CO" altLang="es-CO" sz="1600" dirty="0">
              <a:solidFill>
                <a:srgbClr val="7F7F7F"/>
              </a:solidFill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CO" altLang="es-CO" sz="1600" dirty="0">
                <a:solidFill>
                  <a:srgbClr val="7F7F7F"/>
                </a:solidFill>
                <a:cs typeface="Calibri" panose="020F0502020204030204" pitchFamily="34" charset="0"/>
              </a:rPr>
              <a:t>Saneamiento básico rural:</a:t>
            </a:r>
          </a:p>
          <a:p>
            <a:pPr lvl="1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CO" altLang="es-CO" sz="1600" dirty="0">
                <a:solidFill>
                  <a:srgbClr val="7F7F7F"/>
                </a:solidFill>
                <a:cs typeface="Calibri" panose="020F0502020204030204" pitchFamily="34" charset="0"/>
              </a:rPr>
              <a:t>476 </a:t>
            </a:r>
            <a:r>
              <a:rPr lang="es-CO" altLang="es-CO" sz="1600" dirty="0" smtClean="0">
                <a:solidFill>
                  <a:srgbClr val="7F7F7F"/>
                </a:solidFill>
                <a:cs typeface="Calibri" panose="020F0502020204030204" pitchFamily="34" charset="0"/>
              </a:rPr>
              <a:t>familias con sistemas nuevos</a:t>
            </a:r>
            <a:endParaRPr lang="es-CO" altLang="es-CO" sz="1600" dirty="0">
              <a:solidFill>
                <a:srgbClr val="7F7F7F"/>
              </a:solidFill>
              <a:cs typeface="Calibri" panose="020F0502020204030204" pitchFamily="34" charset="0"/>
            </a:endParaRPr>
          </a:p>
          <a:p>
            <a:pPr lvl="1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CO" altLang="es-CO" sz="1600" dirty="0">
                <a:solidFill>
                  <a:srgbClr val="7F7F7F"/>
                </a:solidFill>
                <a:cs typeface="Calibri" panose="020F0502020204030204" pitchFamily="34" charset="0"/>
              </a:rPr>
              <a:t>33 escuelas </a:t>
            </a:r>
            <a:r>
              <a:rPr lang="es-CO" altLang="es-CO" sz="1600" dirty="0" smtClean="0">
                <a:solidFill>
                  <a:srgbClr val="7F7F7F"/>
                </a:solidFill>
                <a:cs typeface="Calibri" panose="020F0502020204030204" pitchFamily="34" charset="0"/>
              </a:rPr>
              <a:t>con sistemas nuevos</a:t>
            </a:r>
            <a:endParaRPr lang="es-CO" altLang="es-CO" sz="1600" dirty="0">
              <a:solidFill>
                <a:srgbClr val="7F7F7F"/>
              </a:solidFill>
              <a:cs typeface="Calibri" panose="020F0502020204030204" pitchFamily="34" charset="0"/>
            </a:endParaRPr>
          </a:p>
          <a:p>
            <a:pPr lvl="1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CO" altLang="es-CO" sz="1600" dirty="0">
                <a:solidFill>
                  <a:srgbClr val="7F7F7F"/>
                </a:solidFill>
                <a:cs typeface="Calibri" panose="020F0502020204030204" pitchFamily="34" charset="0"/>
              </a:rPr>
              <a:t>1 centro de </a:t>
            </a:r>
            <a:r>
              <a:rPr lang="es-CO" altLang="es-CO" sz="1600" dirty="0" smtClean="0">
                <a:solidFill>
                  <a:srgbClr val="7F7F7F"/>
                </a:solidFill>
                <a:cs typeface="Calibri" panose="020F0502020204030204" pitchFamily="34" charset="0"/>
              </a:rPr>
              <a:t>salud con sistema nuevo</a:t>
            </a:r>
            <a:endParaRPr lang="es-CO" altLang="es-CO" sz="1600" dirty="0">
              <a:solidFill>
                <a:srgbClr val="7F7F7F"/>
              </a:solidFill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CO" altLang="es-CO" sz="1600" dirty="0">
                <a:solidFill>
                  <a:srgbClr val="7F7F7F"/>
                </a:solidFill>
                <a:cs typeface="Calibri" panose="020F0502020204030204" pitchFamily="34" charset="0"/>
              </a:rPr>
              <a:t>Saneamiento predial del Parque Nacional Natural Serranía de los </a:t>
            </a:r>
            <a:r>
              <a:rPr lang="es-CO" altLang="es-CO" sz="1600" dirty="0" err="1" smtClean="0">
                <a:solidFill>
                  <a:srgbClr val="7F7F7F"/>
                </a:solidFill>
                <a:cs typeface="Calibri" panose="020F0502020204030204" pitchFamily="34" charset="0"/>
              </a:rPr>
              <a:t>Yariguíes</a:t>
            </a:r>
            <a:r>
              <a:rPr lang="es-CO" altLang="es-CO" sz="1600" dirty="0" smtClean="0">
                <a:solidFill>
                  <a:srgbClr val="7F7F7F"/>
                </a:solidFill>
                <a:cs typeface="Calibri" panose="020F0502020204030204" pitchFamily="34" charset="0"/>
              </a:rPr>
              <a:t>:</a:t>
            </a:r>
          </a:p>
          <a:p>
            <a:pPr lvl="1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CO" altLang="es-CO" sz="1600" dirty="0" smtClean="0">
                <a:solidFill>
                  <a:srgbClr val="7F7F7F"/>
                </a:solidFill>
                <a:cs typeface="Calibri" panose="020F0502020204030204" pitchFamily="34" charset="0"/>
              </a:rPr>
              <a:t>1500 Ha adquiridas y en procesos de restauración ecológica.</a:t>
            </a:r>
          </a:p>
          <a:p>
            <a:pPr marL="285750" lvl="1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endParaRPr lang="es-CO" altLang="es-CO" sz="1600" b="1" dirty="0">
              <a:solidFill>
                <a:srgbClr val="7F7F7F"/>
              </a:solidFill>
              <a:cs typeface="Calibri" panose="020F0502020204030204" pitchFamily="34" charset="0"/>
            </a:endParaRPr>
          </a:p>
          <a:p>
            <a:pPr lvl="1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endParaRPr lang="es-CO" altLang="es-CO" sz="1600" dirty="0" smtClean="0">
              <a:solidFill>
                <a:srgbClr val="7F7F7F"/>
              </a:solidFill>
              <a:cs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47" y="1083565"/>
            <a:ext cx="4852793" cy="562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0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75294"/>
            <a:ext cx="7236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s-CO" altLang="es-CO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PROGRAMA DE INVERSIÓN POR USO DEL AGUA Y COMPENSACIÓN </a:t>
            </a:r>
            <a:r>
              <a:rPr lang="es-CO" altLang="es-CO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POR</a:t>
            </a:r>
            <a:r>
              <a:rPr lang="es-CO" altLang="es-CO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PÉRDIDA DE BIODIVERSIDAD</a:t>
            </a:r>
            <a:endParaRPr lang="es-E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  <p:sp>
        <p:nvSpPr>
          <p:cNvPr id="7" name="CuadroTexto 3"/>
          <p:cNvSpPr txBox="1">
            <a:spLocks noChangeArrowheads="1"/>
          </p:cNvSpPr>
          <p:nvPr/>
        </p:nvSpPr>
        <p:spPr bwMode="auto">
          <a:xfrm>
            <a:off x="4969140" y="1237027"/>
            <a:ext cx="3696237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1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CO" altLang="es-CO" sz="1600" b="1" dirty="0" smtClean="0">
                <a:solidFill>
                  <a:srgbClr val="7F7F7F"/>
                </a:solidFill>
                <a:cs typeface="Calibri" panose="020F0502020204030204" pitchFamily="34" charset="0"/>
              </a:rPr>
              <a:t>Compensación por pérdida de biodiversidad</a:t>
            </a:r>
          </a:p>
          <a:p>
            <a:pPr lvl="1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CO" altLang="es-CO" sz="1600" dirty="0">
                <a:solidFill>
                  <a:srgbClr val="7F7F7F"/>
                </a:solidFill>
                <a:cs typeface="Calibri" panose="020F0502020204030204" pitchFamily="34" charset="0"/>
              </a:rPr>
              <a:t>8472 Ha en procesos de restauración </a:t>
            </a:r>
            <a:r>
              <a:rPr lang="es-CO" altLang="es-CO" sz="1600" dirty="0" smtClean="0">
                <a:solidFill>
                  <a:srgbClr val="7F7F7F"/>
                </a:solidFill>
                <a:cs typeface="Calibri" panose="020F0502020204030204" pitchFamily="34" charset="0"/>
              </a:rPr>
              <a:t>ecológica</a:t>
            </a:r>
            <a:endParaRPr lang="es-CO" altLang="es-CO" sz="1600" dirty="0">
              <a:solidFill>
                <a:srgbClr val="7F7F7F"/>
              </a:solidFill>
              <a:cs typeface="Calibri" panose="020F0502020204030204" pitchFamily="34" charset="0"/>
            </a:endParaRPr>
          </a:p>
          <a:p>
            <a:pPr lvl="1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CO" altLang="es-CO" sz="1600" dirty="0">
                <a:solidFill>
                  <a:srgbClr val="7F7F7F"/>
                </a:solidFill>
                <a:cs typeface="Calibri" panose="020F0502020204030204" pitchFamily="34" charset="0"/>
              </a:rPr>
              <a:t>1400 Ha en franja protección embalse en procesos restauración ecológica</a:t>
            </a:r>
            <a:r>
              <a:rPr lang="es-CO" altLang="es-CO" sz="1600" dirty="0" smtClean="0">
                <a:solidFill>
                  <a:srgbClr val="7F7F7F"/>
                </a:solidFill>
                <a:cs typeface="Calibri" panose="020F0502020204030204" pitchFamily="34" charset="0"/>
              </a:rPr>
              <a:t>.</a:t>
            </a:r>
          </a:p>
          <a:p>
            <a:pPr lvl="1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CO" altLang="es-CO" sz="1600" dirty="0" smtClean="0">
                <a:solidFill>
                  <a:srgbClr val="7F7F7F"/>
                </a:solidFill>
                <a:cs typeface="Calibri" panose="020F0502020204030204" pitchFamily="34" charset="0"/>
              </a:rPr>
              <a:t>Generación </a:t>
            </a:r>
            <a:r>
              <a:rPr lang="es-CO" altLang="es-CO" sz="1600" dirty="0">
                <a:solidFill>
                  <a:srgbClr val="7F7F7F"/>
                </a:solidFill>
                <a:cs typeface="Calibri" panose="020F0502020204030204" pitchFamily="34" charset="0"/>
              </a:rPr>
              <a:t>de un corredor ecológica que conecta ecosistemas de llanura aluvial con sistemas paramunos.</a:t>
            </a:r>
          </a:p>
          <a:p>
            <a:pPr marL="285750" lvl="1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endParaRPr lang="es-CO" altLang="es-CO" sz="1600" b="1" dirty="0">
              <a:solidFill>
                <a:srgbClr val="7F7F7F"/>
              </a:solidFill>
              <a:cs typeface="Calibri" panose="020F0502020204030204" pitchFamily="34" charset="0"/>
            </a:endParaRPr>
          </a:p>
          <a:p>
            <a:pPr lvl="1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endParaRPr lang="es-CO" altLang="es-CO" sz="1600" dirty="0" smtClean="0">
              <a:solidFill>
                <a:srgbClr val="7F7F7F"/>
              </a:solidFill>
              <a:cs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47" y="1083565"/>
            <a:ext cx="4852793" cy="562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1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855694" y="5116341"/>
            <a:ext cx="71403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tabLst>
                <a:tab pos="0" algn="l"/>
              </a:tabLst>
            </a:pPr>
            <a:r>
              <a:rPr lang="es-CO" altLang="es-CO" sz="28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5. </a:t>
            </a:r>
            <a:r>
              <a:rPr lang="es-CO" sz="28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PROTOCOLO DE SOSTENIBILIDAD DE LA IHA: UNA HERRAMIENTA PARA EVALUAR LA SOSTENIBILIDAD</a:t>
            </a:r>
          </a:p>
        </p:txBody>
      </p:sp>
    </p:spTree>
    <p:extLst>
      <p:ext uri="{BB962C8B-B14F-4D97-AF65-F5344CB8AC3E}">
        <p14:creationId xmlns:p14="http://schemas.microsoft.com/office/powerpoint/2010/main" val="41727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7576" y="75981"/>
            <a:ext cx="6482674" cy="766438"/>
          </a:xfrm>
          <a:prstGeom prst="rect">
            <a:avLst/>
          </a:prstGeom>
        </p:spPr>
        <p:txBody>
          <a:bodyPr/>
          <a:lstStyle/>
          <a:p>
            <a:pPr marL="0" marR="0" lvl="1" algn="just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s-CO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ASOCIACIÓN INTERNACIONAL DE HIDROELECTRICIDAD - </a:t>
            </a:r>
            <a:r>
              <a:rPr lang="es-CO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IHA</a:t>
            </a:r>
          </a:p>
          <a:p>
            <a:pPr marL="630238" marR="0" lvl="1" indent="-630238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>
                <a:tab pos="630238" algn="l"/>
              </a:tabLst>
              <a:defRPr/>
            </a:pPr>
            <a:endParaRPr lang="es-ES" sz="2400" b="1" kern="0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texto"/>
          <p:cNvSpPr txBox="1">
            <a:spLocks/>
          </p:cNvSpPr>
          <p:nvPr/>
        </p:nvSpPr>
        <p:spPr>
          <a:xfrm>
            <a:off x="228600" y="1304860"/>
            <a:ext cx="7126941" cy="532893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Geneva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FF00"/>
              </a:buClr>
              <a:buFont typeface="Wingdings" panose="05000000000000000000" pitchFamily="2" charset="2"/>
              <a:buChar char="§"/>
            </a:pP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Asociación 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cs typeface="Arial"/>
              </a:rPr>
              <a:t>sin ánimo de lucro 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conformada por organizaciones 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cs typeface="Arial"/>
              </a:rPr>
              <a:t>y profesionales</a:t>
            </a:r>
          </a:p>
          <a:p>
            <a:pPr algn="just">
              <a:buClr>
                <a:srgbClr val="00FF00"/>
              </a:buClr>
              <a:buFont typeface="Wingdings" panose="05000000000000000000" pitchFamily="2" charset="2"/>
              <a:buChar char="§"/>
            </a:pP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Fundada 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cs typeface="Arial"/>
              </a:rPr>
              <a:t>en 1995 con el auspicio de la UNESCO</a:t>
            </a:r>
          </a:p>
          <a:p>
            <a:pPr algn="just">
              <a:buClr>
                <a:srgbClr val="00FF00"/>
              </a:buClr>
              <a:buFont typeface="Wingdings" panose="05000000000000000000" pitchFamily="2" charset="2"/>
              <a:buChar char="§"/>
            </a:pP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Objeto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cs typeface="Arial"/>
              </a:rPr>
              <a:t>: avanzar en el conocimiento de todos los aspectos relacionados con la hidroelectricidad y promover la sostenibilidad de la industria mediante la implementación de buenas y mejores prácticas en su desarrollo</a:t>
            </a:r>
          </a:p>
          <a:p>
            <a:pPr algn="just">
              <a:buClr>
                <a:srgbClr val="00FF00"/>
              </a:buClr>
              <a:buFont typeface="Wingdings" panose="05000000000000000000" pitchFamily="2" charset="2"/>
              <a:buChar char="§"/>
            </a:pP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Oficinas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cs typeface="Arial"/>
              </a:rPr>
              <a:t>: Reino Unido, China, Brasil  </a:t>
            </a:r>
          </a:p>
          <a:p>
            <a:pPr algn="just">
              <a:buClr>
                <a:srgbClr val="00FF00"/>
              </a:buClr>
              <a:buFont typeface="Wingdings" panose="05000000000000000000" pitchFamily="2" charset="2"/>
              <a:buChar char="§"/>
            </a:pP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Con 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cs typeface="Arial"/>
              </a:rPr>
              <a:t>presencia en más de 100 países y 100 patrocinadores y afiliados</a:t>
            </a:r>
          </a:p>
          <a:p>
            <a:pPr algn="just">
              <a:buClr>
                <a:srgbClr val="00FF00"/>
              </a:buClr>
              <a:buFont typeface="Wingdings" panose="05000000000000000000" pitchFamily="2" charset="2"/>
              <a:buChar char="§"/>
            </a:pP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ISAGEN 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cs typeface="Arial"/>
              </a:rPr>
              <a:t>es miembro desde 2012 como </a:t>
            </a:r>
            <a:r>
              <a:rPr lang="es-CO" sz="2000" dirty="0">
                <a:solidFill>
                  <a:schemeClr val="bg1">
                    <a:lumMod val="50000"/>
                  </a:schemeClr>
                </a:solidFill>
                <a:cs typeface="Arial"/>
              </a:rPr>
              <a:t>Patrocinador Corporativo, actualmente en categoría Oro</a:t>
            </a:r>
          </a:p>
          <a:p>
            <a:pPr algn="just"/>
            <a:endParaRPr lang="es-ES" sz="18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algn="just">
              <a:buFont typeface="Arial" charset="0"/>
              <a:buNone/>
            </a:pPr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endParaRPr lang="es-ES" sz="1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Picture 8" descr="IHA Logo_March 200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00" t="-4117" r="-2512" b="-2929"/>
          <a:stretch>
            <a:fillRect/>
          </a:stretch>
        </p:blipFill>
        <p:spPr bwMode="auto">
          <a:xfrm>
            <a:off x="7476566" y="5316074"/>
            <a:ext cx="1317725" cy="13177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8780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4828" y="118038"/>
            <a:ext cx="6911825" cy="982462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2pPr marL="630238" marR="0" lvl="1" indent="-630238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>
                <a:tab pos="450850" algn="l"/>
              </a:tabLst>
              <a:defRPr sz="2800" b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marL="0" lvl="1" indent="0" algn="just">
              <a:tabLst>
                <a:tab pos="0" algn="l"/>
              </a:tabLst>
            </a:pPr>
            <a:r>
              <a:rPr lang="es-CO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PROTOCOLO DE SOSTENIBILIDAD DE LA IHA: UNA HERRAMIENTA PARA EVALUAR LA SOSTENIBILIDAD</a:t>
            </a:r>
            <a:endParaRPr lang="es-CO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2 Marcador de texto"/>
          <p:cNvSpPr txBox="1">
            <a:spLocks/>
          </p:cNvSpPr>
          <p:nvPr/>
        </p:nvSpPr>
        <p:spPr>
          <a:xfrm>
            <a:off x="194828" y="1210165"/>
            <a:ext cx="8724583" cy="527772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Geneva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FF00"/>
              </a:buClr>
              <a:buFont typeface="Wingdings" panose="05000000000000000000" pitchFamily="2" charset="2"/>
              <a:buChar char="§"/>
            </a:pP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 una herramienta práctica y concisa para la evaluación de la sostenibilidad de la energía hidroeléctrica</a:t>
            </a:r>
          </a:p>
          <a:p>
            <a:pPr algn="just">
              <a:buClr>
                <a:srgbClr val="00FF00"/>
              </a:buClr>
              <a:buFont typeface="Wingdings" panose="05000000000000000000" pitchFamily="2" charset="2"/>
              <a:buChar char="§"/>
            </a:pPr>
            <a:endParaRPr lang="es-ES" sz="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buClr>
                <a:srgbClr val="00FF00"/>
              </a:buClr>
              <a:buFont typeface="Wingdings" panose="05000000000000000000" pitchFamily="2" charset="2"/>
              <a:buChar char="§"/>
            </a:pP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Enfocada a cada una de las etapas del ciclo de vida de un proyecto: preparación (estudios), implementación (Construcción) y operación</a:t>
            </a:r>
          </a:p>
          <a:p>
            <a:pPr algn="just">
              <a:buClr>
                <a:srgbClr val="00FF00"/>
              </a:buClr>
              <a:buFont typeface="Wingdings" panose="05000000000000000000" pitchFamily="2" charset="2"/>
              <a:buChar char="§"/>
            </a:pPr>
            <a:endParaRPr lang="es-ES" sz="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buClr>
                <a:srgbClr val="00FF00"/>
              </a:buClr>
              <a:buFont typeface="Wingdings" panose="05000000000000000000" pitchFamily="2" charset="2"/>
              <a:buChar char="§"/>
            </a:pP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 posibilidad de aplicación a proyectos de distintos tipos, escalas y entornos geográficos a nivel global</a:t>
            </a:r>
          </a:p>
          <a:p>
            <a:pPr algn="just">
              <a:buClr>
                <a:srgbClr val="00FF00"/>
              </a:buClr>
              <a:buFont typeface="Wingdings" panose="05000000000000000000" pitchFamily="2" charset="2"/>
              <a:buChar char="§"/>
            </a:pPr>
            <a:endParaRPr lang="es-ES" sz="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buClr>
                <a:srgbClr val="00FF00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Compila los 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temas relacionados con la sostenibilidad de manera estructurada</a:t>
            </a:r>
          </a:p>
          <a:p>
            <a:pPr algn="just">
              <a:buClr>
                <a:srgbClr val="00FF00"/>
              </a:buClr>
              <a:buFont typeface="Wingdings" panose="05000000000000000000" pitchFamily="2" charset="2"/>
              <a:buChar char="§"/>
            </a:pPr>
            <a:endParaRPr lang="es-ES" sz="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buClr>
                <a:srgbClr val="00FF00"/>
              </a:buClr>
              <a:buFont typeface="Wingdings" panose="05000000000000000000" pitchFamily="2" charset="2"/>
              <a:buChar char="§"/>
            </a:pP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Recoge las buenas prácticas de la industria y propende por incorporar las mejores prácticas comprobadas</a:t>
            </a:r>
          </a:p>
          <a:p>
            <a:pPr algn="just">
              <a:buClr>
                <a:srgbClr val="00FF00"/>
              </a:buClr>
              <a:buFont typeface="Wingdings" panose="05000000000000000000" pitchFamily="2" charset="2"/>
              <a:buChar char="§"/>
            </a:pPr>
            <a:endParaRPr lang="es-ES" sz="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buClr>
                <a:srgbClr val="00FF00"/>
              </a:buClr>
              <a:buFont typeface="Wingdings" panose="05000000000000000000" pitchFamily="2" charset="2"/>
              <a:buChar char="§"/>
            </a:pP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evaluación se basa en la evidencia objetiva respaldada en los hechos; reproducible y verificable </a:t>
            </a:r>
          </a:p>
          <a:p>
            <a:pPr algn="just">
              <a:buClr>
                <a:srgbClr val="00FF00"/>
              </a:buClr>
              <a:buFont typeface="Wingdings" panose="05000000000000000000" pitchFamily="2" charset="2"/>
              <a:buChar char="§"/>
            </a:pP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Permite 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presentar los resultados de una manera 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estandarizada, 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una escala entre 1 y 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5 - 1 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refleja el hallazgo de mas de una brecha en buenas prácticas y 5 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 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</a:t>
            </a:r>
            <a:r>
              <a:rPr lang="es-CO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satisface </a:t>
            </a:r>
            <a:r>
              <a:rPr lang="es-CO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las buenas prácticas básicas y las mejores prácticas </a:t>
            </a:r>
            <a:r>
              <a:rPr lang="es-CO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comprobadas.</a:t>
            </a:r>
            <a:endParaRPr lang="es-CO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18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035" y="127124"/>
            <a:ext cx="6194778" cy="557192"/>
          </a:xfrm>
        </p:spPr>
        <p:txBody>
          <a:bodyPr>
            <a:normAutofit/>
          </a:bodyPr>
          <a:lstStyle/>
          <a:p>
            <a:r>
              <a:rPr lang="es-CO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METODOLOGÍA Y RESULTADOS</a:t>
            </a:r>
            <a:endParaRPr lang="es-CO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7 Rectángulo"/>
          <p:cNvSpPr/>
          <p:nvPr/>
        </p:nvSpPr>
        <p:spPr>
          <a:xfrm>
            <a:off x="451502" y="5805264"/>
            <a:ext cx="936104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6 Rectángulo"/>
          <p:cNvSpPr/>
          <p:nvPr/>
        </p:nvSpPr>
        <p:spPr>
          <a:xfrm>
            <a:off x="451502" y="5157192"/>
            <a:ext cx="936104" cy="57606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3 Rectángulo"/>
          <p:cNvSpPr/>
          <p:nvPr/>
        </p:nvSpPr>
        <p:spPr>
          <a:xfrm>
            <a:off x="442065" y="3821124"/>
            <a:ext cx="937701" cy="57606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7" name="5 Rectángulo"/>
          <p:cNvSpPr/>
          <p:nvPr/>
        </p:nvSpPr>
        <p:spPr>
          <a:xfrm>
            <a:off x="436546" y="3180892"/>
            <a:ext cx="936104" cy="57606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1 Rectángulo"/>
          <p:cNvSpPr/>
          <p:nvPr/>
        </p:nvSpPr>
        <p:spPr>
          <a:xfrm>
            <a:off x="451502" y="4493078"/>
            <a:ext cx="936104" cy="576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451501" y="980381"/>
            <a:ext cx="8561869" cy="566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Geneva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FF00"/>
              </a:buClr>
              <a:buFont typeface="Wingdings" panose="05000000000000000000" pitchFamily="2" charset="2"/>
              <a:buChar char="§"/>
            </a:pPr>
            <a:r>
              <a:rPr lang="es-CO" sz="2400" b="1" dirty="0" smtClean="0">
                <a:solidFill>
                  <a:schemeClr val="bg1">
                    <a:lumMod val="50000"/>
                  </a:schemeClr>
                </a:solidFill>
              </a:rPr>
              <a:t>Se basa en evidencias del desempeño en cada tema.</a:t>
            </a:r>
          </a:p>
          <a:p>
            <a:pPr algn="just">
              <a:buClr>
                <a:srgbClr val="00FF00"/>
              </a:buClr>
              <a:buFont typeface="Wingdings" panose="05000000000000000000" pitchFamily="2" charset="2"/>
              <a:buChar char="§"/>
            </a:pPr>
            <a:endParaRPr lang="es-CO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buClr>
                <a:srgbClr val="00FF00"/>
              </a:buClr>
              <a:buFont typeface="Wingdings" panose="05000000000000000000" pitchFamily="2" charset="2"/>
              <a:buChar char="§"/>
            </a:pPr>
            <a:r>
              <a:rPr lang="es-CO" sz="2400" b="1" dirty="0" smtClean="0">
                <a:solidFill>
                  <a:schemeClr val="bg1">
                    <a:lumMod val="50000"/>
                  </a:schemeClr>
                </a:solidFill>
              </a:rPr>
              <a:t>Refleja el desempeño en relación con buenas prácticas básicas y/o mejores prácticas comprobadas.</a:t>
            </a:r>
          </a:p>
          <a:p>
            <a:pPr algn="just">
              <a:buClr>
                <a:srgbClr val="00FF00"/>
              </a:buClr>
              <a:buFont typeface="Wingdings" panose="05000000000000000000" pitchFamily="2" charset="2"/>
              <a:buChar char="§"/>
            </a:pPr>
            <a:endParaRPr lang="es-CO" sz="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buClr>
                <a:srgbClr val="00FF00"/>
              </a:buClr>
              <a:buFont typeface="Wingdings" panose="05000000000000000000" pitchFamily="2" charset="2"/>
              <a:buChar char="§"/>
            </a:pPr>
            <a:r>
              <a:rPr lang="es-CO" sz="2400" b="1" dirty="0" smtClean="0">
                <a:solidFill>
                  <a:schemeClr val="bg1">
                    <a:lumMod val="50000"/>
                  </a:schemeClr>
                </a:solidFill>
              </a:rPr>
              <a:t>El sistema de calificaciones es como sigue:</a:t>
            </a:r>
          </a:p>
          <a:p>
            <a:pPr algn="just">
              <a:buClr>
                <a:srgbClr val="00FF00"/>
              </a:buClr>
              <a:buFont typeface="Wingdings" panose="05000000000000000000" pitchFamily="2" charset="2"/>
              <a:buChar char="§"/>
            </a:pPr>
            <a:endParaRPr lang="es-CO" sz="1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buClr>
                <a:srgbClr val="00FF00"/>
              </a:buClr>
              <a:buFont typeface="Wingdings" panose="05000000000000000000" pitchFamily="2" charset="2"/>
              <a:buChar char="§"/>
            </a:pPr>
            <a:endParaRPr lang="es-CO" sz="5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615950" lvl="1" indent="-342900" algn="just" defTabSz="977900">
              <a:buClr>
                <a:srgbClr val="00FF00"/>
              </a:buClr>
              <a:buFont typeface="Wingdings" panose="05000000000000000000" pitchFamily="2" charset="2"/>
              <a:buChar char="§"/>
            </a:pPr>
            <a:r>
              <a:rPr lang="es-CO" sz="2000" b="1" dirty="0" smtClean="0">
                <a:solidFill>
                  <a:schemeClr val="bg1"/>
                </a:solidFill>
              </a:rPr>
              <a:t>5</a:t>
            </a:r>
            <a:r>
              <a:rPr lang="es-CO" sz="2000" b="1" dirty="0" smtClean="0">
                <a:solidFill>
                  <a:schemeClr val="bg1">
                    <a:lumMod val="50000"/>
                  </a:schemeClr>
                </a:solidFill>
              </a:rPr>
              <a:t>	Satisface las buenas prácticas básicas y las mejores prácticas 	comprobadas</a:t>
            </a:r>
          </a:p>
          <a:p>
            <a:pPr marL="615950" lvl="1" indent="-342900" algn="just" defTabSz="977900">
              <a:buClr>
                <a:srgbClr val="00FF00"/>
              </a:buClr>
              <a:buFont typeface="Wingdings" panose="05000000000000000000" pitchFamily="2" charset="2"/>
              <a:buChar char="§"/>
            </a:pPr>
            <a:r>
              <a:rPr lang="es-CO" sz="2000" b="1" dirty="0" smtClean="0">
                <a:solidFill>
                  <a:schemeClr val="bg1"/>
                </a:solidFill>
              </a:rPr>
              <a:t>4</a:t>
            </a:r>
            <a:r>
              <a:rPr lang="es-CO" sz="2000" b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s-CO" sz="2000" b="1" dirty="0">
                <a:solidFill>
                  <a:schemeClr val="bg1">
                    <a:lumMod val="50000"/>
                  </a:schemeClr>
                </a:solidFill>
              </a:rPr>
              <a:t>Satisface las buenas prácticas básicas con una brecha 	significativa         	frente a las mejores prácticas comprobadas</a:t>
            </a:r>
          </a:p>
          <a:p>
            <a:pPr marL="558800" lvl="1" algn="just" defTabSz="977900">
              <a:buClr>
                <a:srgbClr val="00FF00"/>
              </a:buClr>
              <a:buFont typeface="Wingdings" panose="05000000000000000000" pitchFamily="2" charset="2"/>
              <a:buChar char="§"/>
            </a:pPr>
            <a:endParaRPr lang="es-CO" sz="3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615950" lvl="1" indent="-342900" algn="just" defTabSz="977900">
              <a:buClr>
                <a:srgbClr val="00FF00"/>
              </a:buClr>
              <a:buFont typeface="Wingdings" panose="05000000000000000000" pitchFamily="2" charset="2"/>
              <a:buChar char="§"/>
            </a:pPr>
            <a:r>
              <a:rPr lang="es-CO" sz="2000" b="1" dirty="0" smtClean="0">
                <a:solidFill>
                  <a:schemeClr val="bg1">
                    <a:lumMod val="50000"/>
                  </a:schemeClr>
                </a:solidFill>
              </a:rPr>
              <a:t>3	Satisface las buenas prácticas básicas con más de una brecha 	significativa frente a las mejores prácticas comprobadas</a:t>
            </a:r>
          </a:p>
          <a:p>
            <a:pPr marL="558800" lvl="1" algn="just" defTabSz="977900">
              <a:buClr>
                <a:srgbClr val="00FF00"/>
              </a:buClr>
              <a:buFont typeface="Wingdings" panose="05000000000000000000" pitchFamily="2" charset="2"/>
              <a:buChar char="§"/>
            </a:pPr>
            <a:endParaRPr lang="es-CO" sz="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615950" lvl="1" indent="-342900" algn="just" defTabSz="977900">
              <a:buClr>
                <a:srgbClr val="00FF00"/>
              </a:buClr>
              <a:buFont typeface="Wingdings" panose="05000000000000000000" pitchFamily="2" charset="2"/>
              <a:buChar char="§"/>
            </a:pPr>
            <a:r>
              <a:rPr lang="es-CO" sz="2000" b="1" dirty="0" smtClean="0">
                <a:solidFill>
                  <a:schemeClr val="bg1">
                    <a:lumMod val="50000"/>
                  </a:schemeClr>
                </a:solidFill>
              </a:rPr>
              <a:t>2	Una brecha significativa frente a las  buenas prácticas básicas</a:t>
            </a:r>
          </a:p>
          <a:p>
            <a:pPr marL="558800" lvl="1" algn="just" defTabSz="977900">
              <a:buClr>
                <a:srgbClr val="00FF00"/>
              </a:buClr>
              <a:buFont typeface="Wingdings" panose="05000000000000000000" pitchFamily="2" charset="2"/>
              <a:buChar char="§"/>
            </a:pPr>
            <a:endParaRPr lang="es-CO" sz="5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58800" lvl="1" algn="just" defTabSz="977900">
              <a:buClr>
                <a:srgbClr val="00FF00"/>
              </a:buClr>
              <a:buFont typeface="Wingdings" panose="05000000000000000000" pitchFamily="2" charset="2"/>
              <a:buChar char="§"/>
            </a:pPr>
            <a:endParaRPr lang="es-CO" sz="5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615950" lvl="1" indent="-342900" algn="just" defTabSz="977900">
              <a:buClr>
                <a:srgbClr val="00FF00"/>
              </a:buClr>
              <a:buFont typeface="Wingdings" panose="05000000000000000000" pitchFamily="2" charset="2"/>
              <a:buChar char="§"/>
            </a:pPr>
            <a:r>
              <a:rPr lang="es-CO" sz="2000" b="1" dirty="0" smtClean="0">
                <a:solidFill>
                  <a:schemeClr val="bg1"/>
                </a:solidFill>
              </a:rPr>
              <a:t>1</a:t>
            </a:r>
            <a:r>
              <a:rPr lang="es-CO" sz="2000" b="1" dirty="0" smtClean="0">
                <a:solidFill>
                  <a:schemeClr val="bg1">
                    <a:lumMod val="50000"/>
                  </a:schemeClr>
                </a:solidFill>
              </a:rPr>
              <a:t>	Más de una brecha significativa frente a las buenas prácticas 	básicas</a:t>
            </a:r>
            <a:endParaRPr lang="es-CO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0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Gráfico 42"/>
          <p:cNvGraphicFramePr>
            <a:graphicFrameLocks/>
          </p:cNvGraphicFramePr>
          <p:nvPr>
            <p:extLst/>
          </p:nvPr>
        </p:nvGraphicFramePr>
        <p:xfrm>
          <a:off x="320842" y="1166464"/>
          <a:ext cx="8376429" cy="5180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Gráfico 25"/>
          <p:cNvGraphicFramePr>
            <a:graphicFrameLocks/>
          </p:cNvGraphicFramePr>
          <p:nvPr>
            <p:extLst/>
          </p:nvPr>
        </p:nvGraphicFramePr>
        <p:xfrm>
          <a:off x="921420" y="1981549"/>
          <a:ext cx="7107924" cy="5190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309508" y="688108"/>
            <a:ext cx="2375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bg1">
                    <a:lumMod val="50000"/>
                  </a:schemeClr>
                </a:solidFill>
              </a:rPr>
              <a:t>Comunicación y consulta</a:t>
            </a:r>
            <a:endParaRPr lang="es-CO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197940" y="1166464"/>
            <a:ext cx="2375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>
                    <a:lumMod val="50000"/>
                  </a:schemeClr>
                </a:solidFill>
              </a:rPr>
              <a:t>Gobernanza</a:t>
            </a:r>
            <a:endParaRPr lang="es-CO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096300" y="1440544"/>
            <a:ext cx="2288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>
                    <a:lumMod val="50000"/>
                  </a:schemeClr>
                </a:solidFill>
              </a:rPr>
              <a:t>Gestión social y medioambiental</a:t>
            </a:r>
            <a:endParaRPr lang="es-CO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545477" y="2077903"/>
            <a:ext cx="2053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>
                    <a:lumMod val="50000"/>
                  </a:schemeClr>
                </a:solidFill>
              </a:rPr>
              <a:t>Gestión integral del proyecto</a:t>
            </a:r>
            <a:endParaRPr lang="es-CO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882360" y="2734774"/>
            <a:ext cx="176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>
                    <a:lumMod val="50000"/>
                  </a:schemeClr>
                </a:solidFill>
              </a:rPr>
              <a:t>Seguridad de la infraestructura</a:t>
            </a:r>
            <a:endParaRPr lang="es-CO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998666" y="3472698"/>
            <a:ext cx="176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>
                    <a:lumMod val="50000"/>
                  </a:schemeClr>
                </a:solidFill>
              </a:rPr>
              <a:t>Viabilidad financiera</a:t>
            </a:r>
            <a:endParaRPr lang="es-CO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898402" y="4266774"/>
            <a:ext cx="176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>
                    <a:lumMod val="50000"/>
                  </a:schemeClr>
                </a:solidFill>
              </a:rPr>
              <a:t>Beneficios del proyecto</a:t>
            </a:r>
            <a:endParaRPr lang="es-CO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562262" y="5002177"/>
            <a:ext cx="176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>
                    <a:lumMod val="50000"/>
                  </a:schemeClr>
                </a:solidFill>
              </a:rPr>
              <a:t>Adquisición</a:t>
            </a:r>
            <a:endParaRPr lang="es-CO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024552" y="5432977"/>
            <a:ext cx="2770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>
                    <a:lumMod val="50000"/>
                  </a:schemeClr>
                </a:solidFill>
              </a:rPr>
              <a:t>Comunidades y medios de sustento afectados</a:t>
            </a:r>
            <a:endParaRPr lang="es-CO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229727" y="5967664"/>
            <a:ext cx="1995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>
                    <a:lumMod val="50000"/>
                  </a:schemeClr>
                </a:solidFill>
              </a:rPr>
              <a:t>Reasentamiento</a:t>
            </a:r>
          </a:p>
          <a:p>
            <a:endParaRPr lang="es-CO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512999" y="6286816"/>
            <a:ext cx="1987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bg1">
                    <a:lumMod val="50000"/>
                  </a:schemeClr>
                </a:solidFill>
              </a:rPr>
              <a:t>Población indígena</a:t>
            </a:r>
            <a:endParaRPr lang="es-CO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-72932" y="5944350"/>
            <a:ext cx="385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b="1" dirty="0" smtClean="0">
                <a:solidFill>
                  <a:schemeClr val="bg1">
                    <a:lumMod val="50000"/>
                  </a:schemeClr>
                </a:solidFill>
              </a:rPr>
              <a:t>Condiciones laborales y del trabajo</a:t>
            </a:r>
            <a:endParaRPr lang="es-CO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801735" y="5571476"/>
            <a:ext cx="218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b="1" dirty="0" smtClean="0">
                <a:solidFill>
                  <a:schemeClr val="bg1">
                    <a:lumMod val="50000"/>
                  </a:schemeClr>
                </a:solidFill>
              </a:rPr>
              <a:t> Patrimonio cultural</a:t>
            </a:r>
            <a:endParaRPr lang="es-CO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61472" y="5008439"/>
            <a:ext cx="206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b="1" dirty="0" smtClean="0">
                <a:solidFill>
                  <a:schemeClr val="bg1">
                    <a:lumMod val="50000"/>
                  </a:schemeClr>
                </a:solidFill>
              </a:rPr>
              <a:t>Salud pública</a:t>
            </a:r>
            <a:endParaRPr lang="es-CO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-102381" y="1479226"/>
            <a:ext cx="3070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b="1" dirty="0" smtClean="0">
                <a:solidFill>
                  <a:schemeClr val="bg1">
                    <a:lumMod val="50000"/>
                  </a:schemeClr>
                </a:solidFill>
              </a:rPr>
              <a:t>Preparación y llenado del embalse</a:t>
            </a:r>
            <a:endParaRPr lang="es-CO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-48866" y="1155783"/>
            <a:ext cx="385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b="1" dirty="0" smtClean="0">
                <a:solidFill>
                  <a:schemeClr val="bg1">
                    <a:lumMod val="50000"/>
                  </a:schemeClr>
                </a:solidFill>
              </a:rPr>
              <a:t>Regímenes de flujo aguas abajo</a:t>
            </a:r>
            <a:endParaRPr lang="es-CO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52401" y="4214361"/>
            <a:ext cx="2068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b="1" dirty="0" smtClean="0">
                <a:solidFill>
                  <a:schemeClr val="bg1">
                    <a:lumMod val="50000"/>
                  </a:schemeClr>
                </a:solidFill>
              </a:rPr>
              <a:t>Biodiversidad y especies invasoras</a:t>
            </a:r>
            <a:endParaRPr lang="es-CO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40108" y="3492457"/>
            <a:ext cx="2068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b="1" dirty="0" smtClean="0">
                <a:solidFill>
                  <a:schemeClr val="bg1">
                    <a:lumMod val="50000"/>
                  </a:schemeClr>
                </a:solidFill>
              </a:rPr>
              <a:t>Erosión y sedimentación</a:t>
            </a:r>
            <a:endParaRPr lang="es-CO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52401" y="2864586"/>
            <a:ext cx="206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b="1" dirty="0" smtClean="0">
                <a:solidFill>
                  <a:schemeClr val="bg1">
                    <a:lumMod val="50000"/>
                  </a:schemeClr>
                </a:solidFill>
              </a:rPr>
              <a:t>Calidad del agua</a:t>
            </a:r>
            <a:endParaRPr lang="es-CO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574103" y="2085916"/>
            <a:ext cx="2068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bg1">
                    <a:lumMod val="50000"/>
                  </a:schemeClr>
                </a:solidFill>
              </a:rPr>
              <a:t>Residuos, ruido y calidad del aire</a:t>
            </a:r>
            <a:endParaRPr lang="es-CO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Conector 44"/>
          <p:cNvSpPr/>
          <p:nvPr/>
        </p:nvSpPr>
        <p:spPr>
          <a:xfrm>
            <a:off x="4363456" y="1276418"/>
            <a:ext cx="256972" cy="247582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Conector 45"/>
          <p:cNvSpPr/>
          <p:nvPr/>
        </p:nvSpPr>
        <p:spPr>
          <a:xfrm>
            <a:off x="6617371" y="2904693"/>
            <a:ext cx="256972" cy="247582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Conector 46"/>
          <p:cNvSpPr/>
          <p:nvPr/>
        </p:nvSpPr>
        <p:spPr>
          <a:xfrm>
            <a:off x="6753729" y="3618563"/>
            <a:ext cx="256972" cy="247582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Conector 47"/>
          <p:cNvSpPr/>
          <p:nvPr/>
        </p:nvSpPr>
        <p:spPr>
          <a:xfrm>
            <a:off x="6665499" y="4332433"/>
            <a:ext cx="256972" cy="247582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Conector 48"/>
          <p:cNvSpPr/>
          <p:nvPr/>
        </p:nvSpPr>
        <p:spPr>
          <a:xfrm>
            <a:off x="6312575" y="5006201"/>
            <a:ext cx="256972" cy="247582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Conector 52"/>
          <p:cNvSpPr/>
          <p:nvPr/>
        </p:nvSpPr>
        <p:spPr>
          <a:xfrm>
            <a:off x="2999883" y="5543609"/>
            <a:ext cx="256972" cy="247582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Conector 53"/>
          <p:cNvSpPr/>
          <p:nvPr/>
        </p:nvSpPr>
        <p:spPr>
          <a:xfrm>
            <a:off x="2991863" y="1685483"/>
            <a:ext cx="256972" cy="247582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Conector 54"/>
          <p:cNvSpPr/>
          <p:nvPr/>
        </p:nvSpPr>
        <p:spPr>
          <a:xfrm>
            <a:off x="3785943" y="1805799"/>
            <a:ext cx="256972" cy="247582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Conector 55"/>
          <p:cNvSpPr/>
          <p:nvPr/>
        </p:nvSpPr>
        <p:spPr>
          <a:xfrm>
            <a:off x="4965034" y="1829863"/>
            <a:ext cx="256972" cy="247582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ítulo 1"/>
          <p:cNvSpPr txBox="1">
            <a:spLocks/>
          </p:cNvSpPr>
          <p:nvPr/>
        </p:nvSpPr>
        <p:spPr>
          <a:xfrm>
            <a:off x="479778" y="173832"/>
            <a:ext cx="6194778" cy="557192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s-ES" sz="2000" b="1" kern="1200" dirty="0">
                <a:solidFill>
                  <a:srgbClr val="0C3EAA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s-CO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RESULTADOS</a:t>
            </a:r>
            <a:endParaRPr lang="es-CO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9452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950" y="251391"/>
            <a:ext cx="6194778" cy="557192"/>
          </a:xfrm>
        </p:spPr>
        <p:txBody>
          <a:bodyPr>
            <a:normAutofit/>
          </a:bodyPr>
          <a:lstStyle/>
          <a:p>
            <a:r>
              <a:rPr lang="es-CO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ANÁLISIS RESULTADOS</a:t>
            </a:r>
            <a:endParaRPr lang="es-CO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145950" y="972457"/>
            <a:ext cx="8588827" cy="3904343"/>
          </a:xfrm>
        </p:spPr>
        <p:txBody>
          <a:bodyPr/>
          <a:lstStyle/>
          <a:p>
            <a:pPr marL="0" lvl="0" indent="0" algn="just">
              <a:buNone/>
            </a:pPr>
            <a:r>
              <a:rPr lang="es-CO" sz="2400" dirty="0" smtClean="0">
                <a:solidFill>
                  <a:schemeClr val="bg1">
                    <a:lumMod val="50000"/>
                  </a:schemeClr>
                </a:solidFill>
              </a:rPr>
              <a:t>Resultados</a:t>
            </a:r>
          </a:p>
          <a:p>
            <a:pPr marL="0" lvl="0" indent="0" algn="just">
              <a:buNone/>
            </a:pPr>
            <a:endParaRPr lang="es-CO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 algn="just">
              <a:buClr>
                <a:srgbClr val="00FF00"/>
              </a:buClr>
            </a:pPr>
            <a:r>
              <a:rPr lang="es-CO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Buenas Prácticas</a:t>
            </a:r>
            <a:r>
              <a:rPr lang="es-CO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 16 de 19 </a:t>
            </a:r>
            <a:r>
              <a:rPr lang="es-CO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temas</a:t>
            </a:r>
          </a:p>
          <a:p>
            <a:pPr algn="just">
              <a:buClr>
                <a:srgbClr val="00FF00"/>
              </a:buClr>
            </a:pPr>
            <a:r>
              <a:rPr lang="es-CO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Mejores Prácticas: 7 de 19 temas</a:t>
            </a:r>
          </a:p>
          <a:p>
            <a:pPr algn="just">
              <a:buClr>
                <a:srgbClr val="00FF00"/>
              </a:buClr>
            </a:pPr>
            <a:r>
              <a:rPr lang="es-CO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Brechas </a:t>
            </a:r>
            <a:r>
              <a:rPr lang="es-CO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frente a las buenas prácticas</a:t>
            </a:r>
            <a:r>
              <a:rPr lang="es-CO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: 3 de 19 temas</a:t>
            </a:r>
          </a:p>
          <a:p>
            <a:pPr algn="just"/>
            <a:endParaRPr lang="es-CO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800100" lvl="1" indent="-400050" algn="just">
              <a:buFont typeface="+mj-lt"/>
              <a:buAutoNum type="romanLcPeriod"/>
            </a:pPr>
            <a:r>
              <a:rPr lang="es-CO" sz="2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Gestión </a:t>
            </a:r>
            <a:r>
              <a:rPr lang="es-CO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Ambiental y Social: </a:t>
            </a:r>
            <a:r>
              <a:rPr lang="es-CO" sz="2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alcance en la evaluación de </a:t>
            </a:r>
            <a:r>
              <a:rPr lang="es-CO" sz="20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impactos acumulativos.</a:t>
            </a:r>
            <a:endParaRPr lang="es-CO" sz="20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800100" lvl="1" indent="-400050" algn="just" defTabSz="352425">
              <a:buFont typeface="+mj-lt"/>
              <a:buAutoNum type="romanLcPeriod"/>
            </a:pPr>
            <a:r>
              <a:rPr lang="es-CO" sz="2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Erosión </a:t>
            </a:r>
            <a:r>
              <a:rPr lang="es-CO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y </a:t>
            </a:r>
            <a:r>
              <a:rPr lang="es-CO" sz="2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Sedimentación: carencia de </a:t>
            </a:r>
            <a:r>
              <a:rPr lang="es-CO" sz="20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monitoreos aguas arriba</a:t>
            </a:r>
            <a:endParaRPr lang="es-CO" sz="20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800100" lvl="1" indent="-400050" algn="just" defTabSz="352425">
              <a:buFont typeface="+mj-lt"/>
              <a:buAutoNum type="romanLcPeriod"/>
            </a:pPr>
            <a:r>
              <a:rPr lang="es-CO" sz="2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Calidad </a:t>
            </a:r>
            <a:r>
              <a:rPr lang="es-CO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del Agua: </a:t>
            </a:r>
            <a:r>
              <a:rPr lang="es-CO" sz="2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discontinuidad de </a:t>
            </a:r>
            <a:r>
              <a:rPr lang="es-CO" sz="20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monitoreos.</a:t>
            </a:r>
            <a:endParaRPr lang="es-CO" sz="20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0" lvl="0" indent="0" algn="just">
              <a:buNone/>
            </a:pPr>
            <a:endParaRPr lang="es-CO" sz="24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43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ítulo 1"/>
          <p:cNvSpPr>
            <a:spLocks noGrp="1"/>
          </p:cNvSpPr>
          <p:nvPr>
            <p:ph type="title"/>
          </p:nvPr>
        </p:nvSpPr>
        <p:spPr bwMode="auto">
          <a:xfrm>
            <a:off x="145949" y="263581"/>
            <a:ext cx="6194778" cy="55719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APRENDIZAJES Y CONCLUSIONES</a:t>
            </a:r>
            <a:r>
              <a:rPr lang="es-CO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s-CO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s-ES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554" name="Marcador de texto 2"/>
          <p:cNvSpPr>
            <a:spLocks noGrp="1"/>
          </p:cNvSpPr>
          <p:nvPr>
            <p:ph type="body" sz="quarter" idx="10"/>
          </p:nvPr>
        </p:nvSpPr>
        <p:spPr bwMode="auto">
          <a:xfrm>
            <a:off x="334634" y="1649828"/>
            <a:ext cx="8254999" cy="350274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Clr>
                <a:srgbClr val="00FF00"/>
              </a:buClr>
            </a:pPr>
            <a:r>
              <a:rPr lang="es-CO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Permitió </a:t>
            </a:r>
            <a:r>
              <a:rPr lang="es-CO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contrastar la </a:t>
            </a:r>
            <a:r>
              <a:rPr lang="es-CO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gestión </a:t>
            </a:r>
            <a:r>
              <a:rPr lang="es-CO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ambiental de ISAGEN durante la construcción del Proyecto a la luz de un Protocolo muy completo y exigente.</a:t>
            </a:r>
          </a:p>
          <a:p>
            <a:pPr algn="just">
              <a:buClr>
                <a:srgbClr val="00FF00"/>
              </a:buClr>
            </a:pPr>
            <a:r>
              <a:rPr lang="es-CO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Reflejó, por medio de las entrevistas a terceros, </a:t>
            </a:r>
            <a:r>
              <a:rPr lang="es-CO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la forma como nos ven los grupos de interés</a:t>
            </a:r>
            <a:r>
              <a:rPr lang="es-CO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</a:p>
          <a:p>
            <a:pPr lvl="0" algn="just">
              <a:buClr>
                <a:srgbClr val="00FF00"/>
              </a:buClr>
            </a:pPr>
            <a:r>
              <a:rPr lang="es-CO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Evidenció una gestión con altos estándares ambientales y de responsabilidad empresarial por parte de la Compañía, orientados a materializar una visión del desarrollo sostenible.</a:t>
            </a:r>
          </a:p>
          <a:p>
            <a:pPr algn="just">
              <a:buClr>
                <a:srgbClr val="00FF00"/>
              </a:buClr>
            </a:pPr>
            <a:r>
              <a:rPr lang="es-CO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Posibilitó una mejor </a:t>
            </a:r>
            <a:r>
              <a:rPr lang="es-CO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interrelación </a:t>
            </a:r>
            <a:r>
              <a:rPr lang="es-CO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entre los diferentes equipos </a:t>
            </a:r>
            <a:r>
              <a:rPr lang="es-CO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de la Organización</a:t>
            </a:r>
            <a:r>
              <a:rPr lang="es-CO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</a:p>
          <a:p>
            <a:pPr algn="just"/>
            <a:endParaRPr lang="es-CO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CO" sz="1600" dirty="0"/>
          </a:p>
          <a:p>
            <a:endParaRPr lang="es-ES" sz="2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76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121024" y="158750"/>
            <a:ext cx="6754439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CENTRAL HIDROELECTRICA SOGAMOSO</a:t>
            </a:r>
            <a:endParaRPr lang="es-CO" altLang="es-CO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  <p:sp>
        <p:nvSpPr>
          <p:cNvPr id="5" name="Rectángulo 1"/>
          <p:cNvSpPr>
            <a:spLocks noChangeArrowheads="1"/>
          </p:cNvSpPr>
          <p:nvPr/>
        </p:nvSpPr>
        <p:spPr bwMode="auto">
          <a:xfrm>
            <a:off x="242047" y="1309977"/>
            <a:ext cx="8508253" cy="23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0287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028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028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028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028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028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028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028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028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s-CO" sz="2000" dirty="0"/>
              <a:t>Se cumplió </a:t>
            </a:r>
            <a:r>
              <a:rPr lang="es-CO" sz="2000" dirty="0" smtClean="0"/>
              <a:t>reto </a:t>
            </a:r>
            <a:r>
              <a:rPr lang="es-CO" sz="2000" dirty="0"/>
              <a:t>de construir la Central </a:t>
            </a:r>
            <a:r>
              <a:rPr lang="es-CO" sz="2000" dirty="0" smtClean="0"/>
              <a:t>Sogamoso </a:t>
            </a:r>
            <a:r>
              <a:rPr lang="es-CO" sz="2000" dirty="0"/>
              <a:t>con la satisfacción de haber </a:t>
            </a:r>
            <a:r>
              <a:rPr lang="es-CO" sz="2000" dirty="0" smtClean="0"/>
              <a:t>construido </a:t>
            </a:r>
            <a:r>
              <a:rPr lang="es-CO" sz="2000" dirty="0"/>
              <a:t>también </a:t>
            </a:r>
            <a:r>
              <a:rPr lang="es-CO" sz="2000" dirty="0" smtClean="0"/>
              <a:t>relaciones </a:t>
            </a:r>
            <a:r>
              <a:rPr lang="es-CO" sz="2000" dirty="0"/>
              <a:t>de respeto, confianza y largo plazo con las comunidades y autoridades de la Región, </a:t>
            </a:r>
            <a:r>
              <a:rPr lang="es-CO" sz="2000" dirty="0" smtClean="0"/>
              <a:t>quienes fueron </a:t>
            </a:r>
            <a:r>
              <a:rPr lang="es-CO" sz="2000" dirty="0"/>
              <a:t>protagonistas clave para su construcción y </a:t>
            </a:r>
            <a:r>
              <a:rPr lang="es-CO" sz="2000" dirty="0" smtClean="0"/>
              <a:t>ahora, con visión de </a:t>
            </a:r>
            <a:r>
              <a:rPr lang="es-CO" sz="2000" smtClean="0"/>
              <a:t>futuro, </a:t>
            </a:r>
            <a:r>
              <a:rPr lang="es-CO" sz="2000" dirty="0"/>
              <a:t>dan continuidad </a:t>
            </a:r>
            <a:r>
              <a:rPr lang="es-CO" sz="2000" dirty="0" smtClean="0"/>
              <a:t>a </a:t>
            </a:r>
            <a:r>
              <a:rPr lang="es-CO" sz="2000" dirty="0"/>
              <a:t>iniciativas planteadas por la Empresa y </a:t>
            </a:r>
            <a:r>
              <a:rPr lang="es-CO" sz="2000"/>
              <a:t>trabajadas </a:t>
            </a:r>
            <a:r>
              <a:rPr lang="es-CO" sz="2000" smtClean="0"/>
              <a:t>conjuntamente </a:t>
            </a:r>
            <a:r>
              <a:rPr lang="es-CO" sz="2000"/>
              <a:t>para </a:t>
            </a:r>
            <a:r>
              <a:rPr lang="es-CO" sz="2000" smtClean="0"/>
              <a:t>generar </a:t>
            </a:r>
            <a:r>
              <a:rPr lang="es-CO" sz="2000" dirty="0"/>
              <a:t>nuevas oportunidades </a:t>
            </a:r>
            <a:r>
              <a:rPr lang="es-CO" sz="2000"/>
              <a:t>de </a:t>
            </a:r>
            <a:r>
              <a:rPr lang="es-CO" sz="2000" smtClean="0"/>
              <a:t>desarrollo.</a:t>
            </a:r>
            <a:endParaRPr lang="es-CO" altLang="es-CO" sz="2000" i="1" dirty="0" smtClean="0">
              <a:latin typeface="+mn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s-CO" altLang="es-CO" sz="2000" i="1" dirty="0">
              <a:latin typeface="+mn-lt"/>
            </a:endParaRPr>
          </a:p>
        </p:txBody>
      </p:sp>
      <p:pic>
        <p:nvPicPr>
          <p:cNvPr id="6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9338" y="4503738"/>
            <a:ext cx="4792662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424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689411" y="4880846"/>
            <a:ext cx="63335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tabLst>
                <a:tab pos="3589338" algn="l"/>
              </a:tabLst>
              <a:defRPr/>
            </a:pPr>
            <a:r>
              <a:rPr lang="es-CO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2. GESTIÓN SOCIAL Y AMBIENTAL</a:t>
            </a:r>
            <a:endParaRPr lang="es-CO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557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05118" y="4329084"/>
            <a:ext cx="3711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s-CO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GRACIAS </a:t>
            </a:r>
          </a:p>
        </p:txBody>
      </p:sp>
    </p:spTree>
    <p:extLst>
      <p:ext uri="{BB962C8B-B14F-4D97-AF65-F5344CB8AC3E}">
        <p14:creationId xmlns:p14="http://schemas.microsoft.com/office/powerpoint/2010/main" val="306837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6938682" cy="1097937"/>
          </a:xfrm>
        </p:spPr>
        <p:txBody>
          <a:bodyPr>
            <a:normAutofit/>
          </a:bodyPr>
          <a:lstStyle/>
          <a:p>
            <a:pPr algn="just"/>
            <a:r>
              <a:rPr lang="es-CO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CONSTRUCCIÓN DEL PROYECTO SOGAMOSO</a:t>
            </a:r>
            <a:br>
              <a:rPr lang="es-CO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s-CO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ASPECTOS RELEVANTES</a:t>
            </a:r>
            <a:endParaRPr lang="es-CO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28600" y="1418280"/>
            <a:ext cx="5876365" cy="4361568"/>
          </a:xfrm>
        </p:spPr>
        <p:txBody>
          <a:bodyPr/>
          <a:lstStyle/>
          <a:p>
            <a:pPr algn="just"/>
            <a:r>
              <a:rPr lang="es-CO" sz="2000" dirty="0" smtClean="0">
                <a:latin typeface="+mn-lt"/>
              </a:rPr>
              <a:t>La gestión social y ambiental de la etapa del Proyecto Hidroeléctrico Sogamoso </a:t>
            </a:r>
            <a:r>
              <a:rPr lang="es-CO" sz="2000" dirty="0">
                <a:latin typeface="+mn-lt"/>
              </a:rPr>
              <a:t>fue un gran reto para </a:t>
            </a:r>
            <a:r>
              <a:rPr lang="es-CO" sz="2000" dirty="0" smtClean="0">
                <a:latin typeface="+mn-lt"/>
              </a:rPr>
              <a:t>ISAGEN, por </a:t>
            </a:r>
            <a:r>
              <a:rPr lang="es-CO" sz="2000" dirty="0">
                <a:latin typeface="+mn-lt"/>
              </a:rPr>
              <a:t>las dimensiones de la </a:t>
            </a:r>
            <a:r>
              <a:rPr lang="es-CO" sz="2000" dirty="0" smtClean="0">
                <a:latin typeface="+mn-lt"/>
              </a:rPr>
              <a:t>Central y por el propósito de insertarlo de manera sostenible y como oportunidad de desarrollo para la Región y las comunidades del área de influencia, es decir, articular el Proyecto con el Territorio.</a:t>
            </a:r>
          </a:p>
          <a:p>
            <a:pPr algn="just"/>
            <a:endParaRPr lang="es-CO" sz="2000" dirty="0" smtClean="0">
              <a:latin typeface="+mn-lt"/>
            </a:endParaRPr>
          </a:p>
          <a:p>
            <a:pPr algn="just"/>
            <a:r>
              <a:rPr lang="es-CO" sz="2000" dirty="0" smtClean="0">
                <a:latin typeface="+mn-lt"/>
              </a:rPr>
              <a:t>Lograrlo</a:t>
            </a:r>
            <a:r>
              <a:rPr lang="es-CO" sz="2000" dirty="0">
                <a:latin typeface="+mn-lt"/>
              </a:rPr>
              <a:t>, implicó </a:t>
            </a:r>
            <a:r>
              <a:rPr lang="es-CO" sz="2000" dirty="0" smtClean="0">
                <a:latin typeface="+mn-lt"/>
              </a:rPr>
              <a:t>plantear </a:t>
            </a:r>
            <a:r>
              <a:rPr lang="es-CO" sz="2000" dirty="0">
                <a:latin typeface="+mn-lt"/>
              </a:rPr>
              <a:t>de manera creativa la estrategia </a:t>
            </a:r>
            <a:r>
              <a:rPr lang="es-CO" sz="2000" dirty="0" smtClean="0">
                <a:latin typeface="+mn-lt"/>
              </a:rPr>
              <a:t> para la gestión ambiental y el relacionamiento con los grupos de interés, en </a:t>
            </a:r>
            <a:r>
              <a:rPr lang="es-CO" sz="2000" dirty="0">
                <a:latin typeface="+mn-lt"/>
              </a:rPr>
              <a:t>particular, </a:t>
            </a:r>
            <a:r>
              <a:rPr lang="es-CO" sz="2000" dirty="0" smtClean="0">
                <a:latin typeface="+mn-lt"/>
              </a:rPr>
              <a:t>con comunidades </a:t>
            </a:r>
            <a:r>
              <a:rPr lang="es-CO" sz="2000" dirty="0">
                <a:latin typeface="+mn-lt"/>
              </a:rPr>
              <a:t>y autoridades </a:t>
            </a:r>
            <a:r>
              <a:rPr lang="es-CO" sz="2000" dirty="0" smtClean="0">
                <a:latin typeface="+mn-lt"/>
              </a:rPr>
              <a:t>locales, con el fin de lograr la legitimidad social del Proyecto.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450813" y="3075057"/>
            <a:ext cx="2423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CO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CO" sz="4000" dirty="0">
              <a:ea typeface="Calibri" panose="020F0502020204030204" pitchFamily="34" charset="0"/>
            </a:endParaRPr>
          </a:p>
        </p:txBody>
      </p:sp>
      <p:pic>
        <p:nvPicPr>
          <p:cNvPr id="5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2541" y="4892598"/>
            <a:ext cx="2666233" cy="177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533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 bwMode="auto">
          <a:xfrm>
            <a:off x="152869" y="159035"/>
            <a:ext cx="5957046" cy="67001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s-CO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ÁREA</a:t>
            </a:r>
            <a:r>
              <a:rPr lang="es-CO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s-CO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INFLUENCIA </a:t>
            </a:r>
            <a:endParaRPr lang="es-E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2 Imagen" descr="mapa_phs_mesas_trabajo_grupos_moto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57" y="1295743"/>
            <a:ext cx="8172450" cy="408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ángulo redondeado 12"/>
          <p:cNvSpPr/>
          <p:nvPr/>
        </p:nvSpPr>
        <p:spPr>
          <a:xfrm>
            <a:off x="5930334" y="6155607"/>
            <a:ext cx="2214562" cy="322729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kern="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Aguas </a:t>
            </a:r>
            <a:r>
              <a:rPr lang="es-CO" b="1" kern="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Arriba</a:t>
            </a:r>
            <a:endParaRPr lang="es-CO" b="1" kern="0" dirty="0">
              <a:solidFill>
                <a:srgbClr val="0070C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3469525" y="6163234"/>
            <a:ext cx="2214562" cy="32272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kern="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Zona de Obras</a:t>
            </a:r>
            <a:endParaRPr lang="es-CO" b="1" kern="0" dirty="0">
              <a:solidFill>
                <a:srgbClr val="0070C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916830" y="6163233"/>
            <a:ext cx="2214562" cy="32272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kern="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Aguas </a:t>
            </a:r>
            <a:r>
              <a:rPr lang="es-CO" b="1" kern="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Abajo</a:t>
            </a:r>
            <a:endParaRPr lang="es-CO" b="1" kern="0" dirty="0">
              <a:solidFill>
                <a:srgbClr val="0070C0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92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0825" y="1208088"/>
            <a:ext cx="84756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CO" altLang="es-CO" b="1" dirty="0">
                <a:latin typeface="+mn-lt"/>
              </a:rPr>
              <a:t>Conformadas por comunidades rurales: Campesinos, pescadores, mineros, agricultores, jornaleros. </a:t>
            </a:r>
            <a:endParaRPr lang="es-ES" altLang="es-CO" b="1" dirty="0">
              <a:latin typeface="+mn-lt"/>
            </a:endParaRPr>
          </a:p>
        </p:txBody>
      </p:sp>
      <p:sp>
        <p:nvSpPr>
          <p:cNvPr id="5" name="1 CuadroTexto"/>
          <p:cNvSpPr txBox="1"/>
          <p:nvPr/>
        </p:nvSpPr>
        <p:spPr>
          <a:xfrm>
            <a:off x="251106" y="2166144"/>
            <a:ext cx="5672137" cy="1354138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es-CO" b="1" u="sng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Aguas Arriba:</a:t>
            </a:r>
          </a:p>
          <a:p>
            <a:pPr algn="just">
              <a:buFont typeface="Wingdings" pitchFamily="2" charset="2"/>
              <a:buNone/>
              <a:defRPr/>
            </a:pPr>
            <a:endParaRPr lang="es-CO" sz="1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Arraigo por la tierra, débil organización comunitaria. 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Intereses en negociación de tierras, reasentamiento, vías sustitutivas, cambio climático, turismo.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2 CuadroTexto"/>
          <p:cNvSpPr txBox="1"/>
          <p:nvPr/>
        </p:nvSpPr>
        <p:spPr>
          <a:xfrm>
            <a:off x="250825" y="3750469"/>
            <a:ext cx="5792787" cy="1354137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CO" b="1" u="sng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Aguas Abajo:</a:t>
            </a:r>
          </a:p>
          <a:p>
            <a:pPr>
              <a:buFont typeface="Wingdings" pitchFamily="2" charset="2"/>
              <a:buNone/>
              <a:defRPr/>
            </a:pPr>
            <a:endParaRPr lang="es-CO" sz="1600" dirty="0"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Arraigo por el río. Experiencias organizativas</a:t>
            </a: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, pescadores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y mineros. Intereses en </a:t>
            </a: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fortalecimiento organizacional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(comercialización, piscicultura, turismo).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387" y="5276850"/>
            <a:ext cx="5792787" cy="1354138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s-CO" b="1" u="sng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Zona de Obra: </a:t>
            </a:r>
          </a:p>
          <a:p>
            <a:pPr>
              <a:buFont typeface="Wingdings" pitchFamily="2" charset="2"/>
              <a:buNone/>
              <a:defRPr/>
            </a:pPr>
            <a:endParaRPr lang="es-CO" sz="1600" dirty="0">
              <a:cs typeface="Arial" panose="020B0604020202020204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Híbrido de cultura montaña y río. Economía informal. Asistencialismo. Intereses obras de infraestructura social, empleo y capacitación. 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8" name="5 Imagen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6178550" y="2185988"/>
            <a:ext cx="2547938" cy="1439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7 Imagen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6178550" y="3687763"/>
            <a:ext cx="2846388" cy="1439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8 Imagen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6178550" y="5191125"/>
            <a:ext cx="2706688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2 Título"/>
          <p:cNvSpPr>
            <a:spLocks noGrp="1"/>
          </p:cNvSpPr>
          <p:nvPr>
            <p:ph type="title"/>
          </p:nvPr>
        </p:nvSpPr>
        <p:spPr bwMode="auto">
          <a:xfrm>
            <a:off x="160618" y="268941"/>
            <a:ext cx="5759450" cy="6272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es-CO" altLang="es-CO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COMUNIDADES IDENTIFICADAS</a:t>
            </a:r>
          </a:p>
        </p:txBody>
      </p:sp>
    </p:spTree>
    <p:extLst>
      <p:ext uri="{BB962C8B-B14F-4D97-AF65-F5344CB8AC3E}">
        <p14:creationId xmlns:p14="http://schemas.microsoft.com/office/powerpoint/2010/main" val="389197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ici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Calder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Graci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io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Agen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San Carlo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rmocent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Sogamos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M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Jagu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Amoy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19885</TotalTime>
  <Words>3678</Words>
  <Application>Microsoft Office PowerPoint</Application>
  <PresentationFormat>Presentación en pantalla (4:3)</PresentationFormat>
  <Paragraphs>475</Paragraphs>
  <Slides>60</Slides>
  <Notes>2</Notes>
  <HiddenSlides>13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11</vt:i4>
      </vt:variant>
      <vt:variant>
        <vt:lpstr>Títulos de diapositiva</vt:lpstr>
      </vt:variant>
      <vt:variant>
        <vt:i4>60</vt:i4>
      </vt:variant>
    </vt:vector>
  </HeadingPairs>
  <TitlesOfParts>
    <vt:vector size="78" baseType="lpstr">
      <vt:lpstr>ＭＳ Ｐゴシック</vt:lpstr>
      <vt:lpstr>Arial</vt:lpstr>
      <vt:lpstr>Calibri</vt:lpstr>
      <vt:lpstr>Calibri Light</vt:lpstr>
      <vt:lpstr>Geneva</vt:lpstr>
      <vt:lpstr>Times New Roman</vt:lpstr>
      <vt:lpstr>Wingdings</vt:lpstr>
      <vt:lpstr>Inicio</vt:lpstr>
      <vt:lpstr>Interiores</vt:lpstr>
      <vt:lpstr>Agenda</vt:lpstr>
      <vt:lpstr>San Carlos</vt:lpstr>
      <vt:lpstr>Termocentro</vt:lpstr>
      <vt:lpstr>Sogamoso</vt:lpstr>
      <vt:lpstr>Miel</vt:lpstr>
      <vt:lpstr>Jaguas</vt:lpstr>
      <vt:lpstr>Amoya</vt:lpstr>
      <vt:lpstr>Calderas</vt:lpstr>
      <vt:lpstr>Gracias</vt:lpstr>
      <vt:lpstr>Gestión Socio Ambiental Central Hidroeléctrica Sogamoso  Foz do Iguacu, noviembre 2017 </vt:lpstr>
      <vt:lpstr>Agenda</vt:lpstr>
      <vt:lpstr>GENERALIDADES Y ASPECTOS TÉCNICOS </vt:lpstr>
      <vt:lpstr>GENERALIDADES</vt:lpstr>
      <vt:lpstr>CARACTERÍSTICAS TÉCNICAS </vt:lpstr>
      <vt:lpstr>Presentación de PowerPoint</vt:lpstr>
      <vt:lpstr>CONSTRUCCIÓN DEL PROYECTO SOGAMOSO ASPECTOS RELEVANTES</vt:lpstr>
      <vt:lpstr>ÁREA DE INFLUENCIA </vt:lpstr>
      <vt:lpstr>COMUNIDADES IDENTIFICADAS</vt:lpstr>
      <vt:lpstr>COMUNIDADES IDENTIFICADAS</vt:lpstr>
      <vt:lpstr>Presentación de PowerPoint</vt:lpstr>
      <vt:lpstr>Presentación de PowerPoint</vt:lpstr>
      <vt:lpstr>CONSTRUCCIÓN DEL PROYECTO SOGAMOSO ASPECTOS RELEVANTES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Programa pionero en el país</vt:lpstr>
      <vt:lpstr>Alcances generales</vt:lpstr>
      <vt:lpstr>Alcances generales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Formulación Participativa del Plan de Ordenamiento Embalse Topocoro  </vt:lpstr>
      <vt:lpstr>Formulación Participativa del Plan de Ordenamiento Embalse Topocoro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METODOLOGÍA Y RESULTADOS</vt:lpstr>
      <vt:lpstr>Presentación de PowerPoint</vt:lpstr>
      <vt:lpstr>ANÁLISIS RESULTADOS</vt:lpstr>
      <vt:lpstr>APRENDIZAJES Y CONCLUSIONES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 3</dc:creator>
  <cp:lastModifiedBy>ADOLFO FEHRMANN ESPINOSA</cp:lastModifiedBy>
  <cp:revision>330</cp:revision>
  <cp:lastPrinted>2017-11-27T12:15:13Z</cp:lastPrinted>
  <dcterms:created xsi:type="dcterms:W3CDTF">2016-04-01T18:07:45Z</dcterms:created>
  <dcterms:modified xsi:type="dcterms:W3CDTF">2017-11-30T16:17:10Z</dcterms:modified>
</cp:coreProperties>
</file>