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</p:sldMasterIdLst>
  <p:notesMasterIdLst>
    <p:notesMasterId r:id="rId26"/>
  </p:notesMasterIdLst>
  <p:sldIdLst>
    <p:sldId id="269" r:id="rId2"/>
    <p:sldId id="304" r:id="rId3"/>
    <p:sldId id="368" r:id="rId4"/>
    <p:sldId id="369" r:id="rId5"/>
    <p:sldId id="375" r:id="rId6"/>
    <p:sldId id="374" r:id="rId7"/>
    <p:sldId id="371" r:id="rId8"/>
    <p:sldId id="373" r:id="rId9"/>
    <p:sldId id="258" r:id="rId10"/>
    <p:sldId id="259" r:id="rId11"/>
    <p:sldId id="260" r:id="rId12"/>
    <p:sldId id="261" r:id="rId13"/>
    <p:sldId id="262" r:id="rId14"/>
    <p:sldId id="263" r:id="rId15"/>
    <p:sldId id="266" r:id="rId16"/>
    <p:sldId id="282" r:id="rId17"/>
    <p:sldId id="273" r:id="rId18"/>
    <p:sldId id="355" r:id="rId19"/>
    <p:sldId id="386" r:id="rId20"/>
    <p:sldId id="358" r:id="rId21"/>
    <p:sldId id="384" r:id="rId22"/>
    <p:sldId id="395" r:id="rId23"/>
    <p:sldId id="276" r:id="rId24"/>
    <p:sldId id="303" r:id="rId2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2072"/>
    <a:srgbClr val="FFFF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54" autoAdjust="0"/>
  </p:normalViewPr>
  <p:slideViewPr>
    <p:cSldViewPr>
      <p:cViewPr varScale="1">
        <p:scale>
          <a:sx n="39" d="100"/>
          <a:sy n="39" d="100"/>
        </p:scale>
        <p:origin x="1332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582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4082372537821901E-2"/>
          <c:y val="3.6958456297538529E-2"/>
          <c:w val="0.73975064292333659"/>
          <c:h val="0.688940159526655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Plan1!$D$1</c:f>
              <c:strCache>
                <c:ptCount val="1"/>
                <c:pt idx="0">
                  <c:v>2001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Plan1!$C$2</c:f>
              <c:strCache>
                <c:ptCount val="1"/>
                <c:pt idx="0">
                  <c:v>Energia Armazenada / Carga</c:v>
                </c:pt>
              </c:strCache>
            </c:strRef>
          </c:cat>
          <c:val>
            <c:numRef>
              <c:f>Plan1!$D$2</c:f>
              <c:numCache>
                <c:formatCode>General</c:formatCode>
                <c:ptCount val="1"/>
                <c:pt idx="0">
                  <c:v>6.3</c:v>
                </c:pt>
              </c:numCache>
            </c:numRef>
          </c:val>
        </c:ser>
        <c:ser>
          <c:idx val="1"/>
          <c:order val="1"/>
          <c:tx>
            <c:strRef>
              <c:f>Plan1!$E$1</c:f>
              <c:strCache>
                <c:ptCount val="1"/>
                <c:pt idx="0">
                  <c:v>2005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Plan1!$C$2</c:f>
              <c:strCache>
                <c:ptCount val="1"/>
                <c:pt idx="0">
                  <c:v>Energia Armazenada / Carga</c:v>
                </c:pt>
              </c:strCache>
            </c:strRef>
          </c:cat>
          <c:val>
            <c:numRef>
              <c:f>Plan1!$E$2</c:f>
              <c:numCache>
                <c:formatCode>General</c:formatCode>
                <c:ptCount val="1"/>
                <c:pt idx="0">
                  <c:v>5.4</c:v>
                </c:pt>
              </c:numCache>
            </c:numRef>
          </c:val>
        </c:ser>
        <c:ser>
          <c:idx val="2"/>
          <c:order val="2"/>
          <c:tx>
            <c:strRef>
              <c:f>Plan1!$F$1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rgbClr val="FFC000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Plan1!$C$2</c:f>
              <c:strCache>
                <c:ptCount val="1"/>
                <c:pt idx="0">
                  <c:v>Energia Armazenada / Carga</c:v>
                </c:pt>
              </c:strCache>
            </c:strRef>
          </c:cat>
          <c:val>
            <c:numRef>
              <c:f>Plan1!$F$2</c:f>
              <c:numCache>
                <c:formatCode>General</c:formatCode>
                <c:ptCount val="1"/>
                <c:pt idx="0">
                  <c:v>5.0999999999999996</c:v>
                </c:pt>
              </c:numCache>
            </c:numRef>
          </c:val>
        </c:ser>
        <c:ser>
          <c:idx val="3"/>
          <c:order val="3"/>
          <c:tx>
            <c:strRef>
              <c:f>Plan1!$G$1</c:f>
              <c:strCache>
                <c:ptCount val="1"/>
                <c:pt idx="0">
                  <c:v>2015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Plan1!$C$2</c:f>
              <c:strCache>
                <c:ptCount val="1"/>
                <c:pt idx="0">
                  <c:v>Energia Armazenada / Carga</c:v>
                </c:pt>
              </c:strCache>
            </c:strRef>
          </c:cat>
          <c:val>
            <c:numRef>
              <c:f>Plan1!$G$2</c:f>
              <c:numCache>
                <c:formatCode>General</c:formatCode>
                <c:ptCount val="1"/>
                <c:pt idx="0">
                  <c:v>4.5</c:v>
                </c:pt>
              </c:numCache>
            </c:numRef>
          </c:val>
        </c:ser>
        <c:ser>
          <c:idx val="4"/>
          <c:order val="4"/>
          <c:tx>
            <c:strRef>
              <c:f>Plan1!$H$1</c:f>
              <c:strCache>
                <c:ptCount val="1"/>
                <c:pt idx="0">
                  <c:v>2017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Plan1!$C$2</c:f>
              <c:strCache>
                <c:ptCount val="1"/>
                <c:pt idx="0">
                  <c:v>Energia Armazenada / Carga</c:v>
                </c:pt>
              </c:strCache>
            </c:strRef>
          </c:cat>
          <c:val>
            <c:numRef>
              <c:f>Plan1!$H$2</c:f>
              <c:numCache>
                <c:formatCode>General</c:formatCode>
                <c:ptCount val="1"/>
                <c:pt idx="0">
                  <c:v>4.4000000000000004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413481648"/>
        <c:axId val="413407416"/>
      </c:barChart>
      <c:catAx>
        <c:axId val="4134816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413407416"/>
        <c:crosses val="autoZero"/>
        <c:auto val="1"/>
        <c:lblAlgn val="ctr"/>
        <c:lblOffset val="100"/>
        <c:noMultiLvlLbl val="0"/>
      </c:catAx>
      <c:valAx>
        <c:axId val="413407416"/>
        <c:scaling>
          <c:orientation val="minMax"/>
        </c:scaling>
        <c:delete val="0"/>
        <c:axPos val="l"/>
        <c:majorGridlines>
          <c:spPr>
            <a:ln>
              <a:prstDash val="sysDot"/>
            </a:ln>
          </c:spPr>
        </c:majorGridlines>
        <c:numFmt formatCode="General" sourceLinked="1"/>
        <c:majorTickMark val="out"/>
        <c:minorTickMark val="none"/>
        <c:tickLblPos val="nextTo"/>
        <c:crossAx val="4134816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D9A84A-46E2-4B21-AB3F-AAE1E43570A8}" type="datetimeFigureOut">
              <a:rPr lang="pt-BR" smtClean="0"/>
              <a:t>27/03/2018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921965-6D99-4B8F-AA8C-73E5FF3E4AE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9986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dirty="0" smtClean="0"/>
          </a:p>
        </p:txBody>
      </p:sp>
      <p:sp>
        <p:nvSpPr>
          <p:cNvPr id="2048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35D9C3A-ADC6-48BE-8029-52ED03E839A7}" type="slidenum">
              <a:rPr lang="pt-BR" altLang="pt-BR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pt-BR" altLang="pt-BR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215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dirty="0" smtClean="0"/>
          </a:p>
        </p:txBody>
      </p:sp>
      <p:sp>
        <p:nvSpPr>
          <p:cNvPr id="2048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35D9C3A-ADC6-48BE-8029-52ED03E839A7}" type="slidenum">
              <a:rPr lang="pt-BR" altLang="pt-BR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pt-BR" altLang="pt-BR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323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21965-6D99-4B8F-AA8C-73E5FF3E4AE2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42144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978" name="Rectangle 7"/>
          <p:cNvSpPr txBox="1">
            <a:spLocks noGrp="1" noChangeArrowheads="1"/>
          </p:cNvSpPr>
          <p:nvPr/>
        </p:nvSpPr>
        <p:spPr bwMode="auto">
          <a:xfrm>
            <a:off x="3885458" y="8684831"/>
            <a:ext cx="2970946" cy="457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9" tIns="45719" rIns="91439" bIns="45719" anchor="b"/>
          <a:lstStyle>
            <a:lvl1pPr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B3B1489E-04E3-47ED-92FF-078B67E481C2}" type="slidenum">
              <a:rPr lang="pt-BR" sz="1200" b="0">
                <a:solidFill>
                  <a:srgbClr val="000000"/>
                </a:solidFill>
              </a:rPr>
              <a:pPr algn="r"/>
              <a:t>16</a:t>
            </a:fld>
            <a:endParaRPr lang="pt-BR" sz="1200" b="0">
              <a:solidFill>
                <a:srgbClr val="000000"/>
              </a:solidFill>
            </a:endParaRPr>
          </a:p>
        </p:txBody>
      </p:sp>
      <p:sp>
        <p:nvSpPr>
          <p:cNvPr id="382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7763" y="682625"/>
            <a:ext cx="4576762" cy="3433763"/>
          </a:xfrm>
          <a:ln/>
        </p:spPr>
      </p:sp>
      <p:sp>
        <p:nvSpPr>
          <p:cNvPr id="3829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2279" y="4346074"/>
            <a:ext cx="5493447" cy="41150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9" tIns="45719" rIns="91439" bIns="45719"/>
          <a:lstStyle/>
          <a:p>
            <a:endParaRPr lang="pt-BR" smtClean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D07218-3DFC-4394-BCF7-B56FF4458C1E}" type="slidenum">
              <a:rPr lang="pt-BR" smtClean="0"/>
              <a:pPr>
                <a:defRPr/>
              </a:pPr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545986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/>
          <p:cNvSpPr txBox="1">
            <a:spLocks noChangeArrowheads="1"/>
          </p:cNvSpPr>
          <p:nvPr userDrawn="1"/>
        </p:nvSpPr>
        <p:spPr bwMode="auto">
          <a:xfrm>
            <a:off x="0" y="1930400"/>
            <a:ext cx="9144000" cy="251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endParaRPr lang="pt-BR" sz="4200" b="1" dirty="0">
              <a:solidFill>
                <a:srgbClr val="000066"/>
              </a:solidFill>
              <a:latin typeface="Arial" charset="0"/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endParaRPr lang="pt-BR" sz="4200" b="1" dirty="0">
              <a:solidFill>
                <a:srgbClr val="000066"/>
              </a:solidFill>
              <a:latin typeface="Arial" charset="0"/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endParaRPr lang="pt-BR" b="1" dirty="0">
              <a:solidFill>
                <a:srgbClr val="000066"/>
              </a:solidFill>
              <a:latin typeface="Arial" charset="0"/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endParaRPr lang="pt-BR" b="1" dirty="0">
              <a:solidFill>
                <a:srgbClr val="DD8047"/>
              </a:solidFill>
              <a:latin typeface="Arial" charset="0"/>
            </a:endParaRPr>
          </a:p>
        </p:txBody>
      </p:sp>
      <p:sp>
        <p:nvSpPr>
          <p:cNvPr id="3" name="Rectangle 7"/>
          <p:cNvSpPr/>
          <p:nvPr userDrawn="1"/>
        </p:nvSpPr>
        <p:spPr>
          <a:xfrm>
            <a:off x="3175" y="1925638"/>
            <a:ext cx="183515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solidFill>
                <a:srgbClr val="FFFFFF"/>
              </a:solidFill>
            </a:endParaRPr>
          </a:p>
        </p:txBody>
      </p:sp>
      <p:sp>
        <p:nvSpPr>
          <p:cNvPr id="4" name="Rectangle 8"/>
          <p:cNvSpPr/>
          <p:nvPr userDrawn="1"/>
        </p:nvSpPr>
        <p:spPr>
          <a:xfrm>
            <a:off x="1911350" y="1924050"/>
            <a:ext cx="7256463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2897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10410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21500" y="76200"/>
            <a:ext cx="2222500" cy="65214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0825" y="76200"/>
            <a:ext cx="6518275" cy="652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14823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979613" y="76200"/>
            <a:ext cx="7164387" cy="8318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50825" y="1455738"/>
            <a:ext cx="4279900" cy="2493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3125" y="1455738"/>
            <a:ext cx="4281488" cy="2493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250825" y="4102100"/>
            <a:ext cx="4279900" cy="24955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3125" y="4102100"/>
            <a:ext cx="4281488" cy="24955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51351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613" y="76200"/>
            <a:ext cx="7164387" cy="8318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50825" y="1455738"/>
            <a:ext cx="8713788" cy="5141912"/>
          </a:xfrm>
        </p:spPr>
        <p:txBody>
          <a:bodyPr/>
          <a:lstStyle/>
          <a:p>
            <a:pPr lv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528654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0122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91465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5" y="1455738"/>
            <a:ext cx="4279900" cy="51419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25" y="1455738"/>
            <a:ext cx="4281488" cy="51419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402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2710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5989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6988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75743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87321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1979613" y="76200"/>
            <a:ext cx="7164387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estilo de títulos Mestre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250825" y="1455738"/>
            <a:ext cx="8713788" cy="514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  <a:p>
            <a:pPr lvl="4"/>
            <a:r>
              <a:rPr lang="pt-BR" smtClean="0"/>
              <a:t>Sexto nível</a:t>
            </a:r>
          </a:p>
          <a:p>
            <a:pPr lvl="4"/>
            <a:r>
              <a:rPr lang="pt-BR" smtClean="0"/>
              <a:t>Sétimo nível</a:t>
            </a:r>
          </a:p>
          <a:p>
            <a:pPr lvl="4"/>
            <a:r>
              <a:rPr lang="pt-BR" smtClean="0"/>
              <a:t>Oitavo nível</a:t>
            </a:r>
          </a:p>
          <a:p>
            <a:pPr lvl="4"/>
            <a:r>
              <a:rPr lang="pt-BR" smtClean="0"/>
              <a:t>Nono nível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908050"/>
            <a:ext cx="183515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08175" y="906463"/>
            <a:ext cx="7256463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solidFill>
                <a:srgbClr val="FFFFFF"/>
              </a:solidFill>
            </a:endParaRPr>
          </a:p>
        </p:txBody>
      </p:sp>
      <p:pic>
        <p:nvPicPr>
          <p:cNvPr id="1031" name="Picture 2" descr="Logo-ABRAGE2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34925" y="84138"/>
            <a:ext cx="1800225" cy="81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agem 2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015" y="-20786"/>
            <a:ext cx="1297505" cy="980728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3436" y="-20786"/>
            <a:ext cx="796956" cy="924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364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Tahoma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Tahoma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Tahoma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Tahoma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Tahoma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Tahoma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Tahoma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Tahoma" pitchFamily="34" charset="0"/>
          <a:cs typeface="Arial" charset="0"/>
        </a:defRPr>
      </a:lvl9pPr>
    </p:titleStyle>
    <p:bodyStyle>
      <a:lvl1pPr marL="319088" indent="-319088" algn="l" rtl="0" eaLnBrk="0" fontAlgn="base" hangingPunct="0">
        <a:lnSpc>
          <a:spcPct val="110000"/>
        </a:lnSpc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400">
          <a:solidFill>
            <a:srgbClr val="000066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lnSpc>
          <a:spcPct val="110000"/>
        </a:lnSpc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000">
          <a:solidFill>
            <a:srgbClr val="000066"/>
          </a:solidFill>
          <a:latin typeface="+mn-lt"/>
          <a:cs typeface="+mn-cs"/>
        </a:defRPr>
      </a:lvl2pPr>
      <a:lvl3pPr marL="914400" indent="-228600" algn="l" rtl="0" eaLnBrk="0" fontAlgn="base" hangingPunct="0">
        <a:lnSpc>
          <a:spcPct val="110000"/>
        </a:lnSpc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000">
          <a:solidFill>
            <a:srgbClr val="000066"/>
          </a:solidFill>
          <a:latin typeface="+mn-lt"/>
          <a:cs typeface="+mn-cs"/>
        </a:defRPr>
      </a:lvl3pPr>
      <a:lvl4pPr marL="1371600" indent="-228600" algn="l" rtl="0" eaLnBrk="0" fontAlgn="base" hangingPunct="0">
        <a:lnSpc>
          <a:spcPct val="110000"/>
        </a:lnSpc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>
          <a:solidFill>
            <a:srgbClr val="000066"/>
          </a:solidFill>
          <a:latin typeface="+mn-lt"/>
          <a:cs typeface="+mn-cs"/>
        </a:defRPr>
      </a:lvl4pPr>
      <a:lvl5pPr marL="1828800" indent="-228600" algn="l" rtl="0" eaLnBrk="0" fontAlgn="base" hangingPunct="0">
        <a:lnSpc>
          <a:spcPct val="110000"/>
        </a:lnSpc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>
          <a:solidFill>
            <a:srgbClr val="000066"/>
          </a:solidFill>
          <a:latin typeface="+mn-lt"/>
          <a:cs typeface="+mn-cs"/>
        </a:defRPr>
      </a:lvl5pPr>
      <a:lvl6pPr marL="2286000" indent="-228600" algn="l" rtl="0" fontAlgn="base">
        <a:lnSpc>
          <a:spcPct val="110000"/>
        </a:lnSpc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>
          <a:solidFill>
            <a:srgbClr val="000066"/>
          </a:solidFill>
          <a:latin typeface="+mn-lt"/>
          <a:cs typeface="+mn-cs"/>
        </a:defRPr>
      </a:lvl6pPr>
      <a:lvl7pPr marL="2743200" indent="-228600" algn="l" rtl="0" fontAlgn="base">
        <a:lnSpc>
          <a:spcPct val="110000"/>
        </a:lnSpc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>
          <a:solidFill>
            <a:srgbClr val="000066"/>
          </a:solidFill>
          <a:latin typeface="+mn-lt"/>
          <a:cs typeface="+mn-cs"/>
        </a:defRPr>
      </a:lvl7pPr>
      <a:lvl8pPr marL="3200400" indent="-228600" algn="l" rtl="0" fontAlgn="base">
        <a:lnSpc>
          <a:spcPct val="110000"/>
        </a:lnSpc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>
          <a:solidFill>
            <a:srgbClr val="000066"/>
          </a:solidFill>
          <a:latin typeface="+mn-lt"/>
          <a:cs typeface="+mn-cs"/>
        </a:defRPr>
      </a:lvl8pPr>
      <a:lvl9pPr marL="3657600" indent="-228600" algn="l" rtl="0" fontAlgn="base">
        <a:lnSpc>
          <a:spcPct val="110000"/>
        </a:lnSpc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>
          <a:solidFill>
            <a:srgbClr val="000066"/>
          </a:solidFill>
          <a:latin typeface="+mn-lt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emf"/><Relationship Id="rId4" Type="http://schemas.openxmlformats.org/officeDocument/2006/relationships/image" Target="../media/image32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gif"/><Relationship Id="rId7" Type="http://schemas.openxmlformats.org/officeDocument/2006/relationships/image" Target="../media/image10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10" Type="http://schemas.openxmlformats.org/officeDocument/2006/relationships/image" Target="../media/image13.png"/><Relationship Id="rId4" Type="http://schemas.openxmlformats.org/officeDocument/2006/relationships/image" Target="../media/image7.gif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emf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DB473CF-7B70-4BE5-909F-E64B6E7B20E9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-35496" y="1196752"/>
            <a:ext cx="9144000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  <a:cs typeface="Arial" charset="0"/>
              </a:rPr>
              <a:t>Riscos à Segurança Hídrica e Sistemas de Acumulação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  <a:cs typeface="Arial" charset="0"/>
              </a:rPr>
              <a:t>De Água como Instrumentos para Resolução de Conflitos de Uso e Segurança Hídrica</a:t>
            </a:r>
          </a:p>
        </p:txBody>
      </p:sp>
      <p:sp>
        <p:nvSpPr>
          <p:cNvPr id="7" name="AutoShape 8" descr="data:image/jpeg;base64,/9j/4AAQSkZJRgABAQAAAQABAAD/2wCEAAkGBxQSEhQUExQWFRUXGBkYGBgYFhgXFxoZFB0cFxcYHBccKCggGBolIBccITIhJSorLi4uHCAzODMsNygvLisBCgoKDg0OGxAQGzciICUyNzc3KywsLywsNzIwLywxKy03Li4uLCwwKy8vLCwzLSwsNCwsNCwtNTcsLCwyNjQsMv/AABEIAJABXgMBIgACEQEDEQH/xAAcAAACAgMBAQAAAAAAAAAAAAAABgUHAwQIAQL/xABUEAABAgMCBgsKCgcIAgMAAAABAgMABBEFEgYHITFBURMWIjJTYXGBkqLRCBQ1c5GhsbKz4SMzNEJScnSCk9IVF1Rig8HCJUNFY3W0w9Mk8GSU4v/EABsBAQACAwEBAAAAAAAAAAAAAAADBQECBAYH/8QANBEBAAIBAQQFCwQDAQAAAAAAAAECAwQFEUFREiExYfAGFDJCcYGRobHR4RMjUsEWIiQV/9oADAMBAAIRAxEAPwC8Yi7bsVMzcvKUm7WlKfOpr5IlIIBX2lN8Ivq9kG0pvhF9XshoggFfaU3wi+r2QbSm+EX1eyGiCAV9pTfCL6vZBtKb4RfV7IaIIBX2lN8Ivq9kG0pvhF9XshmvR9VjESFfaU3wi+r2QbSm+EX1eyGiCMhX2lN8Ivq9kG0pvhF9XshoggFfaU3wi+r2QbSm+EX1eyGiCAV9pTfCL6vZBtKb4RfV7IaIIBX2lN8Ivq9kG0pvhF9XshoggFfaU3wi+r2QbSm+EX1eyGiCAV9pTfCL6vZBtKb4RfV7IaIIBX2lN8Ivq9kG0pvhF9XshoggFfaU3wi+r2QbSm+EX1eyGiCAV9pTfCL6vZBtKb4RfV7IaIIBX2lN8Ivq9kG0pvhF9XshoggFfaU3wi+r2QbSm+EX1eyGiCAV9pTfCL6vZBtKb4RfV7IaIIBX2lN8Ivq9kG0pvhF9XshoggFfaU3wi+r2QbSm+EX1eyGiCAV9pTfCL6vZBtKb4RfV7IaIIBX2lN8Ivq9kb1j4Ool1laVqUSkpoaUykHRyRNQQBBBBAEEEEAQQQQBAYIV8Yds97yikpNHHatp1gHfq5hkrrIjEzujejy5Ix0m88CLbGGTxm3VsuqS0TdSMikkJF28EqqBXPziHnAyeecaLj7l4KVucgFBkGgCoqDT7vNUdlSCn3UNJzqNMmgaT5IvFEklltKANwEhJA1DJn4o4LzeP3I8ePortl2yZb2teer+5SYMexoWc+crat8nzjQf/AHijfjqwZozUi8fDlPGPct7V6M7hBBBEzUQQQQBCfjDw8astCQU7K+5XY2waCgzrWr5qQTTWTmzEhwjmPG9OKdtaZqcjextp4kpQlVOktR54DNaONq1HCSH0Mj6LbTdPK4FK88eWfjZtRsgl9Lw+i403TythKvPG1iQstqYtFWzIS4G2FuJSoBQv320hVDkJAUfTojex82QyxNS62W0tl1td8IASCW1JAVQZL1FUrpoNUBaGLzDpu1G1UTsT7dNkbrUUVmWg/OSaEawc+gmAxi41hJOKlpVCXX079a67G2Tlu0FCtdDlFQBXOTUCtsTM4pu15cDM4l1tXGnY1ODrNphNmpgurW4o1UtalqOsrJUfOYBqmsaNqKNTNlHEltlKRxCqSfKTEhY+N60mVDZFomUaUuISk04lthNDxkKhr7n+yGVsTTy20Lc2UNgqSFUQEJVQVzVKzXXQahFa4fyLbFpTbTSQhtLu5SMgSFJSugGgAqNBoGSAuK3cZCnLK7+kLoWh1CHm3U3ii/uSKAiuVSCFZiOPMgKx0WlQ5Jb8Jf54jsXzCnmbVlxlC5JToGtyWWlbfPVRhNBgOxrOmQ6024My0JWPvgK/nFG4QY359qamG2gxsbbzjaLzaiq62opBJChXNqi0MWs8F2RJrJyJYCSfEVbPqGOXnXy4pSznWSs8qzePnMBbtn4z7QXZ83NKDFWnGG26NqCSXSdkqL2Wgu0y6YhP1z2lqlvwl/njImR2PBZS6ZXppK+ZLgaHs/PFauGgPIYCxv1z2lqlvwl/nhgwAxnz05aEvLvBjY3CsKuNqSrcNrWKEqOlI0QzWfilstTTaiyuqkJJ+HezkAn50StiYt7PlH0TDDSkut1ukuuKAvJKDkUSDkUYCq7QxxWih11CRL0S4tIq0omiFFIru8+SMH657S1S34S/zwi2v8of8c766osrE7gXJ2hLzC5porUh0ISQ44iibiVUohQByk5xAYpHHfOpPwrEu4nUkONK6V5Q80WK1jBbmbLmpyVF11htRU24KlCwKioB3SToIOXLmIIFF4fWCmQn3pdsktpuqQVGqrq0hVCdNCSK8QjYwImFBu00A7ldnvEjjbUi6ea+rywE5+ue0tUt+Ev88WVilw3dtJt8TFwPNKSdwkpBbcG5NCTlvJXXLqjnGHTE/bXetpsgmiHwWFaqroWzy30pH3jAWjjdw3mbNVKiWDXwodKtkQVfFlulKEU35hWwOxqz8zPSzDoYuOuXVXW1BVKE5CVHVqjL3Rfxkh9WY9LMIOLbwrI+OHqqgLhxj40UyCzLy6EuzAAKyonY26ioBAyrVShugigIy6IqqbxpWoolRm7g1IbaSkcQqknykwu25MKcmZhxRqpbzqjzrVFqdz9ZTLgm3XG0rWlSG0lSQq6kgqVSuatRXkEAs2TjctJlQK3ETCdKXG0jJxKbCSDxmvJF34D4Xs2mxsrYKFpN1xsmqkKOUZfnJOhWnLmIIHPeM2RbYtSbbaSEIC0EJSKJGyNocUANAqo5IYMRU6pufeA3qpdRI0EocbCTzX1eUwHQ8EEEAQQQQBBBBAEUjh3bXfU0opNW29wjUab5XOdOoCLHxg253tLEJNHHaoRrA+ermGTlIipLDsxUy8hpPzjlOpIzn/3SREGWd/8ArCm2nmm0xhr45HvFjZAQhc27QChCScgCU5VK83mBiOlsPSZ9TiyRKro3dOZKATddpoVUkniJGgRt4xrYSw0iQZybkF2mhPzUc+c8VNcVzHLny9GYpHB7jYWx6U0u/JHpR4n28l7zBKCFDKUdZs9nYYmWnAoAjMYr3F9bmzs7As1dZG4r89rNd5q3eS7DdZb91Wx1yHdIPEc45R2xyafL5vn6M+jf6+Oqe+I5q/Vae2OZpbtr9PHjqS8EEEXjgEEEEARyzjQ8LTvjB6iI6mjlnGh4WnfGD1EQDL3P3hF77Kv2jUXPb+CkpOlCppkOlAISSpQoFUJ3pGoRTHc/eEXvsq/aNQk4X2etucmS60tF995SStspvJ2RW6SSN0MoyjWIDpKzMA7PlnUvMyyUOIrdUFLJF4FJyEkZiRHKqc0NuKRAFrydABundH+S5CknNAXz3PHyOa+0f8bcVhjQ8LTvjB7NEWf3PHyOa+0f8bcVhjQ8LTvjB7NEAx4gUA2g+DlBlVg8hcaivLRkyw86yc7Ti2/w1FH8osTufvCL32VftGogsbchsNrTQpQOFDqf4iRePTC4B9xfWvdwbnCDRTAmkjlWjZE+d2KRzDiA9EOuDlq3LFtVmu+XKkfxl3FjoteeFexpHviYYZ4V1ts8i1BJ8xMBc2Htn974NS7RFClMre+sSkr6xMUYsVBHFHR2PMf2SvxrPriOcVqoCdUBeMnjulkNoQZWYJSlKa1a+aAPpQ24C4wWbUW6hppxstJSo37uUKJApdJ1RXsriOcWhC+/UC8kKp3ucl4Vp8ZDti2xeKstx5apgPbKlKaBsopcJNd8queA55tf5Q/45311RYWKfDyVs1h9EwHSpboWm4i9kCEpz1FDURXtr/KH/HO+uqGbAjF89ajTrjTzbexruXVpUam6FVqMwy6jARWGlu9/zr0yElIcKQhByqCUJCEg00mlaCuU0yw4YK4IvMWZac4+2pq/KLbaSoUWUndLWUnKkEpSBXKaE5qVQrTkHpOYWy5Vt5lVCUKOQ5ClSVChoQQQchy6IsLBjDF+asu1JWZWp0tyq3G3FGq7u9UlSs6qEpIJy5TlOSAq+NiYYcZUg71RQ282oalgLQocnpBjXh/w9salmWRNgZ5dDCz93ZGv+TzQG9jltYTbFkzCf71l5RGpR2G+nmVUc0KuLbwrI+OHqqiKmbSUuXYYOZhTxSf3X9jVd5lIUfvRK4tvCsj44eqqAg7Q+Od8Y56xi5+51+JnfGt+pFMWh8c74xz1jFz9zr8TO+Nb9SAQMb3hic5WvYNRu4lvl7n2Zz2jMaWN7wxOcrXsGo3cS3y9z7M57RmA6RggggCCCCAI8Jj2E7GVbuwS+woPwj1Rxhv5x597znVGLTujejzZYxUm88FfYaW333MqWD8GncN/VGdX3jU8lNUMmCzabPklzroq4sUbSc5rvE8++J1ckK2CdjGamEopuBul/VGjnzcldUbGHNuiZeuNn4BmqW6ZlH5znPSg4hxxx2v0Y6XFB5O7OtrtVObJ2R2+PkgJqYU4tTizeWslSjrJz83FGKCCOB9TiIiN0NmzZ5bDqHWzRSDUajoKTxEVB5YuKXm0vtNvNHcr3SdaVjfIPHUeUccUpDbi/tsNOGXdPwTxAB+g7mSrivZBy3eOI82L9Wk048Pb4+/BWbT0v6lP1K9tfnH4+63LPmg4gHTpGoxtQssTJadNeRXHx/z8sMiFggEZjHZsvXecY5rb069U/fxxeRz4uhO+OyX1BBBFogEctY0B/a074wezRHUsUhjqwHeL5npdtTiFpSHkoBUtKkC6F3RlKSkJBpmu1OQ5Aje5+P8AaL32VftGo3+6J+PkvFves3FaYO2+9JPh+XWEuJBSagKBSrOlSdIyDyCM+FOFUxPuJcmnEqKAQgBKUJSFUJAAymtBnJgJbFL4Xk/rO+xdhRApFgYnbAmV2hLTIZXsDZWVOkXUUU2tIulVL+VQ3tY+MZ+Ab0lMOvNoUuVcUpYWkV2K8SpSFgb1IJNFZqUy1gHvuePkc19o/wCNEVfjQ8LTvjB7NEaWC+F81IX+9XQkOUvApStJKcyqHMoVzjnrQRGuOuzLyib7zzqio0BUtalZTuU5TyAQFi9z6P7QeP8A8ZXncap6I2+6GkLszKvgfGNLbJ8UoKT7U+SHDE7gS5INOPTAuvv3RcyHY201ISSPnEmp1UA0GNfH9I37PQ7wLyCT+64FNnzqT5IChG5lSULQDuVlJUNex1KfWMN2J6Q2a1pfU2HHT91JSnrLTCTsqdY8oi3O52kgqYm389xtDYPjVFShX+EnywDnj08Er8az64jnB3enkMdH49T/AGSvxrPriOcNkTrHlEB2LZPxDXi0eqI2446FsvDNMu/jr7YYcXtrOqtOSSZh1QLyQQXVqBGXOCaGAgLX+UP+Od9dUXV3O/yWa8ePZpik7YcHfD+UfHO6f31Rdfc7GsrNU4cezTAV3jd8MTn1mvYNRjwG+KtX/T3fWRH1jfWBbE5UgZWtP+S1GPARYLVq0I8Hu6f3kQCtHQqLF78wZaZAqvvRtbf12gFpHOU054532VOseUR1Zi28FSP2dv1YDlVJrlhkxbeFZHxw9VUYcP7IElaEyzkCQsrb0DY3d2kDiF6792MmLVYNqyNCPjhp/dVAQ1oj4Z7xrnrmLm7nX4md8a36hhWxq4BPS0y7MstqclnVFwlIKi0pZvLCgMoTUkhWahoaUyqOC+FczIKWuVdCb4AWClK0qu1u1B0i8aEazATGN3wxOcrXsGo3sSiSbQcp+zOe0ZhLmZp2afUtZU8+6qpoLy1qOpKRxZgMgGSL2xMYDuySXJmZTcedASlBoVIbBvG9TMpRANNASmuWoAWdBBBAEEEEBjmX0toUtZupSCpROYAZSYoXCK11Tcwt5WQE0SPooG9H8zxkw8Y07foBKIOU0U7TVnQjn3x+7rhTwVkUFSph7IxLgLV+8r5jY1kmmTk1xz5bb53KXW2vqc1dNj6+v5/hIzTn6PkQ0MkzNC8v6TbWanETm6R0Qmxt2taK5h5bzm+Wa00JGZKRxAUEakV+W/SnufUtl7ProdNXFXt4+0QQQRGsRBBBAWngxavfkvujV9kBLmtafmuc+Y8YOsQxWJPUNxRyHe8R1RTeD9rqlH0PJygZFp+kg75P8xxgRa80hJCXWjeacAUkjjyxXaut9PkjWYeHpRz7/fx7+t5jX6SMd+j6tuzunl9u41wRG2RP3xdVvh5xr5Yko9NptTTUYoyUnqnxuefvSaTukQQRou2xLpJSp9lKgaEFxAII0EE5DE7V8T9gyr5q9LMOnW40hZ6wMfEng5KMmrUrLtnWhltB8wjILclv2hn8VHbG1LzSF7xaV/VUFeiAzQR4TGh+nZb9oY/FR2wGGbwZknVXnZSWcVrWw2o+UiNuQsxlgUZZbaGptCUDyJAjF+nZb9oY/FR2wfp2W/aWPxUdsBIQER5WND9Oy37Qx+KjtgN+6NUAEaH6dlv2hj8VHbG408lSQpKgpJFQoEFJGuoyUgMhEeXRqjQ/Tst+0Mfio7YP07LftDH4qO2A37o1QXRqjTdteXTS8+0m8AoVcQKpOZQqcoOuBq15dRol9pRy5A4gnIKnIDoAJgNy6NUAEaH6dlv2hj8VHbGzKTrbtS24hyme4oKpy0zQGYpEF0Rhm51toAuOIbByArUE1PFXPGui2pYkATDJJIAAdQSScgAFcpgN66NUewRouWzLpJSp9kEGhBcQCCM4IrkMBukQXRqjQ/Tkt+0M/io7YkIAiLnMG5N43nZSXcVrWy2s+UiJNSgASTQDKScwAham8YFmtEpVOsVGcJXf9SsBNSFlMMCjLLTQ1NtpQOqBG5EBZmGtnzCghqbYUs5Am+EqJ1BKqEnkifgCCCCAIjcILWTKsLeVlujcj6SjvU8581TElFOYxMIe+X9jQfgmiQNSl5lK4xoHOdMaXt0Ycus1EYMe/jwLqlOTL1cq3XV+VSj5h6AIlMKJpLaUSTRqhk1dUP7x/Mo8icoHHXUIy2Z/4UuZo/HO1RLA50jM49zVoOMjXCxHBmvujo81x5JbKmInWZY659H+5EEEEcr3YggggCCCCAIfcWttg1knTuV1U0ToVnUjn3w4664Qo+kLKSFJJBBBBGcEZQRxgxmJjjG+OMdzn1WnrnxTSfdPKeErjcQppeopOQ/zhkkJsOJrp0jUeyFyxbRFoSqXRTZkblxI+kM+TUc48miCTmS2q8Ocaxqiox5bbK1XRnrxW8b/AGxx7nksuKckTW3Vaptjk/GAgfpOeyD5Q56Y6sYeC0hScxjlTD/wnO/aHPTHsK2i0Ras74lVzG7qR9kYPvzd8S0up65QruAG7erdrXXdPkjXelHJd0pUhbLqDmILbiTo1EZDni2u50+Mnvqsel2IzugWgLQZUBlVLprx3VuU9MbCexP4cPTAek5lZcUlpS2nFGqylORSFK+cRUEE5aVrmij2kC6MgzDRDhirWRaktTSHweMFh3J5QDzQos70cggJCRwfmXk32ZV91FSLzbC1pqM4vJBFYzOYIT1DSQm837K9+WL1xDeC/wCO7/KLFgMaRuByfyjjJtAoMg8kdnrzHkjjJvMOSANjGoeSOgsC7Wu4NKc0ssTKRytlwIHkuxRMzJlLTLuh3ZBztKunzKT54fcH7Uu4NWg3XKJhKB9V8s1/rgK1S2NQj3YxqHkjbkJQu7JqbacdPI2MnnKRzxrQDPh8kH9HVH+GSn9cfGLZA/SLWQfFzP8AtnoyYef4d/pkp/XHxi38IteLmf8AbPQCq0gXRkGYaIs3ENbGwz6mCaJmWyAP8xmq09UueaK0Z3o5BG7ZVoKln2n0b5paXBx3DUp5xUc8BdHdEj/xpTxyvUVFPYLIHfsnkHylj2qItvH5MpdkpFxBqhbl9J1pW0VA+QxUuC/y2T+0se1RAdcuLCQScgAJJ4hlMccz8zs7rjyhldWtw8riis+mOpMY8/sFmTjlaHYVISf3nfg089ViOWZeXLikNpzrUlA5VkJHpgMKmwRmHkjrrBO0O+JKVe0uMtqP1ikXh5axy7hbJbBPTbQFAh90JGpJUVIHRIi+MRs/sllIRWpZccbPOrZU81HAOaArnHPhe5MTTkohREuwQlSQaBxwZVFWsJO5AzVBPIj2NYcxNqUmWZW8UgFVwZEg5qk0ArQ0qctDqjPhg0pM/OhQoe+Xz0nFKB5wQeeH3EfhcxKqdlXyGw8sLbcORN+gQW1H5taChzVqNIqFYzsotpam3UKQtJopCxRQOfKD5fJF1YisLXHg7JPrK9jQHGlKNVBAIStBUcpCSpNK/SIzARpY38CZyanw9KyxcQWUBSgptO7SpdahSga3bsa2LHAmflZtbj8sptBYWgErbO6K2yBuVE5knyQF6QQRgnZtDTa3FmiUAqJ4h6TBiZ3dclnGHhD3sxsaDR10ECmdKfnK4joHGa6IrLBuyRMOG+brLYvur0JQnKec0jy2J9yemiuhKlqCUI1JzJT2nWSYk8J3UyjKZBs1VkXMqGledLfIMhP3eOOTJeOu09iu0OkvtbWxWPQj6flDW/apmXiul1AAQ2j6Dad6nl0njJiNggivmZmd8vrGPHXHWKVjdECCCCMNxBBBAEEEEAQQQQE7gbb5kpgLPxa6JdH7uhXKk5eSo0xa1ryY+NRlSrKaZsuZQ4jFGRaGK7CAONmTcO6QKt10o0o5U6OLkjGXT01WKcF/dPKVHtbTTH/TTtjt745+7x2Jyy57YlZd6c/Fxxzvh8f7SnfHuemOh7TktjVk3pzdkc44YfLprxy/TEGwr58d76TL6vXHjlxee1UVtEZK8Vk9zp8ZPfVY9LsR/dB/Lpf7OPaLiQ7nT4ye+qx6XYj+6D+XMfZx7RcekcZYxXeFJX+N7B2FNnejkENmK7wpK/xvYOwps70cggJizMJ5yWRsbEy60ipN1CqCpzmkNOAmGM+7aMo25NvLQt0BSVKqCKE0Pkh3xL4PSkxZ19+Vl3l7M4LzjLa1UFKC8oE0EWDK4LSLS0rbk5ZC0mqVIYaSoHWFAVBgJVeY8kcZN5hyR2avMeSOMm8w5IBun5GtiSj30JyYb5nUhXpaEQcvaRTKPy/CusL4qMpevc9Vt+SLBsyS2XBV8gZW3y6PuLRePRKoq6Aa8DJK9K2s9wcnc53lg/8ACfKYVItDA2Su4OWq6c7hUBxpaSkDrKVFXwDRh5/h3+mSn9cfGLfwi14uZ/2z0feHn+Hf6ZKf1x8Yt/CLXi5n/bPQCuzvRyCJq1LI2OUkpkb19LyVfXYeWnzoKOiYhWd6OQRbibH74wUbUBVcu46+ORDzgc6ilHmEAsWzbGz2JJNqNVS8yto67uxlbfMEqu/chfwX+Wyf2lj2qIj9kNCmu5JBpoqAQDy0UfLEhgv8tk/tLHtUQF34/p+5Z7bQzvPoB+q2FOHrJT5YpzAGU2W0pJH+ehR5Gjsh9SHruhp+9MyrAPxbS3D/ABlBI5/gj5eOEbAS3G5GeamXULWlsLolF29eWkoG+IFN0dMBKY4pXY7XmdSw04OdtKT50mHHudp/LOMH/LdTz3kL9CIRcZOE7VpTaZhlDjY2JLag5dqShSzUXSRSigOaJHElP7FaradDzbjXPTZR7KnPAPGN3FyuZWZ2UTedugOtDOu6KBaNawKAp0gCmUUVRi00qCKEVBBFCCMhBBzHijo5eOCzASC47UEg/AuaOaIu1MG5DCFpyZk1Fp9KigulspC1BKVUcQaXhRQ3QyjjApAJmLvGk7JXWJq89LZgrKp1ocX00D6OcDNmCYv6z55t9tLrK0uNrFUqSagj/wB0aI5FtezHZV5xh5N1xs0UM41gg6UkEEHUYdcUeGYkHHm3lfAOJv0rmdSUgEaqpJrrup1QHRsVTjJwnDyu9mjVtB+EUMylj5o1pT5zyRu4b4aOILsq2ktrBuqXXLdIruSMxIIy5xXXmrpld0g0CqaDmPKNIiDJfhCk2hrYn9qnvn+lhYv8HHA2qaCUl0pIYC6hIJyXzQE0PEM3LEa7i4n1qKlLYUpRJUS4upJykncRoKwznFUShd3QEoTXzKrHonrTczd8nkbUB5hSIrVpaIid7u2btuNBToYK79/bO5tHFrOfTlvxV/kjw4t5v6ct+Kv8kZGZO0VZ25lX1pgoHkqmMyLCtBWeX51TLivVdjX9CnKVrHlTrJ7KfKWr+rec+nL/AIjh/ogOLec+kx03f+uJNGDU7pl5f7y31elZjMnBOb4CQ50vH+RjPm9OUtv8l10+pHwlCHF1N/Tl+m5/1x4cXs1wkt+I5/1wwJwSmuBs4fwFn0pjInBWaGZMgOSXP5Yz5vTk2jyj1/8ACPgWDgDMj+9lvxHPyR8HAaY4WW/Ed/64bdrU7o7x/wDr/wD4j1OD0/rkhyMj8sPN6cpP8j138Pl+SjtFmeEl+mv8kebRpjhJfpr/ACQ7t2FP6XZYcjCT/KNpmxZwZ3meaWRGfNqcpbR5Q66fV+UfdX20iY4SX6a/yRmksEptpxDjbsuFoIUk33M4+5lBzEaiYs+Wspwb90HkaaH9MbSJDWo9Fv8ALGY0tEn/ALmstG6Yj4flhXNIdbAXviBW7lAVpoclRXTSOX8NE0n5sanl+mOqe9KHIfMj8sU1hXiknH5qZmEOy9xxxS0gqXeoo1AICKV5IknHSt5yz27t2/u7VbW1pjoyhMT+F8tZy5ozKlpDqWgi6hS63C5erTNvhEXjQwqbtKcDrKVBpDaW03wApVFKUpVMtAb1MuXJoiUk8T867vXJegzkqcp6sSMtiNmyfhJmXQnSUhxw9EhPpjOLNTLXp0nfHNtas1ndKDxOWcp20QsA3WGXnFHRukFpIPGdkJ+6dUIrO9HII6rwRwMYs6XWyzVS1j4R1dLy1UIFaZAkVyJGbLnJJNRt4j58ADZpXN9J38kStW3ixxjylnyWwPpeK9kWvcISpNFUplKhlyQ2HHZZ/wBCZ/DR+eEr9SE9w0r0nfyR4rEfPU+Olek7+SAviUmg60hxNbq0BYrnosXhXjyxxw3mHJHYdkyhal2mlEFSGkIJGaqUhJpxZIotOI+eA+Olek7+SAasVMh3xYEwzwpmUc603R6YoZBqAeKOpMWmDTtnSfe7ykKXsi11QVFNF0pvgDXJqisbSxJzinXlNuywQpbhQCpwEJUolANEEAgEa4Bhl5HYcE1DSuXW6f4yy4PMoCKKjqq38HS7Za5FkpSSwllBVUJF0BIrQE0oNUVH+pCe4aV6Tv5IBZw8/wAO/wBMlP64+MW/hFrxcz/tnosHCXFNOTHelx2XGwybEuq8pzKtm9eIoje7oUJoeIR5gniknJWaQ8t2XKUpeSQlThNXWnGk50gZ1gnirAUuzvRyCOk8TjKV2KyhQqlRmEqGsKdcBHkMV2jEfPAAbNK5vpO/ki3cXlgOSEg1LOqQpaC4SUElO7cUsUJAOZQ0QHMVs2aqVmHpdWdpxSKnSEmiVc4oeeM2C/y2T+0se1RFx4xcVj89OqmZdxlAWhAWHCsErRubwupOQpCRzRB2NianWZhh1T0sUtvNOKAU5UhtaVECqM9BAK2Nyf2a1pk6Gyhofw0i91iqNfALApy1FvJbdS1sSUklSSqt8qAFARTemG+1cTk+8+88Xparrjjm+d/vFFVN5xw94qsCHbLRMbMpta3VIoWyoi62DQG8BlqpXlgKdw9xfu2Wlla3kuh1Sk7lBTdKRUVqTWor5IgsF57veclXq0Db7alH928AvqkiOiMaOCLlpyzbTKkIWh0OVWVBNLq0EVSCa7oHNoisF4jp4gjZpXL+87+SAr62ZRTMw+0sUU264k/dURXnz88WHigw9l7PbfYmryUrXsqFpSpYqUhCkkJqRvEkGh05slXjDLFcmfSh3ZAzOBtCXFpF5p1SUgboZDXJQKFDSlQaClazWKC1EGgbacGtDyade6YCNxm4RtWhPKfYSoNhtDYKhdKrhUSqmjfUFctAIjMF8HHp91TTAqpKCs1zAAhOfWb3mMOFl4l7QcUNlUywnSSouK5kpyHpCLlwLwPYsxkts1UpVC44ql9ZGatMgSKmiRkFTnJJIQ9rYvGluJcStzdOFTt9VSUqqTQ0FDWnMTqialcDZJulJdBp9Kq+fdVifiKty2e9rm4K71cxpS7TtjWKV5IK6XDWZmKw3mJNtAohCUjUEgRmCRqhW25DgF9L3QbchwC+l7o2TRER2GqCFXbkOAX0vdBtyHAL6XugyaoIVduQ4BfS90G3IcAvpe6AaoIVduQ4BfS90G3IcAvpe6AaoIVduQ4BfS90G3IcAvpe6AaoIVduQ4BfS90G3IcAvpe6AaoIVduQ4BfS90G3IcAvpe6AaoDCrtyHAL6Xug25DgF9L3QDSE0zR7CrtyHAL6Xug25DgF9L3QDVBCrtyHAL6Xug25DgF9L3QDVBCrtyHAL6Xug25DgF9L3QDVBCrtyHAL6Xug25DgF9L3QDVBCrtyHAL6Xug25DgF9L3QDVBCrtyHAL6Xug25DgF9L3QDVBCrtyHAL6Xug25DgF9L3QDVBCrtyHAL6Xug25DgF9L3QDVBCrtyHAL6Xug25DgF9L3QDVBCrtyHAL6Xug25DgF9L3QDVBCrtyHAL6Xug25DgF9L3QDVBCrtyHAL6Xug25DgF9L3QDVBCrtyHAL6XujfsbCHvhZRsakUSVVJrmIFM3H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" name="AutoShape 10" descr="data:image/jpeg;base64,/9j/4AAQSkZJRgABAQAAAQABAAD/2wCEAAkGBxQSEhQUExQWFRUXGBkYGBgYFhgXFxoZFB0cFxcYHBccKCggGBolIBccITIhJSorLi4uHCAzODMsNygvLisBCgoKDg0OGxAQGzciICUyNzc3KywsLywsNzIwLywxKy03Li4uLCwwKy8vLCwzLSwsNCwsNCwtNTcsLCwyNjQsMv/AABEIAJABXgMBIgACEQEDEQH/xAAcAAACAgMBAQAAAAAAAAAAAAAABgUHAwQIAQL/xABUEAABAgMCBgsKCgcIAgMAAAABAgMABBEFEgYHITFBURMWIjJTYXGBkqLRCBQ1c5GhsbKz4SMzNEJScnSCk9IVF1Rig8HCJUNFY3W0w9Mk8GSU4v/EABsBAQACAwEBAAAAAAAAAAAAAAADBQECBAYH/8QANBEBAAIBAQQFCwQDAQAAAAAAAAECAwQFEUFREiExYfAGFDJCcYGRobHR4RMjUsEWIiQV/9oADAMBAAIRAxEAPwC8Yi7bsVMzcvKUm7WlKfOpr5IlIIBX2lN8Ivq9kG0pvhF9XshoggFfaU3wi+r2QbSm+EX1eyGiCAV9pTfCL6vZBtKb4RfV7IaIIBX2lN8Ivq9kG0pvhF9XshmvR9VjESFfaU3wi+r2QbSm+EX1eyGiCMhX2lN8Ivq9kG0pvhF9XshoggFfaU3wi+r2QbSm+EX1eyGiCAV9pTfCL6vZBtKb4RfV7IaIIBX2lN8Ivq9kG0pvhF9XshoggFfaU3wi+r2QbSm+EX1eyGiCAV9pTfCL6vZBtKb4RfV7IaIIBX2lN8Ivq9kG0pvhF9XshoggFfaU3wi+r2QbSm+EX1eyGiCAV9pTfCL6vZBtKb4RfV7IaIIBX2lN8Ivq9kG0pvhF9XshoggFfaU3wi+r2QbSm+EX1eyGiCAV9pTfCL6vZBtKb4RfV7IaIIBX2lN8Ivq9kG0pvhF9XshoggFfaU3wi+r2QbSm+EX1eyGiCAV9pTfCL6vZBtKb4RfV7IaIIBX2lN8Ivq9kb1j4Ool1laVqUSkpoaUykHRyRNQQBBBBAEEEEAQQQQBAYIV8Yds97yikpNHHatp1gHfq5hkrrIjEzujejy5Ix0m88CLbGGTxm3VsuqS0TdSMikkJF28EqqBXPziHnAyeecaLj7l4KVucgFBkGgCoqDT7vNUdlSCn3UNJzqNMmgaT5IvFEklltKANwEhJA1DJn4o4LzeP3I8ePortl2yZb2teer+5SYMexoWc+crat8nzjQf/AHijfjqwZozUi8fDlPGPct7V6M7hBBBEzUQQQQBCfjDw8astCQU7K+5XY2waCgzrWr5qQTTWTmzEhwjmPG9OKdtaZqcjextp4kpQlVOktR54DNaONq1HCSH0Mj6LbTdPK4FK88eWfjZtRsgl9Lw+i403TythKvPG1iQstqYtFWzIS4G2FuJSoBQv320hVDkJAUfTojex82QyxNS62W0tl1td8IASCW1JAVQZL1FUrpoNUBaGLzDpu1G1UTsT7dNkbrUUVmWg/OSaEawc+gmAxi41hJOKlpVCXX079a67G2Tlu0FCtdDlFQBXOTUCtsTM4pu15cDM4l1tXGnY1ODrNphNmpgurW4o1UtalqOsrJUfOYBqmsaNqKNTNlHEltlKRxCqSfKTEhY+N60mVDZFomUaUuISk04lthNDxkKhr7n+yGVsTTy20Lc2UNgqSFUQEJVQVzVKzXXQahFa4fyLbFpTbTSQhtLu5SMgSFJSugGgAqNBoGSAuK3cZCnLK7+kLoWh1CHm3U3ii/uSKAiuVSCFZiOPMgKx0WlQ5Jb8Jf54jsXzCnmbVlxlC5JToGtyWWlbfPVRhNBgOxrOmQ6024My0JWPvgK/nFG4QY359qamG2gxsbbzjaLzaiq62opBJChXNqi0MWs8F2RJrJyJYCSfEVbPqGOXnXy4pSznWSs8qzePnMBbtn4z7QXZ83NKDFWnGG26NqCSXSdkqL2Wgu0y6YhP1z2lqlvwl/njImR2PBZS6ZXppK+ZLgaHs/PFauGgPIYCxv1z2lqlvwl/nhgwAxnz05aEvLvBjY3CsKuNqSrcNrWKEqOlI0QzWfilstTTaiyuqkJJ+HezkAn50StiYt7PlH0TDDSkut1ukuuKAvJKDkUSDkUYCq7QxxWih11CRL0S4tIq0omiFFIru8+SMH657S1S34S/zwi2v8of8c766osrE7gXJ2hLzC5porUh0ISQ44iibiVUohQByk5xAYpHHfOpPwrEu4nUkONK6V5Q80WK1jBbmbLmpyVF11htRU24KlCwKioB3SToIOXLmIIFF4fWCmQn3pdsktpuqQVGqrq0hVCdNCSK8QjYwImFBu00A7ldnvEjjbUi6ea+rywE5+ue0tUt+Ev88WVilw3dtJt8TFwPNKSdwkpBbcG5NCTlvJXXLqjnGHTE/bXetpsgmiHwWFaqroWzy30pH3jAWjjdw3mbNVKiWDXwodKtkQVfFlulKEU35hWwOxqz8zPSzDoYuOuXVXW1BVKE5CVHVqjL3Rfxkh9WY9LMIOLbwrI+OHqqgLhxj40UyCzLy6EuzAAKyonY26ioBAyrVShugigIy6IqqbxpWoolRm7g1IbaSkcQqknykwu25MKcmZhxRqpbzqjzrVFqdz9ZTLgm3XG0rWlSG0lSQq6kgqVSuatRXkEAs2TjctJlQK3ETCdKXG0jJxKbCSDxmvJF34D4Xs2mxsrYKFpN1xsmqkKOUZfnJOhWnLmIIHPeM2RbYtSbbaSEIC0EJSKJGyNocUANAqo5IYMRU6pufeA3qpdRI0EocbCTzX1eUwHQ8EEEAQQQQBBBBAEUjh3bXfU0opNW29wjUab5XOdOoCLHxg253tLEJNHHaoRrA+ermGTlIipLDsxUy8hpPzjlOpIzn/3SREGWd/8ArCm2nmm0xhr45HvFjZAQhc27QChCScgCU5VK83mBiOlsPSZ9TiyRKro3dOZKATddpoVUkniJGgRt4xrYSw0iQZybkF2mhPzUc+c8VNcVzHLny9GYpHB7jYWx6U0u/JHpR4n28l7zBKCFDKUdZs9nYYmWnAoAjMYr3F9bmzs7As1dZG4r89rNd5q3eS7DdZb91Wx1yHdIPEc45R2xyafL5vn6M+jf6+Oqe+I5q/Vae2OZpbtr9PHjqS8EEEXjgEEEEARyzjQ8LTvjB6iI6mjlnGh4WnfGD1EQDL3P3hF77Kv2jUXPb+CkpOlCppkOlAISSpQoFUJ3pGoRTHc/eEXvsq/aNQk4X2etucmS60tF995SStspvJ2RW6SSN0MoyjWIDpKzMA7PlnUvMyyUOIrdUFLJF4FJyEkZiRHKqc0NuKRAFrydABundH+S5CknNAXz3PHyOa+0f8bcVhjQ8LTvjB7NEWf3PHyOa+0f8bcVhjQ8LTvjB7NEAx4gUA2g+DlBlVg8hcaivLRkyw86yc7Ti2/w1FH8osTufvCL32VftGogsbchsNrTQpQOFDqf4iRePTC4B9xfWvdwbnCDRTAmkjlWjZE+d2KRzDiA9EOuDlq3LFtVmu+XKkfxl3FjoteeFexpHviYYZ4V1ts8i1BJ8xMBc2Htn974NS7RFClMre+sSkr6xMUYsVBHFHR2PMf2SvxrPriOcVqoCdUBeMnjulkNoQZWYJSlKa1a+aAPpQ24C4wWbUW6hppxstJSo37uUKJApdJ1RXsriOcWhC+/UC8kKp3ucl4Vp8ZDti2xeKstx5apgPbKlKaBsopcJNd8queA55tf5Q/45311RYWKfDyVs1h9EwHSpboWm4i9kCEpz1FDURXtr/KH/HO+uqGbAjF89ajTrjTzbexruXVpUam6FVqMwy6jARWGlu9/zr0yElIcKQhByqCUJCEg00mlaCuU0yw4YK4IvMWZac4+2pq/KLbaSoUWUndLWUnKkEpSBXKaE5qVQrTkHpOYWy5Vt5lVCUKOQ5ClSVChoQQQchy6IsLBjDF+asu1JWZWp0tyq3G3FGq7u9UlSs6qEpIJy5TlOSAq+NiYYcZUg71RQ282oalgLQocnpBjXh/w9salmWRNgZ5dDCz93ZGv+TzQG9jltYTbFkzCf71l5RGpR2G+nmVUc0KuLbwrI+OHqqiKmbSUuXYYOZhTxSf3X9jVd5lIUfvRK4tvCsj44eqqAg7Q+Od8Y56xi5+51+JnfGt+pFMWh8c74xz1jFz9zr8TO+Nb9SAQMb3hic5WvYNRu4lvl7n2Zz2jMaWN7wxOcrXsGo3cS3y9z7M57RmA6RggggCCCCAI8Jj2E7GVbuwS+woPwj1Rxhv5x597znVGLTujejzZYxUm88FfYaW333MqWD8GncN/VGdX3jU8lNUMmCzabPklzroq4sUbSc5rvE8++J1ckK2CdjGamEopuBul/VGjnzcldUbGHNuiZeuNn4BmqW6ZlH5znPSg4hxxx2v0Y6XFB5O7OtrtVObJ2R2+PkgJqYU4tTizeWslSjrJz83FGKCCOB9TiIiN0NmzZ5bDqHWzRSDUajoKTxEVB5YuKXm0vtNvNHcr3SdaVjfIPHUeUccUpDbi/tsNOGXdPwTxAB+g7mSrivZBy3eOI82L9Wk048Pb4+/BWbT0v6lP1K9tfnH4+63LPmg4gHTpGoxtQssTJadNeRXHx/z8sMiFggEZjHZsvXecY5rb069U/fxxeRz4uhO+OyX1BBBFogEctY0B/a074wezRHUsUhjqwHeL5npdtTiFpSHkoBUtKkC6F3RlKSkJBpmu1OQ5Aje5+P8AaL32VftGo3+6J+PkvFves3FaYO2+9JPh+XWEuJBSagKBSrOlSdIyDyCM+FOFUxPuJcmnEqKAQgBKUJSFUJAAymtBnJgJbFL4Xk/rO+xdhRApFgYnbAmV2hLTIZXsDZWVOkXUUU2tIulVL+VQ3tY+MZ+Ab0lMOvNoUuVcUpYWkV2K8SpSFgb1IJNFZqUy1gHvuePkc19o/wCNEVfjQ8LTvjB7NEaWC+F81IX+9XQkOUvApStJKcyqHMoVzjnrQRGuOuzLyib7zzqio0BUtalZTuU5TyAQFi9z6P7QeP8A8ZXncap6I2+6GkLszKvgfGNLbJ8UoKT7U+SHDE7gS5INOPTAuvv3RcyHY201ISSPnEmp1UA0GNfH9I37PQ7wLyCT+64FNnzqT5IChG5lSULQDuVlJUNex1KfWMN2J6Q2a1pfU2HHT91JSnrLTCTsqdY8oi3O52kgqYm389xtDYPjVFShX+EnywDnj08Er8az64jnB3enkMdH49T/AGSvxrPriOcNkTrHlEB2LZPxDXi0eqI2446FsvDNMu/jr7YYcXtrOqtOSSZh1QLyQQXVqBGXOCaGAgLX+UP+Od9dUXV3O/yWa8ePZpik7YcHfD+UfHO6f31Rdfc7GsrNU4cezTAV3jd8MTn1mvYNRjwG+KtX/T3fWRH1jfWBbE5UgZWtP+S1GPARYLVq0I8Hu6f3kQCtHQqLF78wZaZAqvvRtbf12gFpHOU054532VOseUR1Zi28FSP2dv1YDlVJrlhkxbeFZHxw9VUYcP7IElaEyzkCQsrb0DY3d2kDiF6792MmLVYNqyNCPjhp/dVAQ1oj4Z7xrnrmLm7nX4md8a36hhWxq4BPS0y7MstqclnVFwlIKi0pZvLCgMoTUkhWahoaUyqOC+FczIKWuVdCb4AWClK0qu1u1B0i8aEazATGN3wxOcrXsGo3sSiSbQcp+zOe0ZhLmZp2afUtZU8+6qpoLy1qOpKRxZgMgGSL2xMYDuySXJmZTcedASlBoVIbBvG9TMpRANNASmuWoAWdBBBAEEEEBjmX0toUtZupSCpROYAZSYoXCK11Tcwt5WQE0SPooG9H8zxkw8Y07foBKIOU0U7TVnQjn3x+7rhTwVkUFSph7IxLgLV+8r5jY1kmmTk1xz5bb53KXW2vqc1dNj6+v5/hIzTn6PkQ0MkzNC8v6TbWanETm6R0Qmxt2taK5h5bzm+Wa00JGZKRxAUEakV+W/SnufUtl7ProdNXFXt4+0QQQRGsRBBBAWngxavfkvujV9kBLmtafmuc+Y8YOsQxWJPUNxRyHe8R1RTeD9rqlH0PJygZFp+kg75P8xxgRa80hJCXWjeacAUkjjyxXaut9PkjWYeHpRz7/fx7+t5jX6SMd+j6tuzunl9u41wRG2RP3xdVvh5xr5Yko9NptTTUYoyUnqnxuefvSaTukQQRou2xLpJSp9lKgaEFxAII0EE5DE7V8T9gyr5q9LMOnW40hZ6wMfEng5KMmrUrLtnWhltB8wjILclv2hn8VHbG1LzSF7xaV/VUFeiAzQR4TGh+nZb9oY/FR2wGGbwZknVXnZSWcVrWw2o+UiNuQsxlgUZZbaGptCUDyJAjF+nZb9oY/FR2wfp2W/aWPxUdsBIQER5WND9Oy37Qx+KjtgN+6NUAEaH6dlv2hj8VHbG408lSQpKgpJFQoEFJGuoyUgMhEeXRqjQ/Tst+0Mfio7YP07LftDH4qO2A37o1QXRqjTdteXTS8+0m8AoVcQKpOZQqcoOuBq15dRol9pRy5A4gnIKnIDoAJgNy6NUAEaH6dlv2hj8VHbGzKTrbtS24hyme4oKpy0zQGYpEF0Rhm51toAuOIbByArUE1PFXPGui2pYkATDJJIAAdQSScgAFcpgN66NUewRouWzLpJSp9kEGhBcQCCM4IrkMBukQXRqjQ/Tkt+0M/io7YkIAiLnMG5N43nZSXcVrWy2s+UiJNSgASTQDKScwAham8YFmtEpVOsVGcJXf9SsBNSFlMMCjLLTQ1NtpQOqBG5EBZmGtnzCghqbYUs5Am+EqJ1BKqEnkifgCCCCAIjcILWTKsLeVlujcj6SjvU8581TElFOYxMIe+X9jQfgmiQNSl5lK4xoHOdMaXt0Ycus1EYMe/jwLqlOTL1cq3XV+VSj5h6AIlMKJpLaUSTRqhk1dUP7x/Mo8icoHHXUIy2Z/4UuZo/HO1RLA50jM49zVoOMjXCxHBmvujo81x5JbKmInWZY659H+5EEEEcr3YggggCCCCAIfcWttg1knTuV1U0ToVnUjn3w4664Qo+kLKSFJJBBBBGcEZQRxgxmJjjG+OMdzn1WnrnxTSfdPKeErjcQppeopOQ/zhkkJsOJrp0jUeyFyxbRFoSqXRTZkblxI+kM+TUc48miCTmS2q8Ocaxqiox5bbK1XRnrxW8b/AGxx7nksuKckTW3Vaptjk/GAgfpOeyD5Q56Y6sYeC0hScxjlTD/wnO/aHPTHsK2i0Ras74lVzG7qR9kYPvzd8S0up65QruAG7erdrXXdPkjXelHJd0pUhbLqDmILbiTo1EZDni2u50+Mnvqsel2IzugWgLQZUBlVLprx3VuU9MbCexP4cPTAek5lZcUlpS2nFGqylORSFK+cRUEE5aVrmij2kC6MgzDRDhirWRaktTSHweMFh3J5QDzQos70cggJCRwfmXk32ZV91FSLzbC1pqM4vJBFYzOYIT1DSQm837K9+WL1xDeC/wCO7/KLFgMaRuByfyjjJtAoMg8kdnrzHkjjJvMOSANjGoeSOgsC7Wu4NKc0ssTKRytlwIHkuxRMzJlLTLuh3ZBztKunzKT54fcH7Uu4NWg3XKJhKB9V8s1/rgK1S2NQj3YxqHkjbkJQu7JqbacdPI2MnnKRzxrQDPh8kH9HVH+GSn9cfGLZA/SLWQfFzP8AtnoyYef4d/pkp/XHxi38IteLmf8AbPQCq0gXRkGYaIs3ENbGwz6mCaJmWyAP8xmq09UueaK0Z3o5BG7ZVoKln2n0b5paXBx3DUp5xUc8BdHdEj/xpTxyvUVFPYLIHfsnkHylj2qItvH5MpdkpFxBqhbl9J1pW0VA+QxUuC/y2T+0se1RAdcuLCQScgAJJ4hlMccz8zs7rjyhldWtw8riis+mOpMY8/sFmTjlaHYVISf3nfg089ViOWZeXLikNpzrUlA5VkJHpgMKmwRmHkjrrBO0O+JKVe0uMtqP1ikXh5axy7hbJbBPTbQFAh90JGpJUVIHRIi+MRs/sllIRWpZccbPOrZU81HAOaArnHPhe5MTTkohREuwQlSQaBxwZVFWsJO5AzVBPIj2NYcxNqUmWZW8UgFVwZEg5qk0ArQ0qctDqjPhg0pM/OhQoe+Xz0nFKB5wQeeH3EfhcxKqdlXyGw8sLbcORN+gQW1H5taChzVqNIqFYzsotpam3UKQtJopCxRQOfKD5fJF1YisLXHg7JPrK9jQHGlKNVBAIStBUcpCSpNK/SIzARpY38CZyanw9KyxcQWUBSgptO7SpdahSga3bsa2LHAmflZtbj8sptBYWgErbO6K2yBuVE5knyQF6QQRgnZtDTa3FmiUAqJ4h6TBiZ3dclnGHhD3sxsaDR10ECmdKfnK4joHGa6IrLBuyRMOG+brLYvur0JQnKec0jy2J9yemiuhKlqCUI1JzJT2nWSYk8J3UyjKZBs1VkXMqGledLfIMhP3eOOTJeOu09iu0OkvtbWxWPQj6flDW/apmXiul1AAQ2j6Dad6nl0njJiNggivmZmd8vrGPHXHWKVjdECCCCMNxBBBAEEEEAQQQQE7gbb5kpgLPxa6JdH7uhXKk5eSo0xa1ryY+NRlSrKaZsuZQ4jFGRaGK7CAONmTcO6QKt10o0o5U6OLkjGXT01WKcF/dPKVHtbTTH/TTtjt745+7x2Jyy57YlZd6c/Fxxzvh8f7SnfHuemOh7TktjVk3pzdkc44YfLprxy/TEGwr58d76TL6vXHjlxee1UVtEZK8Vk9zp8ZPfVY9LsR/dB/Lpf7OPaLiQ7nT4ye+qx6XYj+6D+XMfZx7RcekcZYxXeFJX+N7B2FNnejkENmK7wpK/xvYOwps70cggJizMJ5yWRsbEy60ipN1CqCpzmkNOAmGM+7aMo25NvLQt0BSVKqCKE0Pkh3xL4PSkxZ19+Vl3l7M4LzjLa1UFKC8oE0EWDK4LSLS0rbk5ZC0mqVIYaSoHWFAVBgJVeY8kcZN5hyR2avMeSOMm8w5IBun5GtiSj30JyYb5nUhXpaEQcvaRTKPy/CusL4qMpevc9Vt+SLBsyS2XBV8gZW3y6PuLRePRKoq6Aa8DJK9K2s9wcnc53lg/8ACfKYVItDA2Su4OWq6c7hUBxpaSkDrKVFXwDRh5/h3+mSn9cfGLfwi14uZ/2z0feHn+Hf6ZKf1x8Yt/CLXi5n/bPQCuzvRyCJq1LI2OUkpkb19LyVfXYeWnzoKOiYhWd6OQRbibH74wUbUBVcu46+ORDzgc6ilHmEAsWzbGz2JJNqNVS8yto67uxlbfMEqu/chfwX+Wyf2lj2qIj9kNCmu5JBpoqAQDy0UfLEhgv8tk/tLHtUQF34/p+5Z7bQzvPoB+q2FOHrJT5YpzAGU2W0pJH+ehR5Gjsh9SHruhp+9MyrAPxbS3D/ABlBI5/gj5eOEbAS3G5GeamXULWlsLolF29eWkoG+IFN0dMBKY4pXY7XmdSw04OdtKT50mHHudp/LOMH/LdTz3kL9CIRcZOE7VpTaZhlDjY2JLag5dqShSzUXSRSigOaJHElP7FaradDzbjXPTZR7KnPAPGN3FyuZWZ2UTedugOtDOu6KBaNawKAp0gCmUUVRi00qCKEVBBFCCMhBBzHijo5eOCzASC47UEg/AuaOaIu1MG5DCFpyZk1Fp9KigulspC1BKVUcQaXhRQ3QyjjApAJmLvGk7JXWJq89LZgrKp1ocX00D6OcDNmCYv6z55t9tLrK0uNrFUqSagj/wB0aI5FtezHZV5xh5N1xs0UM41gg6UkEEHUYdcUeGYkHHm3lfAOJv0rmdSUgEaqpJrrup1QHRsVTjJwnDyu9mjVtB+EUMylj5o1pT5zyRu4b4aOILsq2ktrBuqXXLdIruSMxIIy5xXXmrpld0g0CqaDmPKNIiDJfhCk2hrYn9qnvn+lhYv8HHA2qaCUl0pIYC6hIJyXzQE0PEM3LEa7i4n1qKlLYUpRJUS4upJykncRoKwznFUShd3QEoTXzKrHonrTczd8nkbUB5hSIrVpaIid7u2btuNBToYK79/bO5tHFrOfTlvxV/kjw4t5v6ct+Kv8kZGZO0VZ25lX1pgoHkqmMyLCtBWeX51TLivVdjX9CnKVrHlTrJ7KfKWr+rec+nL/AIjh/ogOLec+kx03f+uJNGDU7pl5f7y31elZjMnBOb4CQ50vH+RjPm9OUtv8l10+pHwlCHF1N/Tl+m5/1x4cXs1wkt+I5/1wwJwSmuBs4fwFn0pjInBWaGZMgOSXP5Yz5vTk2jyj1/8ACPgWDgDMj+9lvxHPyR8HAaY4WW/Ed/64bdrU7o7x/wDr/wD4j1OD0/rkhyMj8sPN6cpP8j138Pl+SjtFmeEl+mv8kebRpjhJfpr/ACQ7t2FP6XZYcjCT/KNpmxZwZ3meaWRGfNqcpbR5Q66fV+UfdX20iY4SX6a/yRmksEptpxDjbsuFoIUk33M4+5lBzEaiYs+Wspwb90HkaaH9MbSJDWo9Fv8ALGY0tEn/ALmstG6Yj4flhXNIdbAXviBW7lAVpoclRXTSOX8NE0n5sanl+mOqe9KHIfMj8sU1hXiknH5qZmEOy9xxxS0gqXeoo1AICKV5IknHSt5yz27t2/u7VbW1pjoyhMT+F8tZy5ozKlpDqWgi6hS63C5erTNvhEXjQwqbtKcDrKVBpDaW03wApVFKUpVMtAb1MuXJoiUk8T867vXJegzkqcp6sSMtiNmyfhJmXQnSUhxw9EhPpjOLNTLXp0nfHNtas1ndKDxOWcp20QsA3WGXnFHRukFpIPGdkJ+6dUIrO9HII6rwRwMYs6XWyzVS1j4R1dLy1UIFaZAkVyJGbLnJJNRt4j58ADZpXN9J38kStW3ixxjylnyWwPpeK9kWvcISpNFUplKhlyQ2HHZZ/wBCZ/DR+eEr9SE9w0r0nfyR4rEfPU+Olek7+SAviUmg60hxNbq0BYrnosXhXjyxxw3mHJHYdkyhal2mlEFSGkIJGaqUhJpxZIotOI+eA+Olek7+SAasVMh3xYEwzwpmUc603R6YoZBqAeKOpMWmDTtnSfe7ykKXsi11QVFNF0pvgDXJqisbSxJzinXlNuywQpbhQCpwEJUolANEEAgEa4Bhl5HYcE1DSuXW6f4yy4PMoCKKjqq38HS7Za5FkpSSwllBVUJF0BIrQE0oNUVH+pCe4aV6Tv5IBZw8/wAO/wBMlP64+MW/hFrxcz/tnosHCXFNOTHelx2XGwybEuq8pzKtm9eIoje7oUJoeIR5gniknJWaQ8t2XKUpeSQlThNXWnGk50gZ1gnirAUuzvRyCOk8TjKV2KyhQqlRmEqGsKdcBHkMV2jEfPAAbNK5vpO/ki3cXlgOSEg1LOqQpaC4SUElO7cUsUJAOZQ0QHMVs2aqVmHpdWdpxSKnSEmiVc4oeeM2C/y2T+0se1RFx4xcVj89OqmZdxlAWhAWHCsErRubwupOQpCRzRB2NianWZhh1T0sUtvNOKAU5UhtaVECqM9BAK2Nyf2a1pk6Gyhofw0i91iqNfALApy1FvJbdS1sSUklSSqt8qAFARTemG+1cTk+8+88Xparrjjm+d/vFFVN5xw94qsCHbLRMbMpta3VIoWyoi62DQG8BlqpXlgKdw9xfu2Wlla3kuh1Sk7lBTdKRUVqTWor5IgsF57veclXq0Db7alH928AvqkiOiMaOCLlpyzbTKkIWh0OVWVBNLq0EVSCa7oHNoisF4jp4gjZpXL+87+SAr62ZRTMw+0sUU264k/dURXnz88WHigw9l7PbfYmryUrXsqFpSpYqUhCkkJqRvEkGh05slXjDLFcmfSh3ZAzOBtCXFpF5p1SUgboZDXJQKFDSlQaClazWKC1EGgbacGtDyade6YCNxm4RtWhPKfYSoNhtDYKhdKrhUSqmjfUFctAIjMF8HHp91TTAqpKCs1zAAhOfWb3mMOFl4l7QcUNlUywnSSouK5kpyHpCLlwLwPYsxkts1UpVC44ql9ZGatMgSKmiRkFTnJJIQ9rYvGluJcStzdOFTt9VSUqqTQ0FDWnMTqialcDZJulJdBp9Kq+fdVifiKty2e9rm4K71cxpS7TtjWKV5IK6XDWZmKw3mJNtAohCUjUEgRmCRqhW25DgF9L3QbchwC+l7o2TRER2GqCFXbkOAX0vdBtyHAL6XugyaoIVduQ4BfS90G3IcAvpe6AaoIVduQ4BfS90G3IcAvpe6AaoIVduQ4BfS90G3IcAvpe6AaoIVduQ4BfS90G3IcAvpe6AaoIVduQ4BfS90G3IcAvpe6AaoDCrtyHAL6Xug25DgF9L3QDSE0zR7CrtyHAL6Xug25DgF9L3QDVBCrtyHAL6Xug25DgF9L3QDVBCrtyHAL6Xug25DgF9L3QDVBCrtyHAL6Xug25DgF9L3QDVBCrtyHAL6Xug25DgF9L3QDVBCrtyHAL6Xug25DgF9L3QDVBCrtyHAL6Xug25DgF9L3QDVBCrtyHAL6Xug25DgF9L3QDVBCrtyHAL6Xug25DgF9L3QDVBCrtyHAL6Xug25DgF9L3QDVBCrtyHAL6Xug25DgF9L3QDVBCrtyHAL6Xug25DgF9L3QDVBCrtyHAL6XujfsbCHvhZRsakUSVVJrmIFM3HAf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3364465" y="6484694"/>
            <a:ext cx="2364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21 de Março de 2018</a:t>
            </a:r>
            <a:endParaRPr lang="pt-B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766412"/>
            <a:ext cx="2852846" cy="3308002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068960"/>
            <a:ext cx="4110601" cy="3107025"/>
          </a:xfrm>
          <a:prstGeom prst="rect">
            <a:avLst/>
          </a:prstGeom>
        </p:spPr>
      </p:pic>
      <p:sp>
        <p:nvSpPr>
          <p:cNvPr id="13" name="Retângulo 12"/>
          <p:cNvSpPr/>
          <p:nvPr/>
        </p:nvSpPr>
        <p:spPr>
          <a:xfrm>
            <a:off x="6228184" y="0"/>
            <a:ext cx="2915816" cy="90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0928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923" y="1412776"/>
            <a:ext cx="8424936" cy="451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ângulo 1"/>
          <p:cNvSpPr/>
          <p:nvPr/>
        </p:nvSpPr>
        <p:spPr>
          <a:xfrm>
            <a:off x="3131840" y="3473"/>
            <a:ext cx="4354717" cy="913070"/>
          </a:xfrm>
          <a:prstGeom prst="rect">
            <a:avLst/>
          </a:prstGeom>
          <a:noFill/>
        </p:spPr>
        <p:txBody>
          <a:bodyPr wrap="none" lIns="0">
            <a:spAutoFit/>
          </a:bodyPr>
          <a:lstStyle/>
          <a:p>
            <a:pPr algn="ctr">
              <a:lnSpc>
                <a:spcPts val="3198"/>
              </a:lnSpc>
            </a:pPr>
            <a:r>
              <a:rPr lang="pt-BR" sz="2800" dirty="0">
                <a:solidFill>
                  <a:srgbClr val="585858"/>
                </a:solidFill>
                <a:latin typeface="Arial"/>
              </a:rPr>
              <a:t>Média da energia afluente </a:t>
            </a:r>
            <a:endParaRPr lang="pt-BR" sz="2800" dirty="0" smtClean="0">
              <a:solidFill>
                <a:srgbClr val="585858"/>
              </a:solidFill>
              <a:latin typeface="Arial"/>
            </a:endParaRPr>
          </a:p>
          <a:p>
            <a:pPr algn="ctr">
              <a:lnSpc>
                <a:spcPts val="3198"/>
              </a:lnSpc>
            </a:pPr>
            <a:r>
              <a:rPr lang="pt-BR" sz="2800" dirty="0" smtClean="0">
                <a:solidFill>
                  <a:srgbClr val="585858"/>
                </a:solidFill>
                <a:latin typeface="Arial"/>
              </a:rPr>
              <a:t>mensal </a:t>
            </a:r>
            <a:r>
              <a:rPr lang="pt-BR" sz="2800" dirty="0">
                <a:solidFill>
                  <a:srgbClr val="585858"/>
                </a:solidFill>
                <a:latin typeface="Arial"/>
              </a:rPr>
              <a:t>- Sudeste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3491880" y="1844824"/>
            <a:ext cx="4215128" cy="923330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pt-BR" dirty="0" smtClean="0"/>
              <a:t>A energia afluente no mês mais “molhado”</a:t>
            </a:r>
          </a:p>
          <a:p>
            <a:pPr algn="ctr"/>
            <a:r>
              <a:rPr lang="pt-BR" dirty="0" smtClean="0"/>
              <a:t>é </a:t>
            </a:r>
            <a:r>
              <a:rPr lang="pt-BR" b="1" dirty="0" smtClean="0">
                <a:solidFill>
                  <a:srgbClr val="FF0000"/>
                </a:solidFill>
              </a:rPr>
              <a:t>3,5</a:t>
            </a:r>
            <a:r>
              <a:rPr lang="pt-BR" dirty="0" smtClean="0"/>
              <a:t> vezes maior do que a do mês mais </a:t>
            </a:r>
          </a:p>
          <a:p>
            <a:pPr algn="ctr"/>
            <a:r>
              <a:rPr lang="pt-BR" dirty="0" smtClean="0"/>
              <a:t>“seco”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8077200" y="6521004"/>
            <a:ext cx="9797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Fonte: PSR</a:t>
            </a:r>
            <a:endParaRPr lang="pt-BR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033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8" y="1428204"/>
            <a:ext cx="8821737" cy="473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3275856" y="0"/>
            <a:ext cx="4072590" cy="913070"/>
          </a:xfrm>
          <a:prstGeom prst="rect">
            <a:avLst/>
          </a:prstGeom>
          <a:noFill/>
        </p:spPr>
        <p:txBody>
          <a:bodyPr wrap="none" lIns="0">
            <a:spAutoFit/>
          </a:bodyPr>
          <a:lstStyle>
            <a:defPPr>
              <a:defRPr lang="pt-BR"/>
            </a:defPPr>
            <a:lvl1pPr algn="just">
              <a:lnSpc>
                <a:spcPts val="3198"/>
              </a:lnSpc>
              <a:defRPr sz="2800">
                <a:solidFill>
                  <a:srgbClr val="585858"/>
                </a:solidFill>
                <a:latin typeface="Arial"/>
              </a:defRPr>
            </a:lvl1pPr>
          </a:lstStyle>
          <a:p>
            <a:pPr algn="ctr"/>
            <a:r>
              <a:rPr lang="pt-BR" dirty="0"/>
              <a:t>Energia afluente mensal </a:t>
            </a:r>
            <a:endParaRPr lang="pt-BR" dirty="0" smtClean="0"/>
          </a:p>
          <a:p>
            <a:pPr algn="ctr"/>
            <a:r>
              <a:rPr lang="pt-BR" dirty="0" smtClean="0"/>
              <a:t>por </a:t>
            </a:r>
            <a:r>
              <a:rPr lang="pt-BR" dirty="0"/>
              <a:t>série - Sudeste 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4139952" y="2060848"/>
            <a:ext cx="3927101" cy="646331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pt-BR" dirty="0" smtClean="0"/>
              <a:t>Há uma grande variabilidade das vazões</a:t>
            </a:r>
          </a:p>
          <a:p>
            <a:pPr algn="ctr"/>
            <a:r>
              <a:rPr lang="pt-BR" dirty="0"/>
              <a:t>m</a:t>
            </a:r>
            <a:r>
              <a:rPr lang="pt-BR" dirty="0" smtClean="0"/>
              <a:t>ensais...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8077200" y="6521004"/>
            <a:ext cx="9797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Fonte: PSR</a:t>
            </a:r>
            <a:endParaRPr lang="pt-BR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033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0768"/>
            <a:ext cx="8224143" cy="444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3059832" y="92031"/>
            <a:ext cx="4069384" cy="880497"/>
          </a:xfrm>
          <a:prstGeom prst="rect">
            <a:avLst/>
          </a:prstGeom>
          <a:noFill/>
        </p:spPr>
        <p:txBody>
          <a:bodyPr wrap="none" lIns="0">
            <a:spAutoFit/>
          </a:bodyPr>
          <a:lstStyle/>
          <a:p>
            <a:pPr algn="ctr" fontAlgn="auto">
              <a:lnSpc>
                <a:spcPts val="3198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dirty="0">
                <a:solidFill>
                  <a:srgbClr val="585858"/>
                </a:solidFill>
                <a:latin typeface="Arial"/>
                <a:cs typeface="+mn-cs"/>
              </a:rPr>
              <a:t>Distribuição de </a:t>
            </a:r>
            <a:r>
              <a:rPr lang="pt-BR" sz="2400" dirty="0" smtClean="0">
                <a:solidFill>
                  <a:srgbClr val="585858"/>
                </a:solidFill>
                <a:latin typeface="Arial"/>
                <a:cs typeface="+mn-cs"/>
              </a:rPr>
              <a:t>probabilidade</a:t>
            </a:r>
          </a:p>
          <a:p>
            <a:pPr algn="ctr" fontAlgn="auto">
              <a:lnSpc>
                <a:spcPts val="3198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dirty="0" smtClean="0">
                <a:solidFill>
                  <a:srgbClr val="585858"/>
                </a:solidFill>
                <a:latin typeface="Arial"/>
                <a:cs typeface="+mn-cs"/>
              </a:rPr>
              <a:t> </a:t>
            </a:r>
            <a:r>
              <a:rPr lang="pt-BR" sz="2400" dirty="0">
                <a:solidFill>
                  <a:srgbClr val="585858"/>
                </a:solidFill>
                <a:latin typeface="Arial"/>
                <a:cs typeface="+mn-cs"/>
              </a:rPr>
              <a:t>da EAF anual - SE 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3995936" y="1484784"/>
            <a:ext cx="1837747" cy="646331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pt-BR" dirty="0" smtClean="0"/>
              <a:t>E também de ano</a:t>
            </a:r>
          </a:p>
          <a:p>
            <a:pPr algn="ctr"/>
            <a:r>
              <a:rPr lang="pt-BR" dirty="0" smtClean="0"/>
              <a:t>para ano...</a:t>
            </a:r>
            <a:endParaRPr lang="pt-BR" dirty="0"/>
          </a:p>
        </p:txBody>
      </p:sp>
      <p:cxnSp>
        <p:nvCxnSpPr>
          <p:cNvPr id="5" name="Conector de seta reta 4"/>
          <p:cNvCxnSpPr>
            <a:stCxn id="3" idx="3"/>
          </p:cNvCxnSpPr>
          <p:nvPr/>
        </p:nvCxnSpPr>
        <p:spPr>
          <a:xfrm>
            <a:off x="5833683" y="1807950"/>
            <a:ext cx="2194701" cy="18089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de seta reta 6"/>
          <p:cNvCxnSpPr>
            <a:stCxn id="3" idx="1"/>
          </p:cNvCxnSpPr>
          <p:nvPr/>
        </p:nvCxnSpPr>
        <p:spPr>
          <a:xfrm flipH="1">
            <a:off x="1547664" y="1807950"/>
            <a:ext cx="2448272" cy="245001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ixaDeTexto 7"/>
          <p:cNvSpPr txBox="1"/>
          <p:nvPr/>
        </p:nvSpPr>
        <p:spPr>
          <a:xfrm>
            <a:off x="8077200" y="6521004"/>
            <a:ext cx="9797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Fonte: PSR</a:t>
            </a:r>
            <a:endParaRPr lang="pt-BR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033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564819" y="0"/>
            <a:ext cx="4311437" cy="913070"/>
          </a:xfrm>
          <a:prstGeom prst="rect">
            <a:avLst/>
          </a:prstGeom>
          <a:noFill/>
        </p:spPr>
        <p:txBody>
          <a:bodyPr wrap="none" lIns="0">
            <a:spAutoFit/>
          </a:bodyPr>
          <a:lstStyle/>
          <a:p>
            <a:pPr algn="ctr" fontAlgn="auto">
              <a:lnSpc>
                <a:spcPts val="3198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dirty="0">
                <a:solidFill>
                  <a:srgbClr val="585858"/>
                </a:solidFill>
                <a:latin typeface="Arial"/>
                <a:cs typeface="+mn-cs"/>
              </a:rPr>
              <a:t>Benefícios da capacidade </a:t>
            </a:r>
            <a:endParaRPr lang="pt-BR" sz="2800" dirty="0" smtClean="0">
              <a:solidFill>
                <a:srgbClr val="585858"/>
              </a:solidFill>
              <a:latin typeface="Arial"/>
              <a:cs typeface="+mn-cs"/>
            </a:endParaRPr>
          </a:p>
          <a:p>
            <a:pPr algn="ctr" fontAlgn="auto">
              <a:lnSpc>
                <a:spcPts val="3198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dirty="0" smtClean="0">
                <a:solidFill>
                  <a:srgbClr val="585858"/>
                </a:solidFill>
                <a:latin typeface="Arial"/>
                <a:cs typeface="+mn-cs"/>
              </a:rPr>
              <a:t>de </a:t>
            </a:r>
            <a:r>
              <a:rPr lang="pt-BR" sz="2800" dirty="0">
                <a:solidFill>
                  <a:srgbClr val="585858"/>
                </a:solidFill>
                <a:latin typeface="Arial"/>
                <a:cs typeface="+mn-cs"/>
              </a:rPr>
              <a:t>regularização (1/2) </a:t>
            </a:r>
          </a:p>
        </p:txBody>
      </p:sp>
      <p:sp>
        <p:nvSpPr>
          <p:cNvPr id="3" name="Retângulo 2"/>
          <p:cNvSpPr/>
          <p:nvPr/>
        </p:nvSpPr>
        <p:spPr>
          <a:xfrm>
            <a:off x="395536" y="1052736"/>
            <a:ext cx="8496944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b="0" i="0" u="none" strike="noStrike" baseline="0" dirty="0" smtClean="0">
                <a:solidFill>
                  <a:srgbClr val="595959"/>
                </a:solidFill>
                <a:latin typeface="Arial"/>
              </a:rPr>
              <a:t>Um dos benefícios desta </a:t>
            </a:r>
            <a:r>
              <a:rPr lang="pt-BR" sz="2000" b="1" i="0" u="none" strike="noStrike" baseline="0" dirty="0" smtClean="0">
                <a:solidFill>
                  <a:srgbClr val="595959"/>
                </a:solidFill>
                <a:latin typeface="Arial"/>
              </a:rPr>
              <a:t>capacidade de regularização </a:t>
            </a:r>
            <a:r>
              <a:rPr lang="pt-BR" sz="2000" b="0" i="0" u="none" strike="noStrike" baseline="0" dirty="0" smtClean="0">
                <a:solidFill>
                  <a:srgbClr val="595959"/>
                </a:solidFill>
                <a:latin typeface="Arial"/>
              </a:rPr>
              <a:t>é</a:t>
            </a:r>
          </a:p>
          <a:p>
            <a:pPr algn="just"/>
            <a:r>
              <a:rPr lang="pt-BR" sz="2000" b="0" i="0" u="none" strike="noStrike" baseline="0" dirty="0" smtClean="0">
                <a:solidFill>
                  <a:srgbClr val="595959"/>
                </a:solidFill>
                <a:latin typeface="Arial"/>
              </a:rPr>
              <a:t>reduzir substancialmente os gastos com combustíveis das</a:t>
            </a:r>
          </a:p>
          <a:p>
            <a:pPr algn="just"/>
            <a:r>
              <a:rPr lang="pt-BR" sz="2000" b="0" i="0" u="none" strike="noStrike" baseline="0" dirty="0" smtClean="0">
                <a:solidFill>
                  <a:srgbClr val="595959"/>
                </a:solidFill>
                <a:latin typeface="Arial"/>
              </a:rPr>
              <a:t>usinas termelétricas</a:t>
            </a:r>
          </a:p>
          <a:p>
            <a:pPr algn="just"/>
            <a:endParaRPr lang="pt-BR" sz="2000" b="0" i="0" u="none" strike="noStrike" baseline="0" dirty="0" smtClean="0">
              <a:solidFill>
                <a:srgbClr val="595959"/>
              </a:solidFill>
              <a:latin typeface="Arial"/>
            </a:endParaRPr>
          </a:p>
          <a:p>
            <a:pPr algn="just"/>
            <a:r>
              <a:rPr lang="pt-BR" sz="2000" b="0" i="0" u="none" strike="noStrike" baseline="0" dirty="0" smtClean="0">
                <a:solidFill>
                  <a:srgbClr val="595959"/>
                </a:solidFill>
                <a:latin typeface="Arial"/>
              </a:rPr>
              <a:t>• A capacidade de regularização hidrelétrica também viabiliza a</a:t>
            </a:r>
          </a:p>
          <a:p>
            <a:pPr algn="just"/>
            <a:r>
              <a:rPr lang="pt-BR" sz="2000" b="0" i="0" u="none" strike="noStrike" baseline="0" dirty="0" err="1" smtClean="0">
                <a:solidFill>
                  <a:srgbClr val="595959"/>
                </a:solidFill>
                <a:latin typeface="Arial"/>
              </a:rPr>
              <a:t>co-geração</a:t>
            </a:r>
            <a:r>
              <a:rPr lang="pt-BR" sz="2000" b="0" i="0" u="none" strike="noStrike" baseline="0" dirty="0" smtClean="0">
                <a:solidFill>
                  <a:srgbClr val="595959"/>
                </a:solidFill>
                <a:latin typeface="Arial"/>
              </a:rPr>
              <a:t> a partir da biomassa de cana de açúcar (</a:t>
            </a:r>
            <a:r>
              <a:rPr lang="pt-BR" sz="2000" b="0" i="0" u="none" strike="noStrike" baseline="0" dirty="0" err="1" smtClean="0">
                <a:solidFill>
                  <a:srgbClr val="595959"/>
                </a:solidFill>
                <a:latin typeface="Arial"/>
              </a:rPr>
              <a:t>bioeletricidade</a:t>
            </a:r>
            <a:r>
              <a:rPr lang="pt-BR" sz="2000" b="0" i="0" u="none" strike="noStrike" baseline="0" dirty="0" smtClean="0">
                <a:solidFill>
                  <a:srgbClr val="595959"/>
                </a:solidFill>
                <a:latin typeface="Arial"/>
              </a:rPr>
              <a:t>)</a:t>
            </a:r>
          </a:p>
          <a:p>
            <a:pPr algn="just"/>
            <a:endParaRPr lang="pt-BR" sz="2000" b="0" i="0" u="none" strike="noStrike" baseline="0" dirty="0" smtClean="0">
              <a:solidFill>
                <a:srgbClr val="595959"/>
              </a:solidFill>
              <a:latin typeface="Arial"/>
            </a:endParaRPr>
          </a:p>
          <a:p>
            <a:pPr lvl="1" algn="just"/>
            <a:r>
              <a:rPr lang="pt-BR" b="0" i="0" u="none" strike="noStrike" baseline="0" dirty="0" smtClean="0">
                <a:solidFill>
                  <a:srgbClr val="595959"/>
                </a:solidFill>
                <a:latin typeface="Arial"/>
              </a:rPr>
              <a:t>– Embora a </a:t>
            </a:r>
            <a:r>
              <a:rPr lang="pt-BR" b="0" i="0" u="none" strike="noStrike" baseline="0" dirty="0" err="1" smtClean="0">
                <a:solidFill>
                  <a:srgbClr val="595959"/>
                </a:solidFill>
                <a:latin typeface="Arial"/>
              </a:rPr>
              <a:t>bioeletricidade</a:t>
            </a:r>
            <a:r>
              <a:rPr lang="pt-BR" b="0" i="0" u="none" strike="noStrike" baseline="0" dirty="0" smtClean="0">
                <a:solidFill>
                  <a:srgbClr val="595959"/>
                </a:solidFill>
                <a:latin typeface="Arial"/>
              </a:rPr>
              <a:t> só seja produzida no período de safra da</a:t>
            </a:r>
          </a:p>
          <a:p>
            <a:pPr lvl="1" algn="just"/>
            <a:r>
              <a:rPr lang="pt-BR" b="0" i="0" u="none" strike="noStrike" baseline="0" dirty="0" smtClean="0">
                <a:solidFill>
                  <a:srgbClr val="595959"/>
                </a:solidFill>
                <a:latin typeface="Arial"/>
              </a:rPr>
              <a:t>cana de açúcar (maio a novembro na região Sudeste), as usinas</a:t>
            </a:r>
          </a:p>
          <a:p>
            <a:pPr lvl="1" algn="just"/>
            <a:r>
              <a:rPr lang="pt-BR" b="0" i="0" u="none" strike="noStrike" baseline="0" dirty="0" smtClean="0">
                <a:solidFill>
                  <a:srgbClr val="595959"/>
                </a:solidFill>
                <a:latin typeface="Arial"/>
              </a:rPr>
              <a:t>hidrelétricas compensam esta variação sazonal da produção</a:t>
            </a:r>
          </a:p>
          <a:p>
            <a:pPr lvl="1" algn="just"/>
            <a:endParaRPr lang="pt-BR" b="0" i="0" u="none" strike="noStrike" baseline="0" dirty="0" smtClean="0">
              <a:solidFill>
                <a:srgbClr val="595959"/>
              </a:solidFill>
              <a:latin typeface="Arial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624" y="4120310"/>
            <a:ext cx="5647632" cy="2634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8077200" y="6521004"/>
            <a:ext cx="9797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Fonte: PSR</a:t>
            </a:r>
            <a:endParaRPr lang="pt-BR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033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591735" y="0"/>
            <a:ext cx="4212050" cy="913070"/>
          </a:xfrm>
          <a:prstGeom prst="rect">
            <a:avLst/>
          </a:prstGeom>
          <a:noFill/>
        </p:spPr>
        <p:txBody>
          <a:bodyPr wrap="none" lIns="0">
            <a:spAutoFit/>
          </a:bodyPr>
          <a:lstStyle/>
          <a:p>
            <a:pPr algn="ctr" fontAlgn="auto">
              <a:lnSpc>
                <a:spcPts val="3198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dirty="0">
                <a:solidFill>
                  <a:srgbClr val="585858"/>
                </a:solidFill>
                <a:latin typeface="Arial"/>
                <a:cs typeface="+mn-cs"/>
              </a:rPr>
              <a:t>Benefícios da </a:t>
            </a:r>
            <a:r>
              <a:rPr lang="pt-BR" sz="2800" dirty="0" smtClean="0">
                <a:solidFill>
                  <a:srgbClr val="585858"/>
                </a:solidFill>
                <a:latin typeface="Arial"/>
                <a:cs typeface="+mn-cs"/>
              </a:rPr>
              <a:t>capacidade</a:t>
            </a:r>
          </a:p>
          <a:p>
            <a:pPr algn="ctr" fontAlgn="auto">
              <a:lnSpc>
                <a:spcPts val="3198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dirty="0" smtClean="0">
                <a:solidFill>
                  <a:srgbClr val="585858"/>
                </a:solidFill>
                <a:latin typeface="Arial"/>
                <a:cs typeface="+mn-cs"/>
              </a:rPr>
              <a:t> </a:t>
            </a:r>
            <a:r>
              <a:rPr lang="pt-BR" sz="2800" dirty="0">
                <a:solidFill>
                  <a:srgbClr val="585858"/>
                </a:solidFill>
                <a:latin typeface="Arial"/>
                <a:cs typeface="+mn-cs"/>
              </a:rPr>
              <a:t>de regularização (2/2) </a:t>
            </a:r>
          </a:p>
        </p:txBody>
      </p:sp>
      <p:sp>
        <p:nvSpPr>
          <p:cNvPr id="3" name="Retângulo 2"/>
          <p:cNvSpPr/>
          <p:nvPr/>
        </p:nvSpPr>
        <p:spPr>
          <a:xfrm>
            <a:off x="323528" y="1099185"/>
            <a:ext cx="8748464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0" i="0" u="none" strike="noStrike" baseline="0" dirty="0" smtClean="0">
                <a:solidFill>
                  <a:srgbClr val="595959"/>
                </a:solidFill>
                <a:latin typeface="Arial"/>
              </a:rPr>
              <a:t>De maneira análoga, os reservatórios “suavizam” as</a:t>
            </a:r>
          </a:p>
          <a:p>
            <a:r>
              <a:rPr lang="pt-BR" sz="2000" b="0" i="0" u="none" strike="noStrike" baseline="0" dirty="0" smtClean="0">
                <a:solidFill>
                  <a:srgbClr val="595959"/>
                </a:solidFill>
                <a:latin typeface="Arial"/>
              </a:rPr>
              <a:t>variações da produção eólica no país</a:t>
            </a:r>
          </a:p>
          <a:p>
            <a:endParaRPr lang="pt-BR" sz="2000" b="0" i="0" u="none" strike="noStrike" baseline="0" dirty="0" smtClean="0">
              <a:solidFill>
                <a:srgbClr val="595959"/>
              </a:solidFill>
              <a:latin typeface="Arial"/>
            </a:endParaRPr>
          </a:p>
          <a:p>
            <a:endParaRPr lang="pt-BR" sz="1600" b="0" i="0" u="none" strike="noStrike" baseline="0" dirty="0" smtClean="0">
              <a:solidFill>
                <a:srgbClr val="595959"/>
              </a:solidFill>
              <a:latin typeface="Arial"/>
            </a:endParaRPr>
          </a:p>
          <a:p>
            <a:endParaRPr lang="pt-BR" sz="1600" dirty="0">
              <a:solidFill>
                <a:srgbClr val="595959"/>
              </a:solidFill>
              <a:latin typeface="Arial"/>
            </a:endParaRPr>
          </a:p>
          <a:p>
            <a:endParaRPr lang="pt-BR" sz="1600" b="0" i="0" u="none" strike="noStrike" baseline="0" dirty="0" smtClean="0">
              <a:solidFill>
                <a:srgbClr val="595959"/>
              </a:solidFill>
              <a:latin typeface="Arial"/>
            </a:endParaRPr>
          </a:p>
          <a:p>
            <a:endParaRPr lang="pt-BR" sz="1600" b="0" i="0" u="none" strike="noStrike" baseline="0" dirty="0" smtClean="0">
              <a:solidFill>
                <a:srgbClr val="595959"/>
              </a:solidFill>
              <a:latin typeface="Arial"/>
            </a:endParaRPr>
          </a:p>
          <a:p>
            <a:endParaRPr lang="pt-BR" sz="1600" dirty="0">
              <a:solidFill>
                <a:srgbClr val="595959"/>
              </a:solidFill>
              <a:latin typeface="Arial"/>
            </a:endParaRPr>
          </a:p>
          <a:p>
            <a:endParaRPr lang="pt-BR" sz="1600" b="0" i="0" u="none" strike="noStrike" baseline="0" dirty="0" smtClean="0">
              <a:solidFill>
                <a:srgbClr val="595959"/>
              </a:solidFill>
              <a:latin typeface="Arial"/>
            </a:endParaRPr>
          </a:p>
          <a:p>
            <a:endParaRPr lang="pt-BR" sz="1600" dirty="0">
              <a:solidFill>
                <a:srgbClr val="595959"/>
              </a:solidFill>
              <a:latin typeface="Arial"/>
            </a:endParaRPr>
          </a:p>
          <a:p>
            <a:endParaRPr lang="pt-BR" sz="1600" b="0" i="0" u="none" strike="noStrike" baseline="0" dirty="0" smtClean="0">
              <a:solidFill>
                <a:srgbClr val="595959"/>
              </a:solidFill>
              <a:latin typeface="Arial"/>
            </a:endParaRPr>
          </a:p>
          <a:p>
            <a:endParaRPr lang="pt-BR" sz="1600" dirty="0" smtClean="0">
              <a:solidFill>
                <a:srgbClr val="595959"/>
              </a:solidFill>
              <a:latin typeface="Arial"/>
            </a:endParaRPr>
          </a:p>
          <a:p>
            <a:endParaRPr lang="pt-BR" sz="1600" dirty="0">
              <a:solidFill>
                <a:srgbClr val="595959"/>
              </a:solidFill>
              <a:latin typeface="Arial"/>
            </a:endParaRPr>
          </a:p>
          <a:p>
            <a:endParaRPr lang="pt-BR" sz="1600" b="0" i="0" u="none" strike="noStrike" baseline="0" dirty="0" smtClean="0">
              <a:solidFill>
                <a:srgbClr val="595959"/>
              </a:solidFill>
              <a:latin typeface="Arial"/>
            </a:endParaRPr>
          </a:p>
          <a:p>
            <a:pPr lvl="1"/>
            <a:r>
              <a:rPr lang="pt-BR" b="0" i="0" u="none" strike="noStrike" baseline="0" dirty="0" smtClean="0">
                <a:solidFill>
                  <a:srgbClr val="595959"/>
                </a:solidFill>
                <a:latin typeface="Arial"/>
              </a:rPr>
              <a:t>– Nos países europeus, por exemplo a Alemanha, é necessário ter</a:t>
            </a:r>
          </a:p>
          <a:p>
            <a:pPr lvl="1"/>
            <a:r>
              <a:rPr lang="pt-BR" b="0" i="0" u="none" strike="noStrike" baseline="0" dirty="0" smtClean="0">
                <a:solidFill>
                  <a:srgbClr val="595959"/>
                </a:solidFill>
                <a:latin typeface="Arial"/>
              </a:rPr>
              <a:t>usinas térmicas de “backup” para compensar a variação do vento</a:t>
            </a:r>
          </a:p>
          <a:p>
            <a:pPr lvl="1"/>
            <a:endParaRPr lang="pt-BR" b="0" i="0" u="none" strike="noStrike" baseline="0" dirty="0" smtClean="0">
              <a:solidFill>
                <a:srgbClr val="595959"/>
              </a:solidFill>
              <a:latin typeface="Arial"/>
            </a:endParaRPr>
          </a:p>
          <a:p>
            <a:r>
              <a:rPr lang="pt-BR" sz="2000" b="0" i="0" u="none" strike="noStrike" baseline="0" dirty="0" smtClean="0">
                <a:solidFill>
                  <a:srgbClr val="595959"/>
                </a:solidFill>
                <a:latin typeface="Arial"/>
              </a:rPr>
              <a:t>• Em resumo, os reservatórios do sistema brasileiro, aliado à</a:t>
            </a:r>
          </a:p>
          <a:p>
            <a:r>
              <a:rPr lang="pt-BR" sz="2000" b="0" i="0" u="none" strike="noStrike" baseline="0" dirty="0" smtClean="0">
                <a:solidFill>
                  <a:srgbClr val="595959"/>
                </a:solidFill>
                <a:latin typeface="Arial"/>
              </a:rPr>
              <a:t>rede de transmissão, correspondem a “</a:t>
            </a:r>
            <a:r>
              <a:rPr lang="pt-BR" sz="2000" b="1" i="0" u="none" strike="noStrike" baseline="0" dirty="0" smtClean="0">
                <a:solidFill>
                  <a:srgbClr val="595959"/>
                </a:solidFill>
                <a:latin typeface="Arial"/>
              </a:rPr>
              <a:t>armazéns de</a:t>
            </a:r>
          </a:p>
          <a:p>
            <a:r>
              <a:rPr lang="pt-BR" sz="2000" b="1" i="0" u="none" strike="noStrike" baseline="0" dirty="0" smtClean="0">
                <a:solidFill>
                  <a:srgbClr val="595959"/>
                </a:solidFill>
                <a:latin typeface="Arial"/>
              </a:rPr>
              <a:t>energia</a:t>
            </a:r>
            <a:r>
              <a:rPr lang="pt-BR" sz="2000" b="0" i="0" u="none" strike="noStrike" baseline="0" dirty="0" smtClean="0">
                <a:solidFill>
                  <a:srgbClr val="595959"/>
                </a:solidFill>
                <a:latin typeface="Arial"/>
              </a:rPr>
              <a:t>” que acumulam água, cana de açúcar, gás e outros</a:t>
            </a:r>
          </a:p>
          <a:p>
            <a:r>
              <a:rPr lang="pt-BR" sz="2000" b="0" i="0" u="none" strike="noStrike" baseline="0" dirty="0" smtClean="0">
                <a:solidFill>
                  <a:srgbClr val="595959"/>
                </a:solidFill>
                <a:latin typeface="Arial"/>
              </a:rPr>
              <a:t>energéticos</a:t>
            </a:r>
            <a:endParaRPr lang="pt-BR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99" y="1700808"/>
            <a:ext cx="6014769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8077200" y="6521004"/>
            <a:ext cx="9797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Fonte: PSR</a:t>
            </a:r>
            <a:endParaRPr lang="pt-BR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033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778881" y="22523"/>
            <a:ext cx="358623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800" b="0" i="0" u="none" strike="noStrike" baseline="0" dirty="0" smtClean="0">
                <a:solidFill>
                  <a:srgbClr val="595959"/>
                </a:solidFill>
                <a:latin typeface="Arial"/>
              </a:rPr>
              <a:t>Perda da capacidade</a:t>
            </a:r>
          </a:p>
          <a:p>
            <a:pPr algn="ctr"/>
            <a:r>
              <a:rPr lang="pt-BR" sz="2800" b="0" i="0" u="none" strike="noStrike" baseline="0" dirty="0" smtClean="0">
                <a:solidFill>
                  <a:srgbClr val="595959"/>
                </a:solidFill>
                <a:latin typeface="Arial"/>
              </a:rPr>
              <a:t> de regularização</a:t>
            </a:r>
            <a:endParaRPr lang="pt-BR" sz="2800" dirty="0"/>
          </a:p>
        </p:txBody>
      </p:sp>
      <p:sp>
        <p:nvSpPr>
          <p:cNvPr id="3" name="Retângulo 2"/>
          <p:cNvSpPr/>
          <p:nvPr/>
        </p:nvSpPr>
        <p:spPr>
          <a:xfrm>
            <a:off x="395536" y="1358766"/>
            <a:ext cx="835292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0" i="0" u="none" strike="noStrike" baseline="0" dirty="0" smtClean="0">
                <a:solidFill>
                  <a:srgbClr val="595959"/>
                </a:solidFill>
                <a:latin typeface="Arial"/>
              </a:rPr>
              <a:t>Os três maiores novos projetos hidrelétricos do país – Santo</a:t>
            </a:r>
          </a:p>
          <a:p>
            <a:r>
              <a:rPr lang="pt-BR" sz="2000" b="0" i="0" u="none" strike="noStrike" baseline="0" dirty="0" smtClean="0">
                <a:solidFill>
                  <a:srgbClr val="595959"/>
                </a:solidFill>
                <a:latin typeface="Arial"/>
              </a:rPr>
              <a:t>Antônio e Jirau, no Rio Madeira, e Belo Monte, no Xingu,</a:t>
            </a:r>
          </a:p>
          <a:p>
            <a:r>
              <a:rPr lang="pt-BR" sz="2000" b="0" i="0" u="none" strike="noStrike" baseline="0" dirty="0" smtClean="0">
                <a:solidFill>
                  <a:srgbClr val="595959"/>
                </a:solidFill>
                <a:latin typeface="Arial"/>
              </a:rPr>
              <a:t>totalizando mais de 8 mil MW médios de energia firme, são</a:t>
            </a:r>
          </a:p>
          <a:p>
            <a:r>
              <a:rPr lang="pt-BR" sz="2000" b="0" i="0" u="none" strike="noStrike" baseline="0" dirty="0" smtClean="0">
                <a:solidFill>
                  <a:srgbClr val="595959"/>
                </a:solidFill>
                <a:latin typeface="Arial"/>
              </a:rPr>
              <a:t>usinas “a fio d’água”</a:t>
            </a:r>
          </a:p>
          <a:p>
            <a:endParaRPr lang="pt-BR" sz="2000" b="0" i="0" u="none" strike="noStrike" baseline="0" dirty="0" smtClean="0">
              <a:solidFill>
                <a:srgbClr val="595959"/>
              </a:solidFill>
              <a:latin typeface="Arial"/>
            </a:endParaRPr>
          </a:p>
          <a:p>
            <a:r>
              <a:rPr lang="pt-BR" sz="2000" b="0" i="0" u="none" strike="noStrike" baseline="0" dirty="0" smtClean="0">
                <a:solidFill>
                  <a:srgbClr val="595959"/>
                </a:solidFill>
                <a:latin typeface="Arial"/>
              </a:rPr>
              <a:t>• Esta tendência da construção de usinas a fio d’água </a:t>
            </a:r>
            <a:r>
              <a:rPr lang="pt-BR" sz="2000" b="1" i="0" u="none" strike="noStrike" baseline="0" dirty="0" smtClean="0">
                <a:solidFill>
                  <a:srgbClr val="595959"/>
                </a:solidFill>
                <a:latin typeface="Arial"/>
              </a:rPr>
              <a:t>não</a:t>
            </a:r>
          </a:p>
          <a:p>
            <a:r>
              <a:rPr lang="pt-BR" sz="2000" b="1" i="0" u="none" strike="noStrike" baseline="0" dirty="0" smtClean="0">
                <a:solidFill>
                  <a:srgbClr val="595959"/>
                </a:solidFill>
                <a:latin typeface="Arial"/>
              </a:rPr>
              <a:t>resulta </a:t>
            </a:r>
            <a:r>
              <a:rPr lang="pt-BR" sz="2000" b="0" i="0" u="none" strike="noStrike" baseline="0" dirty="0" smtClean="0">
                <a:solidFill>
                  <a:srgbClr val="595959"/>
                </a:solidFill>
                <a:latin typeface="Arial"/>
              </a:rPr>
              <a:t>de uma otimização econômica dos projetos, e sim de</a:t>
            </a:r>
          </a:p>
          <a:p>
            <a:r>
              <a:rPr lang="pt-BR" sz="2000" b="0" i="0" u="none" strike="noStrike" baseline="0" dirty="0" smtClean="0">
                <a:solidFill>
                  <a:srgbClr val="595959"/>
                </a:solidFill>
                <a:latin typeface="Arial"/>
              </a:rPr>
              <a:t>restrições </a:t>
            </a:r>
            <a:r>
              <a:rPr lang="pt-BR" sz="2000" b="0" i="0" u="none" strike="noStrike" baseline="0" dirty="0" err="1" smtClean="0">
                <a:solidFill>
                  <a:srgbClr val="595959"/>
                </a:solidFill>
                <a:latin typeface="Arial"/>
              </a:rPr>
              <a:t>socio-ambientais</a:t>
            </a:r>
            <a:endParaRPr lang="pt-BR" sz="2000" b="0" i="0" u="none" strike="noStrike" baseline="0" dirty="0" smtClean="0">
              <a:solidFill>
                <a:srgbClr val="595959"/>
              </a:solidFill>
              <a:latin typeface="Arial"/>
            </a:endParaRPr>
          </a:p>
          <a:p>
            <a:endParaRPr lang="pt-BR" sz="2000" b="0" i="0" u="none" strike="noStrike" baseline="0" dirty="0" smtClean="0">
              <a:solidFill>
                <a:srgbClr val="595959"/>
              </a:solidFill>
              <a:latin typeface="Arial"/>
            </a:endParaRPr>
          </a:p>
          <a:p>
            <a:r>
              <a:rPr lang="pt-BR" sz="2000" b="0" i="0" u="none" strike="noStrike" baseline="0" dirty="0" smtClean="0">
                <a:solidFill>
                  <a:srgbClr val="595959"/>
                </a:solidFill>
                <a:latin typeface="Arial"/>
              </a:rPr>
              <a:t>• Como </a:t>
            </a:r>
            <a:r>
              <a:rPr lang="pt-BR" sz="2000" b="0" i="0" u="none" strike="noStrike" baseline="0" dirty="0" err="1" smtClean="0">
                <a:solidFill>
                  <a:srgbClr val="595959"/>
                </a:solidFill>
                <a:latin typeface="Arial"/>
              </a:rPr>
              <a:t>conseqüência</a:t>
            </a:r>
            <a:r>
              <a:rPr lang="pt-BR" sz="2000" b="0" i="0" u="none" strike="noStrike" baseline="0" dirty="0" smtClean="0">
                <a:solidFill>
                  <a:srgbClr val="595959"/>
                </a:solidFill>
                <a:latin typeface="Arial"/>
              </a:rPr>
              <a:t> destas restrições, a capacidade de</a:t>
            </a:r>
          </a:p>
          <a:p>
            <a:r>
              <a:rPr lang="pt-BR" sz="2000" b="0" i="0" u="none" strike="noStrike" baseline="0" dirty="0" smtClean="0">
                <a:solidFill>
                  <a:srgbClr val="595959"/>
                </a:solidFill>
                <a:latin typeface="Arial"/>
              </a:rPr>
              <a:t>regularização do sistema hidrelétrico brasileiro será</a:t>
            </a:r>
          </a:p>
          <a:p>
            <a:r>
              <a:rPr lang="pt-BR" sz="2000" b="0" i="0" u="none" strike="noStrike" baseline="0" dirty="0" smtClean="0">
                <a:solidFill>
                  <a:srgbClr val="595959"/>
                </a:solidFill>
                <a:latin typeface="Arial"/>
              </a:rPr>
              <a:t>substancialmente reduzida nos próximos anos</a:t>
            </a:r>
            <a:endParaRPr lang="pt-BR" sz="20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8077200" y="6521004"/>
            <a:ext cx="9797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Fonte: PSR</a:t>
            </a:r>
            <a:endParaRPr lang="pt-BR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033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4"/>
          <p:cNvSpPr txBox="1">
            <a:spLocks noChangeArrowheads="1"/>
          </p:cNvSpPr>
          <p:nvPr/>
        </p:nvSpPr>
        <p:spPr bwMode="auto">
          <a:xfrm>
            <a:off x="2783025" y="13920"/>
            <a:ext cx="4261103" cy="954107"/>
          </a:xfrm>
          <a:prstGeom prst="rect">
            <a:avLst/>
          </a:prstGeom>
          <a:extLst/>
        </p:spPr>
        <p:txBody>
          <a:bodyPr wrap="none">
            <a:spAutoFit/>
          </a:bodyPr>
          <a:lstStyle>
            <a:defPPr>
              <a:defRPr lang="pt-BR"/>
            </a:defPPr>
            <a:lvl1pPr>
              <a:defRPr sz="2800" b="0" i="0" u="none" strike="noStrike" baseline="0">
                <a:solidFill>
                  <a:srgbClr val="595959"/>
                </a:solidFill>
                <a:latin typeface="Arial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algn="ctr"/>
            <a:r>
              <a:rPr lang="pt-BR" dirty="0"/>
              <a:t>Características da Matriz </a:t>
            </a:r>
            <a:endParaRPr lang="pt-BR" dirty="0" smtClean="0"/>
          </a:p>
          <a:p>
            <a:pPr algn="ctr"/>
            <a:r>
              <a:rPr lang="pt-BR" dirty="0" smtClean="0"/>
              <a:t>contratada </a:t>
            </a:r>
            <a:r>
              <a:rPr lang="pt-BR" dirty="0"/>
              <a:t>até 2017</a:t>
            </a:r>
          </a:p>
        </p:txBody>
      </p:sp>
      <p:sp>
        <p:nvSpPr>
          <p:cNvPr id="48143" name="Text Box 2"/>
          <p:cNvSpPr txBox="1">
            <a:spLocks noChangeArrowheads="1"/>
          </p:cNvSpPr>
          <p:nvPr/>
        </p:nvSpPr>
        <p:spPr bwMode="auto">
          <a:xfrm>
            <a:off x="365858" y="2892621"/>
            <a:ext cx="4402315" cy="555975"/>
          </a:xfrm>
          <a:prstGeom prst="rect">
            <a:avLst/>
          </a:prstGeom>
          <a:solidFill>
            <a:srgbClr val="5F5F5F"/>
          </a:solidFill>
          <a:ln w="57150">
            <a:solidFill>
              <a:srgbClr val="FFFFFF"/>
            </a:solidFill>
            <a:miter lim="800000"/>
            <a:headEnd/>
            <a:tailEnd/>
          </a:ln>
        </p:spPr>
        <p:txBody>
          <a:bodyPr lIns="93395" tIns="46699" rIns="93395" bIns="46699">
            <a:spAutoFit/>
          </a:bodyPr>
          <a:lstStyle>
            <a:lvl1pPr marL="342900" indent="-342900" defTabSz="1065213" eaLnBrk="0" hangingPunct="0">
              <a:tabLst>
                <a:tab pos="350838" algn="l"/>
                <a:tab pos="3308350" algn="l"/>
                <a:tab pos="4298950" algn="l"/>
              </a:tabLst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defTabSz="1065213" eaLnBrk="0" hangingPunct="0">
              <a:tabLst>
                <a:tab pos="350838" algn="l"/>
                <a:tab pos="3308350" algn="l"/>
                <a:tab pos="4298950" algn="l"/>
              </a:tabLst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65213" eaLnBrk="0" hangingPunct="0">
              <a:tabLst>
                <a:tab pos="350838" algn="l"/>
                <a:tab pos="3308350" algn="l"/>
                <a:tab pos="4298950" algn="l"/>
              </a:tabLst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065213" eaLnBrk="0" hangingPunct="0">
              <a:tabLst>
                <a:tab pos="350838" algn="l"/>
                <a:tab pos="3308350" algn="l"/>
                <a:tab pos="4298950" algn="l"/>
              </a:tabLst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65213" eaLnBrk="0" hangingPunct="0">
              <a:tabLst>
                <a:tab pos="350838" algn="l"/>
                <a:tab pos="3308350" algn="l"/>
                <a:tab pos="4298950" algn="l"/>
              </a:tabLst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065213" eaLnBrk="0" fontAlgn="base" hangingPunct="0">
              <a:spcBef>
                <a:spcPct val="0"/>
              </a:spcBef>
              <a:spcAft>
                <a:spcPct val="0"/>
              </a:spcAft>
              <a:tabLst>
                <a:tab pos="350838" algn="l"/>
                <a:tab pos="3308350" algn="l"/>
                <a:tab pos="4298950" algn="l"/>
              </a:tabLs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065213" eaLnBrk="0" fontAlgn="base" hangingPunct="0">
              <a:spcBef>
                <a:spcPct val="0"/>
              </a:spcBef>
              <a:spcAft>
                <a:spcPct val="0"/>
              </a:spcAft>
              <a:tabLst>
                <a:tab pos="350838" algn="l"/>
                <a:tab pos="3308350" algn="l"/>
                <a:tab pos="4298950" algn="l"/>
              </a:tabLs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065213" eaLnBrk="0" fontAlgn="base" hangingPunct="0">
              <a:spcBef>
                <a:spcPct val="0"/>
              </a:spcBef>
              <a:spcAft>
                <a:spcPct val="0"/>
              </a:spcAft>
              <a:tabLst>
                <a:tab pos="350838" algn="l"/>
                <a:tab pos="3308350" algn="l"/>
                <a:tab pos="4298950" algn="l"/>
              </a:tabLs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065213" eaLnBrk="0" fontAlgn="base" hangingPunct="0">
              <a:spcBef>
                <a:spcPct val="0"/>
              </a:spcBef>
              <a:spcAft>
                <a:spcPct val="0"/>
              </a:spcAft>
              <a:tabLst>
                <a:tab pos="350838" algn="l"/>
                <a:tab pos="3308350" algn="l"/>
                <a:tab pos="4298950" algn="l"/>
              </a:tabLs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lvl="1">
              <a:spcAft>
                <a:spcPts val="263"/>
              </a:spcAft>
              <a:buClr>
                <a:srgbClr val="000000"/>
              </a:buClr>
            </a:pPr>
            <a:r>
              <a:rPr lang="pt-BR" sz="1500" dirty="0">
                <a:solidFill>
                  <a:srgbClr val="FFFFFF"/>
                </a:solidFill>
                <a:latin typeface="Arial" charset="0"/>
                <a:sym typeface="Wingdings" pitchFamily="2" charset="2"/>
              </a:rPr>
              <a:t>Redução gradativa da regularização plurianual</a:t>
            </a:r>
          </a:p>
        </p:txBody>
      </p:sp>
      <p:sp>
        <p:nvSpPr>
          <p:cNvPr id="48145" name="Text Box 63"/>
          <p:cNvSpPr txBox="1">
            <a:spLocks noChangeArrowheads="1"/>
          </p:cNvSpPr>
          <p:nvPr/>
        </p:nvSpPr>
        <p:spPr bwMode="auto">
          <a:xfrm>
            <a:off x="3961345" y="3822302"/>
            <a:ext cx="1505522" cy="57331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1F5C1F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091" tIns="40046" rIns="80091" bIns="40046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600" dirty="0">
                <a:solidFill>
                  <a:srgbClr val="000000"/>
                </a:solidFill>
                <a:latin typeface="Arial" charset="0"/>
              </a:rPr>
              <a:t>Plano Decenal </a:t>
            </a:r>
            <a:r>
              <a:rPr lang="pt-BR" sz="1600" dirty="0" smtClean="0">
                <a:solidFill>
                  <a:srgbClr val="000000"/>
                </a:solidFill>
                <a:latin typeface="Arial" charset="0"/>
              </a:rPr>
              <a:t>2026</a:t>
            </a:r>
            <a:endParaRPr lang="pt-BR" sz="16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4" name="CaixaDeTexto 23"/>
          <p:cNvSpPr txBox="1"/>
          <p:nvPr/>
        </p:nvSpPr>
        <p:spPr bwMode="auto">
          <a:xfrm rot="16200000">
            <a:off x="4252497" y="5020123"/>
            <a:ext cx="947860" cy="357901"/>
          </a:xfrm>
          <a:prstGeom prst="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lIns="80119" tIns="40060" rIns="80119" bIns="40060">
            <a:spAutoFit/>
          </a:bodyPr>
          <a:lstStyle/>
          <a:p>
            <a:pPr eaLnBrk="0" hangingPunct="0">
              <a:defRPr/>
            </a:pPr>
            <a:endParaRPr lang="pt-BR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48149" name="CaixaDeTexto 24"/>
          <p:cNvSpPr txBox="1">
            <a:spLocks noChangeArrowheads="1"/>
          </p:cNvSpPr>
          <p:nvPr/>
        </p:nvSpPr>
        <p:spPr bwMode="auto">
          <a:xfrm>
            <a:off x="4384340" y="5663161"/>
            <a:ext cx="684171" cy="265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19" tIns="40060" rIns="80119" bIns="40060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pt-BR" sz="1200" b="0" dirty="0" smtClean="0">
                <a:solidFill>
                  <a:srgbClr val="000000"/>
                </a:solidFill>
                <a:latin typeface="+mj-lt"/>
              </a:rPr>
              <a:t>2026</a:t>
            </a:r>
            <a:endParaRPr lang="pt-BR" sz="1200" b="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48150" name="CaixaDeTexto 25"/>
          <p:cNvSpPr txBox="1">
            <a:spLocks noChangeArrowheads="1"/>
          </p:cNvSpPr>
          <p:nvPr/>
        </p:nvSpPr>
        <p:spPr bwMode="auto">
          <a:xfrm>
            <a:off x="4465243" y="5338068"/>
            <a:ext cx="678741" cy="296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19" tIns="40060" rIns="80119" bIns="40060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pt-BR" sz="1400" dirty="0" smtClean="0">
                <a:solidFill>
                  <a:schemeClr val="bg1"/>
                </a:solidFill>
                <a:latin typeface="Arial" charset="0"/>
              </a:rPr>
              <a:t>3,14</a:t>
            </a:r>
            <a:endParaRPr lang="pt-BR" sz="14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5" name="Rectangle 68"/>
          <p:cNvSpPr>
            <a:spLocks noChangeArrowheads="1"/>
          </p:cNvSpPr>
          <p:nvPr/>
        </p:nvSpPr>
        <p:spPr bwMode="auto">
          <a:xfrm>
            <a:off x="497509" y="1124744"/>
            <a:ext cx="6450755" cy="136780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lIns="80119" tIns="40060" rIns="80119" bIns="40060">
            <a:spAutoFit/>
          </a:bodyPr>
          <a:lstStyle/>
          <a:p>
            <a:pPr marL="250460" indent="-250460" eaLnBrk="0" hangingPunct="0">
              <a:lnSpc>
                <a:spcPct val="90000"/>
              </a:lnSpc>
              <a:spcAft>
                <a:spcPts val="1052"/>
              </a:spcAft>
              <a:buFont typeface="Wingdings" pitchFamily="2" charset="2"/>
              <a:buChar char="ü"/>
              <a:defRPr/>
            </a:pPr>
            <a:r>
              <a:rPr lang="pt-BR" dirty="0">
                <a:latin typeface="Calibri" pitchFamily="34" charset="0"/>
                <a:cs typeface="Calibri" pitchFamily="34" charset="0"/>
                <a:sym typeface="Wingdings" pitchFamily="2" charset="2"/>
              </a:rPr>
              <a:t>Novos projetos não possuem reservatórios</a:t>
            </a:r>
          </a:p>
          <a:p>
            <a:pPr marL="250460" indent="-250460" eaLnBrk="0" hangingPunct="0">
              <a:lnSpc>
                <a:spcPct val="90000"/>
              </a:lnSpc>
              <a:spcAft>
                <a:spcPts val="1052"/>
              </a:spcAft>
              <a:buFont typeface="Wingdings" pitchFamily="2" charset="2"/>
              <a:buChar char="ü"/>
              <a:defRPr/>
            </a:pPr>
            <a:r>
              <a:rPr lang="pt-BR" dirty="0">
                <a:latin typeface="Calibri" pitchFamily="34" charset="0"/>
                <a:cs typeface="Calibri" pitchFamily="34" charset="0"/>
                <a:sym typeface="Wingdings" pitchFamily="2" charset="2"/>
              </a:rPr>
              <a:t>Dificuldade crescente de licenciamento ambiental de novos projetos hidrelétricos (região da Amazônia)</a:t>
            </a:r>
          </a:p>
          <a:p>
            <a:pPr marL="250460" indent="-250460" eaLnBrk="0" hangingPunct="0">
              <a:lnSpc>
                <a:spcPct val="90000"/>
              </a:lnSpc>
              <a:spcAft>
                <a:spcPts val="1052"/>
              </a:spcAft>
              <a:buFont typeface="Wingdings" pitchFamily="2" charset="2"/>
              <a:buChar char="ü"/>
              <a:defRPr/>
            </a:pPr>
            <a:r>
              <a:rPr lang="pt-BR" dirty="0">
                <a:latin typeface="Calibri" pitchFamily="34" charset="0"/>
                <a:cs typeface="Calibri" pitchFamily="34" charset="0"/>
                <a:sym typeface="Wingdings" pitchFamily="2" charset="2"/>
              </a:rPr>
              <a:t>Perda da capacidade de regularização plurianual</a:t>
            </a:r>
          </a:p>
        </p:txBody>
      </p:sp>
      <p:graphicFrame>
        <p:nvGraphicFramePr>
          <p:cNvPr id="3" name="Gráfico 2"/>
          <p:cNvGraphicFramePr/>
          <p:nvPr>
            <p:extLst>
              <p:ext uri="{D42A27DB-BD31-4B8C-83A1-F6EECF244321}">
                <p14:modId xmlns:p14="http://schemas.microsoft.com/office/powerpoint/2010/main" val="903348389"/>
              </p:ext>
            </p:extLst>
          </p:nvPr>
        </p:nvGraphicFramePr>
        <p:xfrm>
          <a:off x="442549" y="3463714"/>
          <a:ext cx="4271725" cy="29759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4" name="Grupo 3"/>
          <p:cNvGrpSpPr/>
          <p:nvPr/>
        </p:nvGrpSpPr>
        <p:grpSpPr>
          <a:xfrm>
            <a:off x="4868243" y="2659987"/>
            <a:ext cx="3448173" cy="2208597"/>
            <a:chOff x="5495619" y="1796234"/>
            <a:chExt cx="3448173" cy="2208597"/>
          </a:xfrm>
        </p:grpSpPr>
        <p:sp>
          <p:nvSpPr>
            <p:cNvPr id="12" name="Seta para a direita listrada 11"/>
            <p:cNvSpPr/>
            <p:nvPr/>
          </p:nvSpPr>
          <p:spPr bwMode="auto">
            <a:xfrm>
              <a:off x="5495619" y="1936802"/>
              <a:ext cx="459913" cy="710957"/>
            </a:xfrm>
            <a:prstGeom prst="stripedRightArrow">
              <a:avLst/>
            </a:prstGeom>
            <a:solidFill>
              <a:schemeClr val="tx1">
                <a:lumMod val="75000"/>
                <a:lumOff val="25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 lIns="80119" tIns="40060" rIns="80119" bIns="40060">
              <a:spAutoFit/>
            </a:bodyPr>
            <a:lstStyle/>
            <a:p>
              <a:pPr eaLnBrk="0" hangingPunct="0">
                <a:defRPr/>
              </a:pPr>
              <a:endParaRPr lang="pt-BR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" name="Rectangle 68"/>
            <p:cNvSpPr>
              <a:spLocks noChangeArrowheads="1"/>
            </p:cNvSpPr>
            <p:nvPr/>
          </p:nvSpPr>
          <p:spPr bwMode="auto">
            <a:xfrm>
              <a:off x="6020496" y="1796234"/>
              <a:ext cx="2923296" cy="9881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  <a:extLst/>
          </p:spPr>
          <p:txBody>
            <a:bodyPr wrap="square" lIns="80119" tIns="40060" rIns="80119" bIns="40060">
              <a:spAutoFit/>
            </a:bodyPr>
            <a:lstStyle/>
            <a:p>
              <a:pPr eaLnBrk="0" hangingPunct="0">
                <a:lnSpc>
                  <a:spcPct val="90000"/>
                </a:lnSpc>
                <a:spcAft>
                  <a:spcPts val="1052"/>
                </a:spcAft>
              </a:pPr>
              <a:r>
                <a:rPr lang="pt-BR" sz="1600" dirty="0">
                  <a:latin typeface="Calibri" pitchFamily="34" charset="0"/>
                  <a:cs typeface="Calibri" pitchFamily="34" charset="0"/>
                  <a:sym typeface="Wingdings" pitchFamily="2" charset="2"/>
                </a:rPr>
                <a:t>Produção hidrelétrica se torna cada vez mais dependente das afluências, que resultam das chuvas</a:t>
              </a:r>
            </a:p>
          </p:txBody>
        </p:sp>
        <p:sp>
          <p:nvSpPr>
            <p:cNvPr id="35" name="Rectangle 19"/>
            <p:cNvSpPr/>
            <p:nvPr/>
          </p:nvSpPr>
          <p:spPr>
            <a:xfrm>
              <a:off x="6172938" y="3480730"/>
              <a:ext cx="2631718" cy="52410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txBody>
            <a:bodyPr wrap="square" lIns="80119" tIns="40060" rIns="80119" bIns="40060">
              <a:spAutoFit/>
            </a:bodyPr>
            <a:lstStyle/>
            <a:p>
              <a:pPr eaLnBrk="0" hangingPunct="0">
                <a:lnSpc>
                  <a:spcPct val="90000"/>
                </a:lnSpc>
                <a:spcAft>
                  <a:spcPts val="1052"/>
                </a:spcAft>
              </a:pPr>
              <a:r>
                <a:rPr lang="pt-BR" sz="1600" dirty="0">
                  <a:latin typeface="Calibri" pitchFamily="34" charset="0"/>
                  <a:cs typeface="Calibri" pitchFamily="34" charset="0"/>
                </a:rPr>
                <a:t>Necessidade de alterar perfil da Matriz </a:t>
              </a:r>
              <a:r>
                <a:rPr lang="pt-BR" sz="1600" dirty="0" smtClean="0">
                  <a:latin typeface="Calibri" pitchFamily="34" charset="0"/>
                  <a:cs typeface="Calibri" pitchFamily="34" charset="0"/>
                </a:rPr>
                <a:t> de Energia Elétrica</a:t>
              </a:r>
              <a:endParaRPr lang="pt-BR" sz="16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6" name="Seta para baixo 4"/>
            <p:cNvSpPr>
              <a:spLocks noChangeArrowheads="1"/>
            </p:cNvSpPr>
            <p:nvPr/>
          </p:nvSpPr>
          <p:spPr bwMode="auto">
            <a:xfrm>
              <a:off x="7303181" y="2811946"/>
              <a:ext cx="357926" cy="468664"/>
            </a:xfrm>
            <a:prstGeom prst="downArrow">
              <a:avLst>
                <a:gd name="adj1" fmla="val 50000"/>
                <a:gd name="adj2" fmla="val 63493"/>
              </a:avLst>
            </a:prstGeom>
            <a:solidFill>
              <a:schemeClr val="tx1">
                <a:lumMod val="75000"/>
                <a:lumOff val="25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wrap="square" lIns="80119" tIns="40060" rIns="80119" bIns="40060">
              <a:spAutoFit/>
            </a:bodyPr>
            <a:lstStyle/>
            <a:p>
              <a:pPr eaLnBrk="0" hangingPunct="0"/>
              <a:endParaRPr lang="pt-BR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sp>
        <p:nvSpPr>
          <p:cNvPr id="29" name="Text Box 4"/>
          <p:cNvSpPr txBox="1">
            <a:spLocks noChangeArrowheads="1"/>
          </p:cNvSpPr>
          <p:nvPr/>
        </p:nvSpPr>
        <p:spPr bwMode="auto">
          <a:xfrm>
            <a:off x="7169297" y="6613527"/>
            <a:ext cx="197473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pt-BR" sz="1000" i="0" dirty="0">
                <a:solidFill>
                  <a:prstClr val="black"/>
                </a:solidFill>
                <a:latin typeface="Times New Roman" pitchFamily="18" charset="0"/>
              </a:rPr>
              <a:t>FONTE </a:t>
            </a:r>
            <a:r>
              <a:rPr lang="pt-BR" sz="1000" i="0" dirty="0" smtClean="0">
                <a:solidFill>
                  <a:prstClr val="black"/>
                </a:solidFill>
                <a:latin typeface="Times New Roman" pitchFamily="18" charset="0"/>
              </a:rPr>
              <a:t>:ONS</a:t>
            </a:r>
            <a:endParaRPr lang="pt-BR" sz="1000" i="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1113245" y="5579605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/>
              <a:t>2001</a:t>
            </a:r>
            <a:endParaRPr lang="pt-BR" sz="1400" dirty="0"/>
          </a:p>
        </p:txBody>
      </p:sp>
      <p:sp>
        <p:nvSpPr>
          <p:cNvPr id="31" name="CaixaDeTexto 30"/>
          <p:cNvSpPr txBox="1"/>
          <p:nvPr/>
        </p:nvSpPr>
        <p:spPr>
          <a:xfrm>
            <a:off x="1588701" y="5588897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/>
              <a:t>2005</a:t>
            </a:r>
            <a:endParaRPr lang="pt-BR" sz="1400" dirty="0"/>
          </a:p>
        </p:txBody>
      </p:sp>
      <p:sp>
        <p:nvSpPr>
          <p:cNvPr id="32" name="CaixaDeTexto 31"/>
          <p:cNvSpPr txBox="1"/>
          <p:nvPr/>
        </p:nvSpPr>
        <p:spPr>
          <a:xfrm>
            <a:off x="2092757" y="5588897"/>
            <a:ext cx="550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/>
              <a:t>2010</a:t>
            </a:r>
            <a:endParaRPr lang="pt-BR" sz="1400" dirty="0"/>
          </a:p>
        </p:txBody>
      </p:sp>
      <p:sp>
        <p:nvSpPr>
          <p:cNvPr id="37" name="CaixaDeTexto 36"/>
          <p:cNvSpPr txBox="1"/>
          <p:nvPr/>
        </p:nvSpPr>
        <p:spPr>
          <a:xfrm>
            <a:off x="2596813" y="5588897"/>
            <a:ext cx="550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/>
              <a:t>2015</a:t>
            </a:r>
            <a:endParaRPr lang="pt-BR" sz="1400" dirty="0"/>
          </a:p>
        </p:txBody>
      </p:sp>
      <p:sp>
        <p:nvSpPr>
          <p:cNvPr id="38" name="CaixaDeTexto 37"/>
          <p:cNvSpPr txBox="1"/>
          <p:nvPr/>
        </p:nvSpPr>
        <p:spPr>
          <a:xfrm>
            <a:off x="3035008" y="5588897"/>
            <a:ext cx="550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/>
              <a:t>2017</a:t>
            </a:r>
            <a:endParaRPr lang="pt-BR" sz="1400" dirty="0"/>
          </a:p>
        </p:txBody>
      </p:sp>
      <p:sp>
        <p:nvSpPr>
          <p:cNvPr id="19" name="Seta para a direita listrada 18"/>
          <p:cNvSpPr/>
          <p:nvPr/>
        </p:nvSpPr>
        <p:spPr bwMode="auto">
          <a:xfrm>
            <a:off x="3834123" y="5105537"/>
            <a:ext cx="408052" cy="710957"/>
          </a:xfrm>
          <a:prstGeom prst="stripedRightArrow">
            <a:avLst/>
          </a:prstGeom>
          <a:solidFill>
            <a:schemeClr val="tx1">
              <a:lumMod val="75000"/>
              <a:lumOff val="2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lIns="80119" tIns="40060" rIns="80119" bIns="40060">
            <a:spAutoFit/>
          </a:bodyPr>
          <a:lstStyle/>
          <a:p>
            <a:pPr eaLnBrk="0" hangingPunct="0">
              <a:defRPr/>
            </a:pPr>
            <a:endParaRPr lang="pt-BR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0144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BB4BBEF-CF4E-4AE0-8505-D2E51767BEA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323528" y="1316375"/>
            <a:ext cx="8352928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0" i="0" u="none" strike="noStrike" baseline="0" dirty="0" smtClean="0">
                <a:solidFill>
                  <a:srgbClr val="595959"/>
                </a:solidFill>
                <a:latin typeface="Arial"/>
              </a:rPr>
              <a:t>A perda de capacidade de regularização hidrelétrica tem sido</a:t>
            </a:r>
          </a:p>
          <a:p>
            <a:r>
              <a:rPr lang="pt-BR" sz="2000" b="0" i="0" u="none" strike="noStrike" baseline="0" dirty="0" smtClean="0">
                <a:solidFill>
                  <a:srgbClr val="595959"/>
                </a:solidFill>
                <a:latin typeface="Arial"/>
              </a:rPr>
              <a:t>compensada pela construção de mais usinas termelétricas</a:t>
            </a:r>
          </a:p>
          <a:p>
            <a:endParaRPr lang="pt-BR" sz="2000" b="0" i="0" u="none" strike="noStrike" baseline="0" dirty="0" smtClean="0">
              <a:solidFill>
                <a:srgbClr val="595959"/>
              </a:solidFill>
              <a:latin typeface="Arial"/>
            </a:endParaRPr>
          </a:p>
          <a:p>
            <a:r>
              <a:rPr lang="pt-BR" b="0" i="0" u="none" strike="noStrike" baseline="0" dirty="0" smtClean="0">
                <a:solidFill>
                  <a:srgbClr val="595959"/>
                </a:solidFill>
                <a:latin typeface="Arial"/>
              </a:rPr>
              <a:t>– A razão é que as termelétricas são necessárias para suprir a demanda</a:t>
            </a:r>
          </a:p>
          <a:p>
            <a:r>
              <a:rPr lang="pt-BR" b="0" i="0" u="none" strike="noStrike" baseline="0" dirty="0" smtClean="0">
                <a:solidFill>
                  <a:srgbClr val="595959"/>
                </a:solidFill>
                <a:latin typeface="Arial"/>
              </a:rPr>
              <a:t>que já não pode ser atendida por energia hidrelétrica transferida dos</a:t>
            </a:r>
          </a:p>
          <a:p>
            <a:r>
              <a:rPr lang="pt-BR" b="0" i="0" u="none" strike="noStrike" baseline="0" dirty="0" smtClean="0">
                <a:solidFill>
                  <a:srgbClr val="595959"/>
                </a:solidFill>
                <a:latin typeface="Arial"/>
              </a:rPr>
              <a:t>períodos úmidos para os secos</a:t>
            </a:r>
          </a:p>
          <a:p>
            <a:endParaRPr lang="pt-BR" b="0" i="0" u="none" strike="noStrike" baseline="0" dirty="0" smtClean="0">
              <a:solidFill>
                <a:srgbClr val="595959"/>
              </a:solidFill>
              <a:latin typeface="Arial"/>
            </a:endParaRPr>
          </a:p>
          <a:p>
            <a:r>
              <a:rPr lang="pt-BR" sz="2000" b="0" i="0" u="none" strike="noStrike" baseline="0" dirty="0" smtClean="0">
                <a:solidFill>
                  <a:srgbClr val="595959"/>
                </a:solidFill>
                <a:latin typeface="Arial"/>
              </a:rPr>
              <a:t>• Isto resulta em maiores níveis de emissão</a:t>
            </a:r>
          </a:p>
          <a:p>
            <a:endParaRPr lang="pt-BR" sz="2000" b="0" i="0" u="none" strike="noStrike" baseline="0" dirty="0" smtClean="0">
              <a:solidFill>
                <a:srgbClr val="595959"/>
              </a:solidFill>
              <a:latin typeface="Arial"/>
            </a:endParaRPr>
          </a:p>
          <a:p>
            <a:r>
              <a:rPr lang="pt-BR" b="0" i="0" u="none" strike="noStrike" baseline="0" dirty="0" smtClean="0">
                <a:solidFill>
                  <a:srgbClr val="595959"/>
                </a:solidFill>
                <a:latin typeface="Arial"/>
              </a:rPr>
              <a:t>– Nível de emissão em 2010: 22 tCO</a:t>
            </a:r>
            <a:r>
              <a:rPr lang="pt-BR" sz="1200" b="0" i="0" u="none" strike="noStrike" baseline="0" dirty="0" smtClean="0">
                <a:solidFill>
                  <a:srgbClr val="595959"/>
                </a:solidFill>
                <a:latin typeface="Arial"/>
              </a:rPr>
              <a:t>2</a:t>
            </a:r>
            <a:r>
              <a:rPr lang="pt-BR" b="0" i="0" u="none" strike="noStrike" baseline="0" dirty="0" smtClean="0">
                <a:solidFill>
                  <a:srgbClr val="595959"/>
                </a:solidFill>
                <a:latin typeface="Arial"/>
              </a:rPr>
              <a:t>/</a:t>
            </a:r>
            <a:r>
              <a:rPr lang="pt-BR" b="0" i="0" u="none" strike="noStrike" baseline="0" dirty="0" err="1" smtClean="0">
                <a:solidFill>
                  <a:srgbClr val="595959"/>
                </a:solidFill>
                <a:latin typeface="Arial"/>
              </a:rPr>
              <a:t>GWh</a:t>
            </a:r>
            <a:r>
              <a:rPr lang="pt-BR" b="0" i="0" u="none" strike="noStrike" baseline="0" dirty="0" smtClean="0">
                <a:solidFill>
                  <a:srgbClr val="595959"/>
                </a:solidFill>
                <a:latin typeface="Arial"/>
              </a:rPr>
              <a:t> de consumo</a:t>
            </a:r>
          </a:p>
          <a:p>
            <a:r>
              <a:rPr lang="pt-BR" b="0" i="0" u="none" strike="noStrike" baseline="0" dirty="0" smtClean="0">
                <a:solidFill>
                  <a:srgbClr val="595959"/>
                </a:solidFill>
                <a:latin typeface="Arial"/>
              </a:rPr>
              <a:t>– Nível de emissão em 2020: 72 tCO</a:t>
            </a:r>
            <a:r>
              <a:rPr lang="pt-BR" sz="1200" b="0" i="0" u="none" strike="noStrike" baseline="0" dirty="0" smtClean="0">
                <a:solidFill>
                  <a:srgbClr val="595959"/>
                </a:solidFill>
                <a:latin typeface="Arial"/>
              </a:rPr>
              <a:t>2</a:t>
            </a:r>
            <a:r>
              <a:rPr lang="pt-BR" b="0" i="0" u="none" strike="noStrike" baseline="0" dirty="0" smtClean="0">
                <a:solidFill>
                  <a:srgbClr val="595959"/>
                </a:solidFill>
                <a:latin typeface="Arial"/>
              </a:rPr>
              <a:t>/</a:t>
            </a:r>
            <a:r>
              <a:rPr lang="pt-BR" b="0" i="0" u="none" strike="noStrike" baseline="0" dirty="0" err="1" smtClean="0">
                <a:solidFill>
                  <a:srgbClr val="595959"/>
                </a:solidFill>
                <a:latin typeface="Arial"/>
              </a:rPr>
              <a:t>GWh</a:t>
            </a:r>
            <a:r>
              <a:rPr lang="pt-BR" b="0" i="0" u="none" strike="noStrike" baseline="0" dirty="0" smtClean="0">
                <a:solidFill>
                  <a:srgbClr val="595959"/>
                </a:solidFill>
                <a:latin typeface="Arial"/>
              </a:rPr>
              <a:t> de consumo</a:t>
            </a:r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323528" y="22523"/>
            <a:ext cx="85689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0" i="0" u="none" strike="noStrike" baseline="0" dirty="0" smtClean="0">
                <a:solidFill>
                  <a:srgbClr val="595959"/>
                </a:solidFill>
                <a:latin typeface="Arial"/>
              </a:rPr>
              <a:t>Efeito da perda de capacidade</a:t>
            </a:r>
          </a:p>
          <a:p>
            <a:pPr algn="ctr"/>
            <a:r>
              <a:rPr lang="pt-BR" sz="2800" b="0" i="0" u="none" strike="noStrike" baseline="0" dirty="0" smtClean="0">
                <a:solidFill>
                  <a:srgbClr val="595959"/>
                </a:solidFill>
                <a:latin typeface="Arial"/>
              </a:rPr>
              <a:t> de regularização</a:t>
            </a:r>
            <a:endParaRPr lang="pt-BR" sz="2800" dirty="0"/>
          </a:p>
        </p:txBody>
      </p:sp>
      <p:sp>
        <p:nvSpPr>
          <p:cNvPr id="5" name="Retângulo 4"/>
          <p:cNvSpPr/>
          <p:nvPr/>
        </p:nvSpPr>
        <p:spPr>
          <a:xfrm>
            <a:off x="611560" y="4869160"/>
            <a:ext cx="7560840" cy="1477328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rgbClr val="4D4D4D"/>
                </a:solidFill>
                <a:latin typeface="Arial"/>
              </a:rPr>
              <a:t>A perda de 10 pontos percentuais na capacidade de</a:t>
            </a:r>
          </a:p>
          <a:p>
            <a:r>
              <a:rPr lang="pt-BR" b="1" dirty="0">
                <a:solidFill>
                  <a:srgbClr val="4D4D4D"/>
                </a:solidFill>
                <a:latin typeface="Arial"/>
              </a:rPr>
              <a:t>regularização levará a um aumento de 230% na emissão</a:t>
            </a:r>
          </a:p>
          <a:p>
            <a:r>
              <a:rPr lang="pt-BR" b="1" dirty="0">
                <a:solidFill>
                  <a:srgbClr val="4D4D4D"/>
                </a:solidFill>
                <a:latin typeface="Arial"/>
              </a:rPr>
              <a:t>unitária</a:t>
            </a:r>
          </a:p>
          <a:p>
            <a:r>
              <a:rPr lang="pt-BR" b="1" dirty="0">
                <a:solidFill>
                  <a:srgbClr val="4D4D4D"/>
                </a:solidFill>
                <a:latin typeface="Arial"/>
              </a:rPr>
              <a:t>Isto equivale a um aumento de 23% nas emissões para cada</a:t>
            </a:r>
          </a:p>
          <a:p>
            <a:r>
              <a:rPr lang="pt-BR" b="1" dirty="0">
                <a:solidFill>
                  <a:srgbClr val="4D4D4D"/>
                </a:solidFill>
                <a:latin typeface="Arial"/>
              </a:rPr>
              <a:t>1% de perda de capacidade de regulação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8077200" y="6521004"/>
            <a:ext cx="9797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Fonte: PSR</a:t>
            </a:r>
            <a:endParaRPr lang="pt-BR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032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107504" y="1593"/>
            <a:ext cx="9143999" cy="95410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 algn="ctr">
              <a:defRPr sz="2800" b="0" i="0" u="none" strike="noStrike" baseline="0">
                <a:solidFill>
                  <a:srgbClr val="595959"/>
                </a:solidFill>
                <a:latin typeface="Arial"/>
              </a:defRPr>
            </a:lvl1pPr>
          </a:lstStyle>
          <a:p>
            <a:r>
              <a:rPr lang="pt-BR" dirty="0"/>
              <a:t>Plano Decenal de </a:t>
            </a:r>
            <a:r>
              <a:rPr lang="pt-BR" dirty="0" smtClean="0"/>
              <a:t>Expansão</a:t>
            </a:r>
          </a:p>
          <a:p>
            <a:r>
              <a:rPr lang="pt-BR" dirty="0" smtClean="0"/>
              <a:t> </a:t>
            </a:r>
            <a:r>
              <a:rPr lang="pt-BR" dirty="0"/>
              <a:t>de Energia 2026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278056"/>
            <a:ext cx="5717727" cy="331200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4912411"/>
            <a:ext cx="6498631" cy="1690496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5231" y="1278055"/>
            <a:ext cx="3211265" cy="3032643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8264" y="4912411"/>
            <a:ext cx="1868738" cy="1091461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8077200" y="6521004"/>
            <a:ext cx="9717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Fonte: EPE</a:t>
            </a:r>
            <a:endParaRPr lang="pt-BR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177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107504" y="169476"/>
            <a:ext cx="9143999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 algn="ctr">
              <a:defRPr sz="2800" b="0" i="0" u="none" strike="noStrike" baseline="0">
                <a:solidFill>
                  <a:srgbClr val="595959"/>
                </a:solidFill>
                <a:latin typeface="Arial"/>
              </a:defRPr>
            </a:lvl1pPr>
          </a:lstStyle>
          <a:p>
            <a:r>
              <a:rPr lang="pt-BR" dirty="0" smtClean="0"/>
              <a:t>Novas tecnologias...</a:t>
            </a:r>
            <a:endParaRPr lang="pt-BR" dirty="0"/>
          </a:p>
        </p:txBody>
      </p:sp>
      <p:sp>
        <p:nvSpPr>
          <p:cNvPr id="2" name="Retângulo 1"/>
          <p:cNvSpPr/>
          <p:nvPr/>
        </p:nvSpPr>
        <p:spPr>
          <a:xfrm>
            <a:off x="0" y="2673493"/>
            <a:ext cx="3923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solidFill>
                  <a:srgbClr val="292929"/>
                </a:solidFill>
                <a:latin typeface="Roboto Condensed"/>
              </a:rPr>
              <a:t>Tesla constrói a maior bateria do mundo em menos de 100 dias</a:t>
            </a:r>
            <a:endParaRPr lang="pt-BR" b="1" i="0" dirty="0">
              <a:solidFill>
                <a:srgbClr val="292929"/>
              </a:solidFill>
              <a:effectLst/>
              <a:latin typeface="Roboto Condensed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303235" y="3319824"/>
            <a:ext cx="304129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666666"/>
                </a:solidFill>
                <a:latin typeface="Roboto Condensed"/>
              </a:rPr>
              <a:t>Unidade é instalada em rede na Austrália e pode fornecer energia para 300 mil domicílios por até uma hora</a:t>
            </a:r>
            <a:endParaRPr lang="pt-BR" dirty="0"/>
          </a:p>
        </p:txBody>
      </p:sp>
      <p:pic>
        <p:nvPicPr>
          <p:cNvPr id="3074" name="Picture 2" descr="A bateria produzida pela Tesla fornecerá energia suficiente para 30 mil residências por mais de uma hora (Foto: Timothy Artman/Tesla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780928"/>
            <a:ext cx="5041404" cy="3496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107504" y="1342055"/>
            <a:ext cx="876393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/>
              <a:t>Novas tecnologias de armazenamento de energia, juntamente </a:t>
            </a:r>
          </a:p>
          <a:p>
            <a:r>
              <a:rPr lang="pt-BR" sz="2400" dirty="0" smtClean="0"/>
              <a:t>com as fontes eólicas e solar irão revolucionar o setor elétrico </a:t>
            </a:r>
          </a:p>
          <a:p>
            <a:r>
              <a:rPr lang="pt-BR" sz="2400" dirty="0" smtClean="0"/>
              <a:t>mundial!</a:t>
            </a:r>
            <a:endParaRPr lang="pt-BR" sz="2400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6050" y="6284206"/>
            <a:ext cx="2647950" cy="56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192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395536" y="1196752"/>
            <a:ext cx="8568952" cy="5400600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50000"/>
              </a:lnSpc>
            </a:pPr>
            <a:r>
              <a:rPr lang="pt-B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Riscos à Segurança Hídrica</a:t>
            </a:r>
          </a:p>
          <a:p>
            <a:pPr lvl="1" algn="just">
              <a:lnSpc>
                <a:spcPct val="150000"/>
              </a:lnSpc>
            </a:pPr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Crise Hídrica do SE e NE do Brasil</a:t>
            </a:r>
          </a:p>
          <a:p>
            <a:pPr lvl="2" algn="just">
              <a:lnSpc>
                <a:spcPct val="150000"/>
              </a:lnSpc>
            </a:pPr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Possíveis causas: variabilidade climática, mudança climática, ação antrópica, super demanda</a:t>
            </a:r>
          </a:p>
          <a:p>
            <a:pPr algn="just">
              <a:lnSpc>
                <a:spcPct val="150000"/>
              </a:lnSpc>
            </a:pPr>
            <a:r>
              <a:rPr lang="pt-B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Importância dos Reservatórios Artificiais</a:t>
            </a:r>
          </a:p>
          <a:p>
            <a:pPr lvl="1" algn="just">
              <a:lnSpc>
                <a:spcPct val="150000"/>
              </a:lnSpc>
            </a:pPr>
            <a:r>
              <a:rPr lang="pt-B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Aspectos Energéticos</a:t>
            </a:r>
          </a:p>
          <a:p>
            <a:pPr lvl="2" algn="just">
              <a:lnSpc>
                <a:spcPct val="150000"/>
              </a:lnSpc>
            </a:pPr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Benefício </a:t>
            </a: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dos reservatórios</a:t>
            </a:r>
          </a:p>
          <a:p>
            <a:pPr lvl="2" algn="just">
              <a:lnSpc>
                <a:spcPct val="150000"/>
              </a:lnSpc>
            </a:pPr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Perda </a:t>
            </a: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da capacidade de regularização</a:t>
            </a:r>
          </a:p>
          <a:p>
            <a:pPr lvl="2" algn="just">
              <a:lnSpc>
                <a:spcPct val="150000"/>
              </a:lnSpc>
            </a:pPr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Efeito </a:t>
            </a: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da perda de </a:t>
            </a:r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regularização</a:t>
            </a:r>
          </a:p>
          <a:p>
            <a:pPr algn="just">
              <a:lnSpc>
                <a:spcPct val="150000"/>
              </a:lnSpc>
            </a:pPr>
            <a:r>
              <a:rPr lang="pt-B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Conflitos de Uso da Água e Segurança Hídrica</a:t>
            </a:r>
            <a:endParaRPr lang="pt-BR" sz="200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Conclusões </a:t>
            </a: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e sugestões</a:t>
            </a:r>
          </a:p>
          <a:p>
            <a:pPr lvl="2" algn="just">
              <a:lnSpc>
                <a:spcPct val="150000"/>
              </a:lnSpc>
            </a:pPr>
            <a:endParaRPr lang="pt-BR" sz="160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3914097" y="332656"/>
            <a:ext cx="1531830" cy="502702"/>
          </a:xfrm>
          <a:prstGeom prst="rect">
            <a:avLst/>
          </a:prstGeom>
          <a:noFill/>
        </p:spPr>
        <p:txBody>
          <a:bodyPr wrap="none" lIns="0">
            <a:spAutoFit/>
          </a:bodyPr>
          <a:lstStyle/>
          <a:p>
            <a:pPr algn="ctr" fontAlgn="auto">
              <a:lnSpc>
                <a:spcPts val="3198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dirty="0">
                <a:solidFill>
                  <a:srgbClr val="585858"/>
                </a:solidFill>
                <a:latin typeface="Arial"/>
                <a:cs typeface="+mn-cs"/>
              </a:rPr>
              <a:t>Sumário </a:t>
            </a:r>
          </a:p>
        </p:txBody>
      </p:sp>
    </p:spTree>
    <p:extLst>
      <p:ext uri="{BB962C8B-B14F-4D97-AF65-F5344CB8AC3E}">
        <p14:creationId xmlns:p14="http://schemas.microsoft.com/office/powerpoint/2010/main" val="471827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4900570" y="5800610"/>
            <a:ext cx="424343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011818"/>
            <a:ext cx="5381612" cy="3849624"/>
          </a:xfrm>
          <a:prstGeom prst="rect">
            <a:avLst/>
          </a:prstGeom>
        </p:spPr>
      </p:pic>
      <p:pic>
        <p:nvPicPr>
          <p:cNvPr id="4" name="Picture 2" descr="http://sa-corp-intra1/res/uploads/fatos/vista%20aere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4" y="4051012"/>
            <a:ext cx="2369634" cy="2206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>
            <a:off x="2240433" y="4808955"/>
            <a:ext cx="28593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1200" dirty="0">
                <a:solidFill>
                  <a:srgbClr val="000000"/>
                </a:solidFill>
                <a:latin typeface="Calibri" panose="020F0502020204030204" pitchFamily="34" charset="0"/>
              </a:rPr>
              <a:t>Volume útil do reservatório (m³):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1200" dirty="0">
                <a:solidFill>
                  <a:srgbClr val="000000"/>
                </a:solidFill>
                <a:latin typeface="Calibri" panose="020F0502020204030204" pitchFamily="34" charset="0"/>
              </a:rPr>
              <a:t>19,5 bilhões</a:t>
            </a:r>
          </a:p>
        </p:txBody>
      </p:sp>
      <p:sp>
        <p:nvSpPr>
          <p:cNvPr id="6" name="Retângulo 5"/>
          <p:cNvSpPr/>
          <p:nvPr/>
        </p:nvSpPr>
        <p:spPr>
          <a:xfrm>
            <a:off x="2525280" y="5240413"/>
            <a:ext cx="228964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1050" dirty="0">
                <a:solidFill>
                  <a:srgbClr val="000000"/>
                </a:solidFill>
                <a:latin typeface="Arial" charset="0"/>
              </a:rPr>
              <a:t>Volume morto do reservatório (m³):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1050" dirty="0">
                <a:solidFill>
                  <a:srgbClr val="000000"/>
                </a:solidFill>
                <a:latin typeface="Arial" charset="0"/>
              </a:rPr>
              <a:t>4,3 bilhões</a:t>
            </a:r>
          </a:p>
        </p:txBody>
      </p:sp>
      <p:sp>
        <p:nvSpPr>
          <p:cNvPr id="7" name="Retângulo 6"/>
          <p:cNvSpPr/>
          <p:nvPr/>
        </p:nvSpPr>
        <p:spPr>
          <a:xfrm>
            <a:off x="2294254" y="5612700"/>
            <a:ext cx="2448272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1050" dirty="0">
                <a:solidFill>
                  <a:srgbClr val="000000"/>
                </a:solidFill>
                <a:latin typeface="Arial" charset="0"/>
              </a:rPr>
              <a:t>Cota do </a:t>
            </a:r>
            <a:r>
              <a:rPr lang="pt-BR" sz="1050" dirty="0" smtClean="0">
                <a:solidFill>
                  <a:srgbClr val="000000"/>
                </a:solidFill>
                <a:latin typeface="Arial" charset="0"/>
              </a:rPr>
              <a:t>vertedor:  </a:t>
            </a:r>
            <a:r>
              <a:rPr lang="pt-BR" sz="1050" dirty="0" smtClean="0">
                <a:solidFill>
                  <a:srgbClr val="FF0000"/>
                </a:solidFill>
                <a:latin typeface="Arial" charset="0"/>
              </a:rPr>
              <a:t>29% de VU</a:t>
            </a:r>
            <a:endParaRPr lang="pt-BR" sz="105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2525280" y="6208696"/>
            <a:ext cx="22996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14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Não possuir válvula de fundo</a:t>
            </a:r>
            <a:endParaRPr lang="pt-BR" sz="14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2518708" y="5867435"/>
            <a:ext cx="218585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1200" dirty="0">
                <a:solidFill>
                  <a:srgbClr val="000000"/>
                </a:solidFill>
                <a:latin typeface="Calibri" panose="020F0502020204030204" pitchFamily="34" charset="0"/>
              </a:rPr>
              <a:t>NA Min Verificado: </a:t>
            </a:r>
            <a:r>
              <a:rPr lang="pt-BR" sz="1200" dirty="0">
                <a:solidFill>
                  <a:srgbClr val="FF0000"/>
                </a:solidFill>
                <a:latin typeface="Calibri" panose="020F0502020204030204" pitchFamily="34" charset="0"/>
              </a:rPr>
              <a:t>2,57%(2014)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54663" y="1365273"/>
            <a:ext cx="3342179" cy="2711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aixaDeTexto 9"/>
          <p:cNvSpPr txBox="1"/>
          <p:nvPr/>
        </p:nvSpPr>
        <p:spPr>
          <a:xfrm>
            <a:off x="5580112" y="4237501"/>
            <a:ext cx="346473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sz="12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1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Capacidade para 80m3/s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sz="12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1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Produz 50% das sementes do Brasil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sz="12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12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Necessidade</a:t>
            </a:r>
            <a:r>
              <a:rPr lang="pt-BR" sz="1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: manter cota mínima na tomada d’água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1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Para bombeamento até os canais de irrigação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sz="12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sz="12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6516216" y="1020178"/>
            <a:ext cx="13893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dirty="0">
                <a:solidFill>
                  <a:srgbClr val="000000"/>
                </a:solidFill>
                <a:latin typeface="Calibri" panose="020F0502020204030204" pitchFamily="34" charset="0"/>
              </a:rPr>
              <a:t>Projeto Jaíba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2687080" y="113339"/>
            <a:ext cx="4197175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400" b="1" dirty="0" smtClean="0">
                <a:solidFill>
                  <a:srgbClr val="005B24"/>
                </a:solidFill>
                <a:latin typeface="Calibri" panose="020F0502020204030204" pitchFamily="34" charset="0"/>
              </a:rPr>
              <a:t>Reservatório Artificial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b="1" dirty="0" smtClean="0">
                <a:solidFill>
                  <a:srgbClr val="005B24"/>
                </a:solidFill>
                <a:latin typeface="Calibri" panose="020F0502020204030204" pitchFamily="34" charset="0"/>
              </a:rPr>
              <a:t>Caso positivo de gestão de múltiplos usos </a:t>
            </a:r>
            <a:endParaRPr lang="pt-BR" b="1" dirty="0">
              <a:solidFill>
                <a:srgbClr val="005B24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18211" y="5799518"/>
            <a:ext cx="47943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6 anos de crise, sem restrição de usos múltiplos</a:t>
            </a:r>
          </a:p>
          <a:p>
            <a:endParaRPr lang="pt-BR" dirty="0"/>
          </a:p>
          <a:p>
            <a:r>
              <a:rPr lang="pt-BR" dirty="0" smtClean="0">
                <a:solidFill>
                  <a:srgbClr val="FF0000"/>
                </a:solidFill>
              </a:rPr>
              <a:t>Gestão colegiada cuidadosa da água </a:t>
            </a:r>
            <a:endParaRPr lang="pt-B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385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 txBox="1">
            <a:spLocks noChangeAspect="1"/>
          </p:cNvSpPr>
          <p:nvPr/>
        </p:nvSpPr>
        <p:spPr>
          <a:xfrm>
            <a:off x="179512" y="1124744"/>
            <a:ext cx="8893175" cy="5544616"/>
          </a:xfrm>
          <a:prstGeom prst="rect">
            <a:avLst/>
          </a:prstGeom>
        </p:spPr>
        <p:txBody>
          <a:bodyPr>
            <a:noAutofit/>
          </a:bodyPr>
          <a:lstStyle>
            <a:lvl1pPr marL="319088" indent="-319088" algn="l" rtl="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"/>
              <a:defRPr sz="24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lnSpc>
                <a:spcPct val="110000"/>
              </a:lnSpc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"/>
              <a:defRPr sz="2000">
                <a:solidFill>
                  <a:srgbClr val="000066"/>
                </a:solidFill>
                <a:latin typeface="+mn-lt"/>
                <a:cs typeface="+mn-cs"/>
              </a:defRPr>
            </a:lvl2pPr>
            <a:lvl3pPr marL="914400" indent="-228600" algn="l" rtl="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"/>
              <a:defRPr sz="2000">
                <a:solidFill>
                  <a:srgbClr val="000066"/>
                </a:solidFill>
                <a:latin typeface="+mn-lt"/>
                <a:cs typeface="+mn-cs"/>
              </a:defRPr>
            </a:lvl3pPr>
            <a:lvl4pPr marL="1371600" indent="-228600" algn="l" rtl="0" eaLnBrk="0" fontAlgn="base" hangingPunct="0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75000"/>
              <a:buFont typeface="Wingdings" pitchFamily="2" charset="2"/>
              <a:buChar char=""/>
              <a:defRPr>
                <a:solidFill>
                  <a:srgbClr val="000066"/>
                </a:solidFill>
                <a:latin typeface="+mn-lt"/>
                <a:cs typeface="+mn-cs"/>
              </a:defRPr>
            </a:lvl4pPr>
            <a:lvl5pPr marL="1828800" indent="-228600" algn="l" rtl="0" eaLnBrk="0" fontAlgn="base" hangingPunct="0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>
                <a:solidFill>
                  <a:srgbClr val="000066"/>
                </a:solidFill>
                <a:latin typeface="+mn-lt"/>
                <a:cs typeface="+mn-cs"/>
              </a:defRPr>
            </a:lvl5pPr>
            <a:lvl6pPr marL="2286000" indent="-228600" algn="l" rtl="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>
                <a:solidFill>
                  <a:srgbClr val="000066"/>
                </a:solidFill>
                <a:latin typeface="+mn-lt"/>
                <a:cs typeface="+mn-cs"/>
              </a:defRPr>
            </a:lvl6pPr>
            <a:lvl7pPr marL="2743200" indent="-228600" algn="l" rtl="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>
                <a:solidFill>
                  <a:srgbClr val="000066"/>
                </a:solidFill>
                <a:latin typeface="+mn-lt"/>
                <a:cs typeface="+mn-cs"/>
              </a:defRPr>
            </a:lvl7pPr>
            <a:lvl8pPr marL="3200400" indent="-228600" algn="l" rtl="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>
                <a:solidFill>
                  <a:srgbClr val="000066"/>
                </a:solidFill>
                <a:latin typeface="+mn-lt"/>
                <a:cs typeface="+mn-cs"/>
              </a:defRPr>
            </a:lvl8pPr>
            <a:lvl9pPr marL="3657600" indent="-228600" algn="l" rtl="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>
                <a:solidFill>
                  <a:srgbClr val="000066"/>
                </a:solidFill>
                <a:latin typeface="+mn-lt"/>
                <a:cs typeface="+mn-cs"/>
              </a:defRPr>
            </a:lvl9pPr>
          </a:lstStyle>
          <a:p>
            <a:pPr marL="457200" indent="-457200">
              <a:lnSpc>
                <a:spcPct val="150000"/>
              </a:lnSpc>
              <a:buClr>
                <a:srgbClr val="002060"/>
              </a:buClr>
              <a:buSzPct val="100000"/>
              <a:buFont typeface="+mj-lt"/>
              <a:buAutoNum type="arabicPeriod"/>
            </a:pPr>
            <a:endParaRPr lang="pt-BR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/>
        </p:nvSpPr>
        <p:spPr bwMode="auto">
          <a:xfrm>
            <a:off x="935410" y="260648"/>
            <a:ext cx="7453014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600" b="1" dirty="0" smtClean="0">
                <a:solidFill>
                  <a:srgbClr val="005B24"/>
                </a:solidFill>
                <a:latin typeface="Arial" charset="0"/>
              </a:rPr>
              <a:t>Aumento de restrições</a:t>
            </a:r>
            <a:endParaRPr lang="pt-BR" sz="2600" b="1" dirty="0">
              <a:solidFill>
                <a:srgbClr val="005B24"/>
              </a:solidFill>
              <a:latin typeface="Arial" charset="0"/>
            </a:endParaRPr>
          </a:p>
        </p:txBody>
      </p:sp>
      <p:sp>
        <p:nvSpPr>
          <p:cNvPr id="9" name="CaixaDeTexto 3"/>
          <p:cNvSpPr txBox="1">
            <a:spLocks noChangeArrowheads="1"/>
          </p:cNvSpPr>
          <p:nvPr/>
        </p:nvSpPr>
        <p:spPr bwMode="auto">
          <a:xfrm>
            <a:off x="179512" y="1196752"/>
            <a:ext cx="8842375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ts val="2725"/>
              </a:lnSpc>
            </a:pPr>
            <a:r>
              <a:rPr lang="pt-BR" altLang="pt-BR" sz="2400" dirty="0">
                <a:solidFill>
                  <a:srgbClr val="585858"/>
                </a:solidFill>
                <a:latin typeface="Arial" charset="0"/>
              </a:rPr>
              <a:t>•  </a:t>
            </a:r>
            <a:r>
              <a:rPr lang="pt-BR" altLang="pt-BR" sz="2400" dirty="0" smtClean="0">
                <a:solidFill>
                  <a:srgbClr val="585858"/>
                </a:solidFill>
                <a:latin typeface="Arial" charset="0"/>
              </a:rPr>
              <a:t>Aumento de restrições de usos múltiplo da água e de condicionantes ambientais </a:t>
            </a:r>
            <a:endParaRPr lang="pt-BR" altLang="pt-BR" sz="2400" dirty="0">
              <a:solidFill>
                <a:srgbClr val="585858"/>
              </a:solidFill>
              <a:latin typeface="Arial" charset="0"/>
            </a:endParaRP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2204864"/>
            <a:ext cx="2462883" cy="319251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8272" y="2420888"/>
            <a:ext cx="6660232" cy="4152579"/>
          </a:xfrm>
          <a:prstGeom prst="rect">
            <a:avLst/>
          </a:prstGeom>
        </p:spPr>
      </p:pic>
      <p:sp>
        <p:nvSpPr>
          <p:cNvPr id="14" name="CaixaDeTexto 13"/>
          <p:cNvSpPr txBox="1"/>
          <p:nvPr/>
        </p:nvSpPr>
        <p:spPr>
          <a:xfrm>
            <a:off x="8111115" y="6608385"/>
            <a:ext cx="9973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Fonte: ONS</a:t>
            </a:r>
            <a:endParaRPr lang="pt-BR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348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/>
          </p:cNvSpPr>
          <p:nvPr/>
        </p:nvSpPr>
        <p:spPr>
          <a:xfrm>
            <a:off x="1907704" y="44624"/>
            <a:ext cx="7236296" cy="79208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457200" indent="-457200" eaLnBrk="0" hangingPunct="0">
              <a:lnSpc>
                <a:spcPct val="110000"/>
              </a:lnSpc>
              <a:spcBef>
                <a:spcPts val="0"/>
              </a:spcBef>
              <a:buClr>
                <a:srgbClr val="000066"/>
              </a:buClr>
              <a:buSzPct val="100000"/>
              <a:buFont typeface="+mj-lt"/>
              <a:buAutoNum type="arabicPeriod" startAt="20"/>
              <a:defRPr sz="2000" b="1">
                <a:solidFill>
                  <a:srgbClr val="000066"/>
                </a:solidFill>
                <a:latin typeface="+mn-lt"/>
                <a:cs typeface="+mn-cs"/>
              </a:defRPr>
            </a:lvl1pPr>
            <a:lvl2pPr marL="639763" indent="-273050" eaLnBrk="0" hangingPunct="0">
              <a:lnSpc>
                <a:spcPct val="110000"/>
              </a:lnSpc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000">
                <a:solidFill>
                  <a:srgbClr val="000066"/>
                </a:solidFill>
                <a:latin typeface="+mn-lt"/>
                <a:cs typeface="+mn-cs"/>
              </a:defRPr>
            </a:lvl2pPr>
            <a:lvl3pPr indent="-228600" eaLnBrk="0" hangingPunct="0">
              <a:lnSpc>
                <a:spcPct val="110000"/>
              </a:lnSpc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000">
                <a:solidFill>
                  <a:srgbClr val="000066"/>
                </a:solidFill>
                <a:latin typeface="+mn-lt"/>
                <a:cs typeface="+mn-cs"/>
              </a:defRPr>
            </a:lvl3pPr>
            <a:lvl4pPr indent="-228600" eaLnBrk="0" hangingPunct="0">
              <a:lnSpc>
                <a:spcPct val="110000"/>
              </a:lnSpc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>
                <a:solidFill>
                  <a:srgbClr val="000066"/>
                </a:solidFill>
                <a:latin typeface="+mn-lt"/>
                <a:cs typeface="+mn-cs"/>
              </a:defRPr>
            </a:lvl4pPr>
            <a:lvl5pPr indent="-228600" eaLnBrk="0" hangingPunct="0">
              <a:lnSpc>
                <a:spcPct val="110000"/>
              </a:lnSpc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>
                <a:solidFill>
                  <a:srgbClr val="000066"/>
                </a:solidFill>
                <a:latin typeface="+mn-lt"/>
                <a:cs typeface="+mn-cs"/>
              </a:defRPr>
            </a:lvl5pPr>
            <a:lvl6pPr indent="-2286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>
                <a:solidFill>
                  <a:srgbClr val="000066"/>
                </a:solidFill>
                <a:latin typeface="+mn-lt"/>
                <a:cs typeface="+mn-cs"/>
              </a:defRPr>
            </a:lvl6pPr>
            <a:lvl7pPr indent="-2286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>
                <a:solidFill>
                  <a:srgbClr val="000066"/>
                </a:solidFill>
                <a:latin typeface="+mn-lt"/>
                <a:cs typeface="+mn-cs"/>
              </a:defRPr>
            </a:lvl7pPr>
            <a:lvl8pPr indent="-2286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>
                <a:solidFill>
                  <a:srgbClr val="000066"/>
                </a:solidFill>
                <a:latin typeface="+mn-lt"/>
                <a:cs typeface="+mn-cs"/>
              </a:defRPr>
            </a:lvl8pPr>
            <a:lvl9pPr indent="-228600" fontAlgn="base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>
                <a:solidFill>
                  <a:srgbClr val="000066"/>
                </a:solidFill>
                <a:latin typeface="+mn-lt"/>
                <a:cs typeface="+mn-cs"/>
              </a:defRPr>
            </a:lvl9pPr>
          </a:lstStyle>
          <a:p>
            <a:pPr marL="0" indent="0" algn="ctr" fontAlgn="base">
              <a:spcAft>
                <a:spcPct val="0"/>
              </a:spcAft>
              <a:buFont typeface="+mj-lt"/>
              <a:buNone/>
            </a:pPr>
            <a:endParaRPr lang="pt-BR" sz="2400" dirty="0"/>
          </a:p>
        </p:txBody>
      </p:sp>
      <p:sp>
        <p:nvSpPr>
          <p:cNvPr id="9" name="Retângulo 8"/>
          <p:cNvSpPr/>
          <p:nvPr/>
        </p:nvSpPr>
        <p:spPr>
          <a:xfrm>
            <a:off x="2395212" y="77723"/>
            <a:ext cx="435696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400" b="1" dirty="0" smtClean="0">
                <a:solidFill>
                  <a:srgbClr val="005B24"/>
                </a:solidFill>
                <a:latin typeface="Calibri" panose="020F0502020204030204" pitchFamily="34" charset="0"/>
              </a:rPr>
              <a:t>Caso do Abastecimento de Água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400" b="1" dirty="0" smtClean="0">
                <a:solidFill>
                  <a:srgbClr val="005B24"/>
                </a:solidFill>
                <a:latin typeface="Calibri" panose="020F0502020204030204" pitchFamily="34" charset="0"/>
              </a:rPr>
              <a:t>Da Cidade de Belo Horizonte </a:t>
            </a:r>
          </a:p>
        </p:txBody>
      </p:sp>
      <p:pic>
        <p:nvPicPr>
          <p:cNvPr id="1026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484784"/>
            <a:ext cx="5688632" cy="5067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rco 3"/>
          <p:cNvSpPr/>
          <p:nvPr/>
        </p:nvSpPr>
        <p:spPr>
          <a:xfrm>
            <a:off x="1763688" y="1340768"/>
            <a:ext cx="2664296" cy="4392488"/>
          </a:xfrm>
          <a:prstGeom prst="arc">
            <a:avLst>
              <a:gd name="adj1" fmla="val 16200000"/>
              <a:gd name="adj2" fmla="val 4819162"/>
            </a:avLst>
          </a:prstGeom>
          <a:ln w="7620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Arco 10"/>
          <p:cNvSpPr/>
          <p:nvPr/>
        </p:nvSpPr>
        <p:spPr>
          <a:xfrm flipH="1">
            <a:off x="4716016" y="1340768"/>
            <a:ext cx="2664296" cy="4392488"/>
          </a:xfrm>
          <a:prstGeom prst="arc">
            <a:avLst>
              <a:gd name="adj1" fmla="val 16200000"/>
              <a:gd name="adj2" fmla="val 4819162"/>
            </a:avLst>
          </a:prstGeom>
          <a:ln w="76200">
            <a:solidFill>
              <a:srgbClr val="B0207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422163" y="2890681"/>
            <a:ext cx="12490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 smtClean="0">
                <a:solidFill>
                  <a:srgbClr val="00B050"/>
                </a:solidFill>
              </a:rPr>
              <a:t>Demanda:</a:t>
            </a:r>
          </a:p>
          <a:p>
            <a:pPr algn="ctr"/>
            <a:r>
              <a:rPr lang="pt-BR" dirty="0" smtClean="0">
                <a:solidFill>
                  <a:srgbClr val="00B050"/>
                </a:solidFill>
              </a:rPr>
              <a:t>16 m</a:t>
            </a:r>
            <a:r>
              <a:rPr lang="pt-BR" baseline="30000" dirty="0" smtClean="0">
                <a:solidFill>
                  <a:srgbClr val="00B050"/>
                </a:solidFill>
              </a:rPr>
              <a:t>3</a:t>
            </a:r>
            <a:r>
              <a:rPr lang="pt-BR" dirty="0" smtClean="0">
                <a:solidFill>
                  <a:srgbClr val="00B050"/>
                </a:solidFill>
              </a:rPr>
              <a:t>/s</a:t>
            </a:r>
            <a:endParaRPr lang="pt-BR" dirty="0">
              <a:solidFill>
                <a:srgbClr val="00B050"/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7308304" y="2924944"/>
            <a:ext cx="12490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 smtClean="0">
                <a:solidFill>
                  <a:srgbClr val="B02072"/>
                </a:solidFill>
              </a:rPr>
              <a:t>Demanda:</a:t>
            </a:r>
          </a:p>
          <a:p>
            <a:pPr algn="ctr"/>
            <a:r>
              <a:rPr lang="pt-BR" dirty="0" smtClean="0">
                <a:solidFill>
                  <a:srgbClr val="B02072"/>
                </a:solidFill>
              </a:rPr>
              <a:t>8 m</a:t>
            </a:r>
            <a:r>
              <a:rPr lang="pt-BR" baseline="30000" dirty="0" smtClean="0">
                <a:solidFill>
                  <a:srgbClr val="B02072"/>
                </a:solidFill>
              </a:rPr>
              <a:t>3</a:t>
            </a:r>
            <a:r>
              <a:rPr lang="pt-BR" dirty="0" smtClean="0">
                <a:solidFill>
                  <a:srgbClr val="B02072"/>
                </a:solidFill>
              </a:rPr>
              <a:t>/s</a:t>
            </a:r>
            <a:endParaRPr lang="pt-BR" dirty="0">
              <a:solidFill>
                <a:srgbClr val="B02072"/>
              </a:solidFill>
            </a:endParaRPr>
          </a:p>
        </p:txBody>
      </p:sp>
      <p:cxnSp>
        <p:nvCxnSpPr>
          <p:cNvPr id="13" name="Conector de seta reta 12"/>
          <p:cNvCxnSpPr/>
          <p:nvPr/>
        </p:nvCxnSpPr>
        <p:spPr>
          <a:xfrm>
            <a:off x="4123172" y="1412776"/>
            <a:ext cx="792088" cy="0"/>
          </a:xfrm>
          <a:prstGeom prst="straightConnector1">
            <a:avLst/>
          </a:prstGeom>
          <a:ln w="38100">
            <a:solidFill>
              <a:srgbClr val="7030A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tângulo 13"/>
          <p:cNvSpPr/>
          <p:nvPr/>
        </p:nvSpPr>
        <p:spPr>
          <a:xfrm>
            <a:off x="4006094" y="1031794"/>
            <a:ext cx="10262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dirty="0" smtClean="0">
                <a:solidFill>
                  <a:srgbClr val="7030A0"/>
                </a:solidFill>
              </a:rPr>
              <a:t>1,5 </a:t>
            </a:r>
            <a:r>
              <a:rPr lang="pt-BR" dirty="0">
                <a:solidFill>
                  <a:srgbClr val="7030A0"/>
                </a:solidFill>
              </a:rPr>
              <a:t>m</a:t>
            </a:r>
            <a:r>
              <a:rPr lang="pt-BR" baseline="30000" dirty="0">
                <a:solidFill>
                  <a:srgbClr val="7030A0"/>
                </a:solidFill>
              </a:rPr>
              <a:t>3</a:t>
            </a:r>
            <a:r>
              <a:rPr lang="pt-BR" dirty="0">
                <a:solidFill>
                  <a:srgbClr val="7030A0"/>
                </a:solidFill>
              </a:rPr>
              <a:t>/s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138508" y="6368110"/>
            <a:ext cx="3761414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b="1" dirty="0">
                <a:solidFill>
                  <a:srgbClr val="005B24"/>
                </a:solidFill>
                <a:latin typeface="Calibri" panose="020F0502020204030204" pitchFamily="34" charset="0"/>
              </a:rPr>
              <a:t>Solução: Aumento de </a:t>
            </a:r>
            <a:r>
              <a:rPr lang="pt-BR" b="1" dirty="0" smtClean="0">
                <a:solidFill>
                  <a:srgbClr val="005B24"/>
                </a:solidFill>
                <a:latin typeface="Calibri" panose="020F0502020204030204" pitchFamily="34" charset="0"/>
              </a:rPr>
              <a:t>reservatórios!!!</a:t>
            </a:r>
            <a:endParaRPr lang="pt-BR" b="1" dirty="0">
              <a:solidFill>
                <a:srgbClr val="005B24"/>
              </a:solidFill>
              <a:latin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83768" y="836712"/>
            <a:ext cx="4975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Reservatório ‘‘Verde’’ não é solução para este caso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30949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BB4BBEF-CF4E-4AE0-8505-D2E51767BEA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463971" y="331558"/>
            <a:ext cx="2072041" cy="502702"/>
          </a:xfrm>
          <a:prstGeom prst="rect">
            <a:avLst/>
          </a:prstGeom>
          <a:noFill/>
        </p:spPr>
        <p:txBody>
          <a:bodyPr wrap="none" lIns="0">
            <a:spAutoFit/>
          </a:bodyPr>
          <a:lstStyle/>
          <a:p>
            <a:pPr algn="ctr" fontAlgn="auto">
              <a:lnSpc>
                <a:spcPts val="3198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dirty="0" smtClean="0">
                <a:solidFill>
                  <a:srgbClr val="585858"/>
                </a:solidFill>
                <a:latin typeface="Arial"/>
                <a:cs typeface="+mn-cs"/>
              </a:rPr>
              <a:t>Conclusões </a:t>
            </a:r>
            <a:endParaRPr lang="pt-BR" sz="2800" dirty="0">
              <a:solidFill>
                <a:srgbClr val="585858"/>
              </a:solidFill>
              <a:latin typeface="Arial"/>
              <a:cs typeface="+mn-cs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323528" y="1124744"/>
            <a:ext cx="864096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0" i="0" u="none" strike="noStrike" baseline="0" dirty="0" smtClean="0">
                <a:solidFill>
                  <a:srgbClr val="595959"/>
                </a:solidFill>
                <a:latin typeface="Arial"/>
              </a:rPr>
              <a:t>• </a:t>
            </a:r>
            <a:r>
              <a:rPr lang="pt-BR" b="0" i="0" u="none" strike="noStrike" baseline="0" dirty="0" smtClean="0">
                <a:solidFill>
                  <a:srgbClr val="595959"/>
                </a:solidFill>
                <a:latin typeface="Arial"/>
              </a:rPr>
              <a:t>Reservatórios de acumulação   do SEB são</a:t>
            </a:r>
            <a:r>
              <a:rPr lang="pt-BR" b="0" i="0" u="none" strike="noStrike" dirty="0" smtClean="0">
                <a:solidFill>
                  <a:srgbClr val="595959"/>
                </a:solidFill>
                <a:latin typeface="Arial"/>
              </a:rPr>
              <a:t> i</a:t>
            </a:r>
            <a:r>
              <a:rPr lang="pt-BR" b="0" i="0" u="none" strike="noStrike" baseline="0" dirty="0" smtClean="0">
                <a:solidFill>
                  <a:srgbClr val="595959"/>
                </a:solidFill>
                <a:latin typeface="Arial"/>
              </a:rPr>
              <a:t>mportantes para inserção de fontes sazonais como biomassa e eólica</a:t>
            </a:r>
          </a:p>
          <a:p>
            <a:endParaRPr lang="pt-BR" b="0" i="0" u="none" strike="noStrike" baseline="0" dirty="0" smtClean="0">
              <a:solidFill>
                <a:srgbClr val="595959"/>
              </a:solidFill>
              <a:latin typeface="Arial"/>
            </a:endParaRPr>
          </a:p>
          <a:p>
            <a:r>
              <a:rPr lang="pt-BR" b="0" i="0" u="none" strike="noStrike" baseline="0" dirty="0" smtClean="0">
                <a:solidFill>
                  <a:srgbClr val="595959"/>
                </a:solidFill>
                <a:latin typeface="Arial"/>
              </a:rPr>
              <a:t>• Os reservatórios</a:t>
            </a:r>
            <a:r>
              <a:rPr lang="pt-BR" b="0" i="0" u="none" strike="noStrike" dirty="0" smtClean="0">
                <a:solidFill>
                  <a:srgbClr val="595959"/>
                </a:solidFill>
                <a:latin typeface="Arial"/>
              </a:rPr>
              <a:t> de acumulação incorporam constantemente um grande número de outras demandas propiciando a viabilização de diversos outros usos da água </a:t>
            </a:r>
          </a:p>
          <a:p>
            <a:endParaRPr lang="pt-BR" baseline="0" dirty="0" smtClean="0">
              <a:solidFill>
                <a:srgbClr val="595959"/>
              </a:solidFill>
              <a:latin typeface="Arial"/>
            </a:endParaRPr>
          </a:p>
          <a:p>
            <a:r>
              <a:rPr lang="pt-BR" dirty="0">
                <a:solidFill>
                  <a:srgbClr val="595959"/>
                </a:solidFill>
                <a:latin typeface="Arial"/>
              </a:rPr>
              <a:t>• </a:t>
            </a:r>
            <a:r>
              <a:rPr lang="pt-BR" dirty="0" smtClean="0">
                <a:solidFill>
                  <a:srgbClr val="595959"/>
                </a:solidFill>
                <a:latin typeface="Arial"/>
              </a:rPr>
              <a:t>A </a:t>
            </a:r>
            <a:r>
              <a:rPr lang="pt-BR" dirty="0">
                <a:solidFill>
                  <a:srgbClr val="595959"/>
                </a:solidFill>
                <a:latin typeface="Arial"/>
              </a:rPr>
              <a:t>perda de capacidade de regularização hidrelétrica devido </a:t>
            </a:r>
            <a:r>
              <a:rPr lang="pt-BR" dirty="0" smtClean="0">
                <a:solidFill>
                  <a:srgbClr val="595959"/>
                </a:solidFill>
                <a:latin typeface="Arial"/>
              </a:rPr>
              <a:t>à restrições </a:t>
            </a:r>
            <a:r>
              <a:rPr lang="pt-BR" dirty="0">
                <a:solidFill>
                  <a:srgbClr val="595959"/>
                </a:solidFill>
                <a:latin typeface="Arial"/>
              </a:rPr>
              <a:t>à usinas com reservatórios </a:t>
            </a:r>
            <a:r>
              <a:rPr lang="pt-BR" dirty="0" smtClean="0">
                <a:solidFill>
                  <a:srgbClr val="595959"/>
                </a:solidFill>
                <a:latin typeface="Arial"/>
              </a:rPr>
              <a:t>foi </a:t>
            </a:r>
            <a:r>
              <a:rPr lang="pt-BR" dirty="0">
                <a:solidFill>
                  <a:srgbClr val="595959"/>
                </a:solidFill>
                <a:latin typeface="Arial"/>
              </a:rPr>
              <a:t>compensada </a:t>
            </a:r>
            <a:r>
              <a:rPr lang="pt-BR" dirty="0" smtClean="0">
                <a:solidFill>
                  <a:srgbClr val="595959"/>
                </a:solidFill>
                <a:latin typeface="Arial"/>
              </a:rPr>
              <a:t>pela construção </a:t>
            </a:r>
            <a:r>
              <a:rPr lang="pt-BR" dirty="0">
                <a:solidFill>
                  <a:srgbClr val="595959"/>
                </a:solidFill>
                <a:latin typeface="Arial"/>
              </a:rPr>
              <a:t>de mais usinas </a:t>
            </a:r>
            <a:r>
              <a:rPr lang="pt-BR" dirty="0" smtClean="0">
                <a:solidFill>
                  <a:srgbClr val="595959"/>
                </a:solidFill>
                <a:latin typeface="Arial"/>
              </a:rPr>
              <a:t>termelétricas</a:t>
            </a:r>
          </a:p>
          <a:p>
            <a:endParaRPr lang="pt-BR" dirty="0">
              <a:solidFill>
                <a:srgbClr val="595959"/>
              </a:solidFill>
              <a:latin typeface="Arial"/>
            </a:endParaRPr>
          </a:p>
          <a:p>
            <a:r>
              <a:rPr lang="pt-BR" dirty="0">
                <a:solidFill>
                  <a:srgbClr val="595959"/>
                </a:solidFill>
                <a:latin typeface="Arial"/>
              </a:rPr>
              <a:t>• </a:t>
            </a:r>
            <a:r>
              <a:rPr lang="pt-BR" dirty="0" smtClean="0">
                <a:solidFill>
                  <a:srgbClr val="595959"/>
                </a:solidFill>
                <a:latin typeface="Arial"/>
              </a:rPr>
              <a:t>Novas fontes  de geração e novas tecnologias trarão significativas mudanças no setor elétrico – bacia do São Francisco já tem os usos múltiplos como prioridade</a:t>
            </a:r>
            <a:endParaRPr lang="pt-BR" dirty="0">
              <a:solidFill>
                <a:srgbClr val="595959"/>
              </a:solidFill>
              <a:latin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576" y="5589240"/>
            <a:ext cx="33638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rgbClr val="FF0000"/>
                </a:solidFill>
              </a:rPr>
              <a:t>Reservatórios de Hidrelétricas</a:t>
            </a:r>
            <a:endParaRPr lang="pt-BR" sz="2000" b="1" dirty="0">
              <a:solidFill>
                <a:srgbClr val="FF0000"/>
              </a:solidFill>
            </a:endParaRPr>
          </a:p>
        </p:txBody>
      </p:sp>
      <p:sp>
        <p:nvSpPr>
          <p:cNvPr id="6" name="Left-Right Arrow 5"/>
          <p:cNvSpPr/>
          <p:nvPr/>
        </p:nvSpPr>
        <p:spPr>
          <a:xfrm>
            <a:off x="4239868" y="5661248"/>
            <a:ext cx="404140" cy="21602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extBox 6"/>
          <p:cNvSpPr txBox="1"/>
          <p:nvPr/>
        </p:nvSpPr>
        <p:spPr>
          <a:xfrm>
            <a:off x="4788024" y="5589240"/>
            <a:ext cx="36120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rgbClr val="FF0000"/>
                </a:solidFill>
              </a:rPr>
              <a:t>Reservatórios de Múltiplos Usos</a:t>
            </a:r>
            <a:endParaRPr lang="pt-BR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032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95536" y="2352144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OBRIGADO!</a:t>
            </a:r>
            <a:endParaRPr lang="pt-BR" sz="2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>
                  <a:lumMod val="65000"/>
                  <a:lumOff val="35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cxnSp>
        <p:nvCxnSpPr>
          <p:cNvPr id="4" name="Conector reto 3"/>
          <p:cNvCxnSpPr/>
          <p:nvPr/>
        </p:nvCxnSpPr>
        <p:spPr>
          <a:xfrm>
            <a:off x="3419872" y="1718880"/>
            <a:ext cx="0" cy="1728192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ixaDeTexto 4"/>
          <p:cNvSpPr txBox="1"/>
          <p:nvPr/>
        </p:nvSpPr>
        <p:spPr>
          <a:xfrm>
            <a:off x="3707904" y="1873423"/>
            <a:ext cx="48965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dirty="0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Marcelo de Deus Melo</a:t>
            </a:r>
          </a:p>
          <a:p>
            <a:pPr>
              <a:lnSpc>
                <a:spcPct val="150000"/>
              </a:lnSpc>
            </a:pPr>
            <a:r>
              <a:rPr lang="pt-BR" sz="2000" dirty="0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mdeus@cemig.com.br</a:t>
            </a:r>
            <a:endParaRPr lang="pt-BR" sz="2000" dirty="0">
              <a:solidFill>
                <a:schemeClr val="bg2">
                  <a:lumMod val="25000"/>
                </a:schemeClr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7836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ítulo 3"/>
          <p:cNvSpPr>
            <a:spLocks noGrp="1"/>
          </p:cNvSpPr>
          <p:nvPr>
            <p:ph type="title"/>
          </p:nvPr>
        </p:nvSpPr>
        <p:spPr>
          <a:xfrm>
            <a:off x="1403300" y="256170"/>
            <a:ext cx="6769100" cy="502702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1" fontAlgn="auto" hangingPunct="1">
              <a:lnSpc>
                <a:spcPts val="3198"/>
              </a:lnSpc>
              <a:spcBef>
                <a:spcPts val="0"/>
              </a:spcBef>
              <a:spcAft>
                <a:spcPts val="0"/>
              </a:spcAft>
            </a:pPr>
            <a:r>
              <a:rPr lang="pt-BR" altLang="pt-BR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rPr>
              <a:t>Crise Hídrica do SE e NE do Brasil</a:t>
            </a:r>
            <a:endParaRPr lang="pt-BR" altLang="pt-BR" b="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</a:endParaRPr>
          </a:p>
        </p:txBody>
      </p:sp>
      <p:sp>
        <p:nvSpPr>
          <p:cNvPr id="7177" name="Line 43"/>
          <p:cNvSpPr>
            <a:spLocks noChangeShapeType="1"/>
          </p:cNvSpPr>
          <p:nvPr/>
        </p:nvSpPr>
        <p:spPr bwMode="auto">
          <a:xfrm>
            <a:off x="5006975" y="10714038"/>
            <a:ext cx="585788" cy="0"/>
          </a:xfrm>
          <a:prstGeom prst="line">
            <a:avLst/>
          </a:prstGeom>
          <a:noFill/>
          <a:ln w="22225">
            <a:solidFill>
              <a:srgbClr val="3366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pt-BR" sz="1800" i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178" name="Line 44"/>
          <p:cNvSpPr>
            <a:spLocks noChangeShapeType="1"/>
          </p:cNvSpPr>
          <p:nvPr/>
        </p:nvSpPr>
        <p:spPr bwMode="auto">
          <a:xfrm>
            <a:off x="6354763" y="10698163"/>
            <a:ext cx="579437" cy="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pt-BR" sz="1800" i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179" name="Line 43"/>
          <p:cNvSpPr>
            <a:spLocks noChangeShapeType="1"/>
          </p:cNvSpPr>
          <p:nvPr/>
        </p:nvSpPr>
        <p:spPr bwMode="auto">
          <a:xfrm>
            <a:off x="3665538" y="10714038"/>
            <a:ext cx="585787" cy="0"/>
          </a:xfrm>
          <a:prstGeom prst="line">
            <a:avLst/>
          </a:prstGeom>
          <a:noFill/>
          <a:ln w="22225">
            <a:solidFill>
              <a:srgbClr val="E46C0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pt-BR" sz="1800" i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1650807" y="782050"/>
            <a:ext cx="7817737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defPPr>
              <a:defRPr lang="pt-BR"/>
            </a:defPPr>
            <a:lvl1pPr algn="ctr" eaLnBrk="0" hangingPunct="0">
              <a:defRPr sz="2600" b="1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pt-BR" dirty="0" smtClean="0"/>
              <a:t>Variabilidade Climática – Anomalia de Precipitação</a:t>
            </a:r>
            <a:endParaRPr lang="pt-BR" dirty="0"/>
          </a:p>
        </p:txBody>
      </p:sp>
      <p:grpSp>
        <p:nvGrpSpPr>
          <p:cNvPr id="9" name="Grupo 8"/>
          <p:cNvGrpSpPr/>
          <p:nvPr/>
        </p:nvGrpSpPr>
        <p:grpSpPr>
          <a:xfrm>
            <a:off x="80069" y="1124744"/>
            <a:ext cx="1990686" cy="2880040"/>
            <a:chOff x="80069" y="1124744"/>
            <a:chExt cx="1990686" cy="2880040"/>
          </a:xfrm>
        </p:grpSpPr>
        <p:pic>
          <p:nvPicPr>
            <p:cNvPr id="18" name="Picture 2" descr="Y:\METEOROLOGIA\PREVISAO_BACIA\PRODUTOS\BRR\ac20112012.gif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581" t="10038" r="24332" b="9126"/>
            <a:stretch/>
          </p:blipFill>
          <p:spPr bwMode="auto">
            <a:xfrm>
              <a:off x="80069" y="1484784"/>
              <a:ext cx="1990686" cy="25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CaixaDeTexto 20"/>
            <p:cNvSpPr txBox="1"/>
            <p:nvPr/>
          </p:nvSpPr>
          <p:spPr>
            <a:xfrm>
              <a:off x="525945" y="1124744"/>
              <a:ext cx="10801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dirty="0" smtClean="0"/>
                <a:t>2011/2012</a:t>
              </a:r>
              <a:endParaRPr lang="pt-BR" sz="1400" dirty="0"/>
            </a:p>
          </p:txBody>
        </p:sp>
      </p:grpSp>
      <p:grpSp>
        <p:nvGrpSpPr>
          <p:cNvPr id="10" name="Grupo 9"/>
          <p:cNvGrpSpPr/>
          <p:nvPr/>
        </p:nvGrpSpPr>
        <p:grpSpPr>
          <a:xfrm>
            <a:off x="2387087" y="1124744"/>
            <a:ext cx="2004545" cy="2880040"/>
            <a:chOff x="2387087" y="1124744"/>
            <a:chExt cx="2004545" cy="2880040"/>
          </a:xfrm>
        </p:grpSpPr>
        <p:pic>
          <p:nvPicPr>
            <p:cNvPr id="19" name="Picture 3" descr="Y:\METEOROLOGIA\PREVISAO_BACIA\PRODUTOS\BRR\ac20122013.gif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498" t="9753" r="23829" b="9039"/>
            <a:stretch/>
          </p:blipFill>
          <p:spPr bwMode="auto">
            <a:xfrm>
              <a:off x="2387087" y="1484784"/>
              <a:ext cx="2004545" cy="25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CaixaDeTexto 21"/>
            <p:cNvSpPr txBox="1"/>
            <p:nvPr/>
          </p:nvSpPr>
          <p:spPr>
            <a:xfrm>
              <a:off x="2843609" y="1124744"/>
              <a:ext cx="10801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dirty="0" smtClean="0"/>
                <a:t>2012/2013</a:t>
              </a:r>
              <a:endParaRPr lang="pt-BR" sz="1400" dirty="0"/>
            </a:p>
          </p:txBody>
        </p:sp>
      </p:grpSp>
      <p:grpSp>
        <p:nvGrpSpPr>
          <p:cNvPr id="11" name="Grupo 10"/>
          <p:cNvGrpSpPr/>
          <p:nvPr/>
        </p:nvGrpSpPr>
        <p:grpSpPr>
          <a:xfrm>
            <a:off x="4916241" y="1157622"/>
            <a:ext cx="1990434" cy="2794899"/>
            <a:chOff x="4916241" y="1157622"/>
            <a:chExt cx="1990434" cy="2794899"/>
          </a:xfrm>
        </p:grpSpPr>
        <p:pic>
          <p:nvPicPr>
            <p:cNvPr id="20" name="Picture 2" descr="Y:\METEOROLOGIA\PREVISAO_BACIA\PRODUTOS\BRR\ac20132014.gif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01" t="9524" r="24133" b="9344"/>
            <a:stretch/>
          </p:blipFill>
          <p:spPr bwMode="auto">
            <a:xfrm>
              <a:off x="4916241" y="1432521"/>
              <a:ext cx="1990434" cy="25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CaixaDeTexto 22"/>
            <p:cNvSpPr txBox="1"/>
            <p:nvPr/>
          </p:nvSpPr>
          <p:spPr>
            <a:xfrm>
              <a:off x="5371398" y="1157622"/>
              <a:ext cx="10801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dirty="0" smtClean="0"/>
                <a:t>2013/2014</a:t>
              </a:r>
              <a:endParaRPr lang="pt-BR" sz="1400" dirty="0"/>
            </a:p>
          </p:txBody>
        </p:sp>
      </p:grpSp>
      <p:grpSp>
        <p:nvGrpSpPr>
          <p:cNvPr id="12" name="Grupo 11"/>
          <p:cNvGrpSpPr/>
          <p:nvPr/>
        </p:nvGrpSpPr>
        <p:grpSpPr>
          <a:xfrm>
            <a:off x="7173232" y="1120604"/>
            <a:ext cx="1970768" cy="2831917"/>
            <a:chOff x="7173232" y="1120604"/>
            <a:chExt cx="1970768" cy="2831917"/>
          </a:xfrm>
        </p:grpSpPr>
        <p:pic>
          <p:nvPicPr>
            <p:cNvPr id="16" name="Picture 2" descr="Y:\METEOROLOGIA\PREVISAO_BACIA\PRODUTOS\BRR\acproj20142015.gif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72" t="9169" r="24393" b="8943"/>
            <a:stretch/>
          </p:blipFill>
          <p:spPr bwMode="auto">
            <a:xfrm>
              <a:off x="7173232" y="1432521"/>
              <a:ext cx="1970768" cy="25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CaixaDeTexto 23"/>
            <p:cNvSpPr txBox="1"/>
            <p:nvPr/>
          </p:nvSpPr>
          <p:spPr>
            <a:xfrm>
              <a:off x="7746491" y="1120604"/>
              <a:ext cx="10801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dirty="0" smtClean="0"/>
                <a:t>2014/2015</a:t>
              </a:r>
              <a:endParaRPr lang="pt-BR" sz="1400" dirty="0"/>
            </a:p>
          </p:txBody>
        </p:sp>
      </p:grpSp>
      <p:pic>
        <p:nvPicPr>
          <p:cNvPr id="25" name="Imagem 24"/>
          <p:cNvPicPr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79" t="9766" r="5729" b="10417"/>
          <a:stretch>
            <a:fillRect/>
          </a:stretch>
        </p:blipFill>
        <p:spPr>
          <a:xfrm>
            <a:off x="8513094" y="3716412"/>
            <a:ext cx="376181" cy="3141588"/>
          </a:xfrm>
          <a:prstGeom prst="rect">
            <a:avLst/>
          </a:prstGeom>
        </p:spPr>
      </p:pic>
      <p:grpSp>
        <p:nvGrpSpPr>
          <p:cNvPr id="13" name="Grupo 12"/>
          <p:cNvGrpSpPr/>
          <p:nvPr/>
        </p:nvGrpSpPr>
        <p:grpSpPr>
          <a:xfrm>
            <a:off x="683568" y="4009204"/>
            <a:ext cx="2025814" cy="2817609"/>
            <a:chOff x="683568" y="4009204"/>
            <a:chExt cx="2025814" cy="2817609"/>
          </a:xfrm>
        </p:grpSpPr>
        <p:sp>
          <p:nvSpPr>
            <p:cNvPr id="26" name="CaixaDeTexto 25"/>
            <p:cNvSpPr txBox="1"/>
            <p:nvPr/>
          </p:nvSpPr>
          <p:spPr>
            <a:xfrm>
              <a:off x="1181286" y="4009204"/>
              <a:ext cx="10801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dirty="0" smtClean="0"/>
                <a:t>2015/2016</a:t>
              </a:r>
              <a:endParaRPr lang="pt-BR" sz="1400" dirty="0"/>
            </a:p>
          </p:txBody>
        </p:sp>
        <p:pic>
          <p:nvPicPr>
            <p:cNvPr id="6" name="Imagem 5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83568" y="4306813"/>
              <a:ext cx="2025814" cy="2520000"/>
            </a:xfrm>
            <a:prstGeom prst="rect">
              <a:avLst/>
            </a:prstGeom>
          </p:spPr>
        </p:pic>
      </p:grpSp>
      <p:grpSp>
        <p:nvGrpSpPr>
          <p:cNvPr id="14" name="Grupo 13"/>
          <p:cNvGrpSpPr/>
          <p:nvPr/>
        </p:nvGrpSpPr>
        <p:grpSpPr>
          <a:xfrm>
            <a:off x="3144127" y="4042082"/>
            <a:ext cx="2029318" cy="2790064"/>
            <a:chOff x="3144127" y="4042082"/>
            <a:chExt cx="2029318" cy="2790064"/>
          </a:xfrm>
        </p:grpSpPr>
        <p:sp>
          <p:nvSpPr>
            <p:cNvPr id="27" name="CaixaDeTexto 26"/>
            <p:cNvSpPr txBox="1"/>
            <p:nvPr/>
          </p:nvSpPr>
          <p:spPr>
            <a:xfrm>
              <a:off x="3709075" y="4042082"/>
              <a:ext cx="10801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dirty="0" smtClean="0"/>
                <a:t>2016/2017</a:t>
              </a:r>
              <a:endParaRPr lang="pt-BR" sz="1400" dirty="0"/>
            </a:p>
          </p:txBody>
        </p:sp>
        <p:pic>
          <p:nvPicPr>
            <p:cNvPr id="7" name="Imagem 6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144127" y="4312146"/>
              <a:ext cx="2029318" cy="2520000"/>
            </a:xfrm>
            <a:prstGeom prst="rect">
              <a:avLst/>
            </a:prstGeom>
          </p:spPr>
        </p:pic>
      </p:grpSp>
      <p:grpSp>
        <p:nvGrpSpPr>
          <p:cNvPr id="29" name="Grupo 28"/>
          <p:cNvGrpSpPr/>
          <p:nvPr/>
        </p:nvGrpSpPr>
        <p:grpSpPr>
          <a:xfrm>
            <a:off x="5520857" y="4005064"/>
            <a:ext cx="2023000" cy="2827082"/>
            <a:chOff x="5520857" y="4005064"/>
            <a:chExt cx="2023000" cy="2827082"/>
          </a:xfrm>
        </p:grpSpPr>
        <p:sp>
          <p:nvSpPr>
            <p:cNvPr id="28" name="CaixaDeTexto 27"/>
            <p:cNvSpPr txBox="1"/>
            <p:nvPr/>
          </p:nvSpPr>
          <p:spPr>
            <a:xfrm>
              <a:off x="6084168" y="4005064"/>
              <a:ext cx="10801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dirty="0" smtClean="0"/>
                <a:t>2017/2018</a:t>
              </a:r>
              <a:endParaRPr lang="pt-BR" sz="1400" dirty="0"/>
            </a:p>
          </p:txBody>
        </p:sp>
        <p:pic>
          <p:nvPicPr>
            <p:cNvPr id="8" name="Imagem 7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520857" y="4312146"/>
              <a:ext cx="2023000" cy="252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81729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7" name="Line 43"/>
          <p:cNvSpPr>
            <a:spLocks noChangeShapeType="1"/>
          </p:cNvSpPr>
          <p:nvPr/>
        </p:nvSpPr>
        <p:spPr bwMode="auto">
          <a:xfrm>
            <a:off x="5006975" y="10714038"/>
            <a:ext cx="585788" cy="0"/>
          </a:xfrm>
          <a:prstGeom prst="line">
            <a:avLst/>
          </a:prstGeom>
          <a:noFill/>
          <a:ln w="22225">
            <a:solidFill>
              <a:srgbClr val="3366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pt-BR" sz="1800" i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178" name="Line 44"/>
          <p:cNvSpPr>
            <a:spLocks noChangeShapeType="1"/>
          </p:cNvSpPr>
          <p:nvPr/>
        </p:nvSpPr>
        <p:spPr bwMode="auto">
          <a:xfrm>
            <a:off x="6354763" y="10698163"/>
            <a:ext cx="579437" cy="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pt-BR" sz="1800" i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179" name="Line 43"/>
          <p:cNvSpPr>
            <a:spLocks noChangeShapeType="1"/>
          </p:cNvSpPr>
          <p:nvPr/>
        </p:nvSpPr>
        <p:spPr bwMode="auto">
          <a:xfrm>
            <a:off x="3665538" y="10714038"/>
            <a:ext cx="585787" cy="0"/>
          </a:xfrm>
          <a:prstGeom prst="line">
            <a:avLst/>
          </a:prstGeom>
          <a:noFill/>
          <a:ln w="22225">
            <a:solidFill>
              <a:srgbClr val="E46C0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pt-BR" sz="1800" i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971600" y="992341"/>
            <a:ext cx="7817737" cy="49244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>
            <a:defPPr>
              <a:defRPr lang="pt-BR"/>
            </a:defPPr>
            <a:lvl1pPr algn="ctr" eaLnBrk="0" hangingPunct="0">
              <a:defRPr sz="2600" b="1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endParaRPr lang="pt-BR" dirty="0"/>
          </a:p>
        </p:txBody>
      </p:sp>
      <p:grpSp>
        <p:nvGrpSpPr>
          <p:cNvPr id="5" name="Grupo 4"/>
          <p:cNvGrpSpPr/>
          <p:nvPr/>
        </p:nvGrpSpPr>
        <p:grpSpPr>
          <a:xfrm>
            <a:off x="35496" y="1227715"/>
            <a:ext cx="9073008" cy="5585661"/>
            <a:chOff x="35496" y="1227715"/>
            <a:chExt cx="9073008" cy="5585661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55776" y="2740059"/>
              <a:ext cx="6552728" cy="4073317"/>
            </a:xfrm>
            <a:prstGeom prst="rect">
              <a:avLst/>
            </a:prstGeom>
          </p:spPr>
        </p:pic>
        <p:pic>
          <p:nvPicPr>
            <p:cNvPr id="2" name="Imagem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496" y="1227715"/>
              <a:ext cx="2735858" cy="2950683"/>
            </a:xfrm>
            <a:prstGeom prst="rect">
              <a:avLst/>
            </a:prstGeom>
          </p:spPr>
        </p:pic>
        <p:pic>
          <p:nvPicPr>
            <p:cNvPr id="4" name="Imagem 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304011" y="2456920"/>
              <a:ext cx="3796381" cy="252000"/>
            </a:xfrm>
            <a:prstGeom prst="rect">
              <a:avLst/>
            </a:prstGeom>
          </p:spPr>
        </p:pic>
      </p:grpSp>
      <p:sp>
        <p:nvSpPr>
          <p:cNvPr id="11" name="CaixaDeTexto 10"/>
          <p:cNvSpPr txBox="1"/>
          <p:nvPr/>
        </p:nvSpPr>
        <p:spPr>
          <a:xfrm>
            <a:off x="42772" y="6555880"/>
            <a:ext cx="9973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Fonte: ONS</a:t>
            </a:r>
            <a:endParaRPr lang="pt-BR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Título 3"/>
          <p:cNvSpPr>
            <a:spLocks noGrp="1"/>
          </p:cNvSpPr>
          <p:nvPr>
            <p:ph type="title"/>
          </p:nvPr>
        </p:nvSpPr>
        <p:spPr>
          <a:xfrm>
            <a:off x="1259284" y="255588"/>
            <a:ext cx="6769100" cy="503237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1" fontAlgn="auto" hangingPunct="1">
              <a:lnSpc>
                <a:spcPts val="3198"/>
              </a:lnSpc>
              <a:spcBef>
                <a:spcPts val="0"/>
              </a:spcBef>
              <a:spcAft>
                <a:spcPts val="0"/>
              </a:spcAft>
            </a:pPr>
            <a:r>
              <a:rPr lang="pt-BR" altLang="pt-BR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rPr>
              <a:t>Crise Hídrica do SE e NE do Brasil</a:t>
            </a:r>
            <a:endParaRPr lang="pt-BR" altLang="pt-BR" b="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</a:endParaRPr>
          </a:p>
        </p:txBody>
      </p:sp>
      <p:sp>
        <p:nvSpPr>
          <p:cNvPr id="13" name="CaixaDeTexto 16"/>
          <p:cNvSpPr txBox="1"/>
          <p:nvPr/>
        </p:nvSpPr>
        <p:spPr>
          <a:xfrm>
            <a:off x="1650807" y="782050"/>
            <a:ext cx="7817737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defPPr>
              <a:defRPr lang="pt-BR"/>
            </a:defPPr>
            <a:lvl1pPr algn="ctr" eaLnBrk="0" hangingPunct="0">
              <a:defRPr sz="2600" b="1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pt-BR" dirty="0" smtClean="0"/>
              <a:t>Variabilidade Climática – Anomalia de Vazão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25445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496888" y="620688"/>
            <a:ext cx="8189912" cy="685800"/>
          </a:xfr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US" altLang="en-US" sz="2600" b="1" dirty="0" err="1" smtClean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Ação</a:t>
            </a:r>
            <a:r>
              <a:rPr lang="en-US" altLang="en-US" sz="2600" b="1" dirty="0" smtClean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en-US" sz="2600" b="1" dirty="0" err="1" smtClean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Antrópica</a:t>
            </a:r>
            <a:endParaRPr lang="en-US" altLang="en-US" sz="2600" b="1" dirty="0">
              <a:solidFill>
                <a:schemeClr val="accent3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052" name="Picture 4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28801"/>
            <a:ext cx="3942042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Resultado de imagem para atuação antrópic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931" y="1484784"/>
            <a:ext cx="3784581" cy="2630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m relacionad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717032"/>
            <a:ext cx="3840427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ítulo 3"/>
          <p:cNvSpPr txBox="1">
            <a:spLocks/>
          </p:cNvSpPr>
          <p:nvPr/>
        </p:nvSpPr>
        <p:spPr bwMode="auto">
          <a:xfrm>
            <a:off x="1259284" y="255588"/>
            <a:ext cx="67691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Tahoma" pitchFamily="34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Tahoma" pitchFamily="34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Tahoma" pitchFamily="34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Tahoma" pitchFamily="34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Tahoma" pitchFamily="34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Tahoma" pitchFamily="34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Tahoma" pitchFamily="34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fontAlgn="auto" hangingPunct="1">
              <a:lnSpc>
                <a:spcPts val="3198"/>
              </a:lnSpc>
              <a:spcBef>
                <a:spcPts val="0"/>
              </a:spcBef>
              <a:spcAft>
                <a:spcPts val="0"/>
              </a:spcAft>
            </a:pPr>
            <a:r>
              <a:rPr lang="pt-BR" altLang="pt-BR" b="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rPr>
              <a:t>Crise Hídrica do SE e NE do Brasil</a:t>
            </a:r>
            <a:endParaRPr lang="pt-BR" altLang="pt-BR" b="0" kern="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99992" y="5013176"/>
            <a:ext cx="44314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Padrões diferentes de deflúvio anual a partir </a:t>
            </a:r>
          </a:p>
          <a:p>
            <a:r>
              <a:rPr lang="pt-BR" dirty="0" smtClean="0"/>
              <a:t>da década de 70 na bacia do Paranaíba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57013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496888" y="620688"/>
            <a:ext cx="8189912" cy="685800"/>
          </a:xfr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US" altLang="en-US" sz="2600" b="1" dirty="0" err="1" smtClean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Efeito</a:t>
            </a:r>
            <a:r>
              <a:rPr lang="en-US" altLang="en-US" sz="2600" b="1" dirty="0" smtClean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das </a:t>
            </a:r>
            <a:r>
              <a:rPr lang="en-US" altLang="en-US" sz="2600" b="1" dirty="0" err="1" smtClean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Mudanças</a:t>
            </a:r>
            <a:r>
              <a:rPr lang="en-US" altLang="en-US" sz="2600" b="1" dirty="0" smtClean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en-US" sz="2600" b="1" dirty="0" err="1" smtClean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Climáticas</a:t>
            </a:r>
            <a:r>
              <a:rPr lang="en-US" altLang="en-US" sz="2600" b="1" dirty="0" smtClean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?...</a:t>
            </a:r>
            <a:endParaRPr lang="en-US" altLang="en-US" sz="2600" b="1" dirty="0">
              <a:solidFill>
                <a:schemeClr val="accent3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936" y="1412776"/>
            <a:ext cx="5040560" cy="3780421"/>
          </a:xfrm>
          <a:prstGeom prst="rect">
            <a:avLst/>
          </a:prstGeom>
        </p:spPr>
      </p:pic>
      <p:pic>
        <p:nvPicPr>
          <p:cNvPr id="1026" name="Picture 2" descr="Imagem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897797"/>
            <a:ext cx="2024955" cy="2912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1738536"/>
            <a:ext cx="3627815" cy="205050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83968" y="5180999"/>
            <a:ext cx="402020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Padrões atípicos de distribuição espacial </a:t>
            </a:r>
          </a:p>
          <a:p>
            <a:r>
              <a:rPr lang="pt-BR" dirty="0" smtClean="0"/>
              <a:t>e temporal da precipitação. </a:t>
            </a:r>
          </a:p>
          <a:p>
            <a:endParaRPr lang="pt-BR" dirty="0"/>
          </a:p>
          <a:p>
            <a:r>
              <a:rPr lang="pt-BR" dirty="0" smtClean="0"/>
              <a:t>Ex. Belo Horizonte 2018</a:t>
            </a:r>
            <a:endParaRPr lang="pt-BR" dirty="0"/>
          </a:p>
        </p:txBody>
      </p:sp>
      <p:sp>
        <p:nvSpPr>
          <p:cNvPr id="10" name="Título 3"/>
          <p:cNvSpPr txBox="1">
            <a:spLocks/>
          </p:cNvSpPr>
          <p:nvPr/>
        </p:nvSpPr>
        <p:spPr bwMode="auto">
          <a:xfrm>
            <a:off x="1259284" y="255588"/>
            <a:ext cx="67691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Tahoma" pitchFamily="34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Tahoma" pitchFamily="34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Tahoma" pitchFamily="34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Tahoma" pitchFamily="34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Tahoma" pitchFamily="34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Tahoma" pitchFamily="34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Tahoma" pitchFamily="34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fontAlgn="auto" hangingPunct="1">
              <a:lnSpc>
                <a:spcPts val="3198"/>
              </a:lnSpc>
              <a:spcBef>
                <a:spcPts val="0"/>
              </a:spcBef>
              <a:spcAft>
                <a:spcPts val="0"/>
              </a:spcAft>
            </a:pPr>
            <a:r>
              <a:rPr lang="pt-BR" altLang="pt-BR" b="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rPr>
              <a:t>Crise Hídrica do SE e NE do Brasil</a:t>
            </a:r>
            <a:endParaRPr lang="pt-BR" altLang="pt-BR" b="0" kern="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01246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513048" y="1013415"/>
            <a:ext cx="8189912" cy="685800"/>
          </a:xfr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US" altLang="en-US" sz="2600" b="1" dirty="0" err="1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Oscilação</a:t>
            </a:r>
            <a:r>
              <a:rPr lang="en-US" altLang="en-US" sz="2600" b="1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(Inter)Decadal do </a:t>
            </a:r>
            <a:r>
              <a:rPr lang="en-US" altLang="en-US" sz="2600" b="1" dirty="0" err="1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Pacífico</a:t>
            </a:r>
            <a:endParaRPr lang="en-US" altLang="en-US" sz="2600" b="1" dirty="0">
              <a:solidFill>
                <a:schemeClr val="accent3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3075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924944"/>
            <a:ext cx="5181600" cy="210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tângulo 1"/>
          <p:cNvSpPr>
            <a:spLocks noChangeArrowheads="1"/>
          </p:cNvSpPr>
          <p:nvPr/>
        </p:nvSpPr>
        <p:spPr bwMode="auto">
          <a:xfrm>
            <a:off x="755576" y="1549241"/>
            <a:ext cx="770485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/>
            <a:r>
              <a:rPr lang="pt-BR" altLang="pt-BR" sz="2000" dirty="0">
                <a:solidFill>
                  <a:schemeClr val="tx1"/>
                </a:solidFill>
              </a:rPr>
              <a:t>A ODP representa uma correlação existente entre anomalias na Temperatura da Superfície do Mar do Pacífico e a pressão em superfície na região da baixa dos </a:t>
            </a:r>
            <a:r>
              <a:rPr lang="pt-BR" altLang="pt-BR" sz="2000" dirty="0" err="1">
                <a:solidFill>
                  <a:schemeClr val="tx1"/>
                </a:solidFill>
              </a:rPr>
              <a:t>Aleutas</a:t>
            </a:r>
            <a:r>
              <a:rPr lang="pt-BR" altLang="pt-BR" sz="2000" dirty="0">
                <a:solidFill>
                  <a:schemeClr val="tx1"/>
                </a:solidFill>
              </a:rPr>
              <a:t>, no Pacífico norte.</a:t>
            </a:r>
          </a:p>
        </p:txBody>
      </p:sp>
      <p:sp>
        <p:nvSpPr>
          <p:cNvPr id="3077" name="CaixaDeTexto 2"/>
          <p:cNvSpPr txBox="1">
            <a:spLocks noChangeArrowheads="1"/>
          </p:cNvSpPr>
          <p:nvPr/>
        </p:nvSpPr>
        <p:spPr bwMode="auto">
          <a:xfrm>
            <a:off x="323528" y="2534989"/>
            <a:ext cx="914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pt-BR" altLang="pt-BR" b="1" dirty="0">
                <a:solidFill>
                  <a:schemeClr val="tx1"/>
                </a:solidFill>
              </a:rPr>
              <a:t>                          Fase Quente                       Fase Fria</a:t>
            </a:r>
          </a:p>
        </p:txBody>
      </p:sp>
      <p:graphicFrame>
        <p:nvGraphicFramePr>
          <p:cNvPr id="16" name="Tabe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0469997"/>
              </p:ext>
            </p:extLst>
          </p:nvPr>
        </p:nvGraphicFramePr>
        <p:xfrm>
          <a:off x="755576" y="4959176"/>
          <a:ext cx="7704858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8286"/>
                <a:gridCol w="2568286"/>
                <a:gridCol w="2568286"/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en-US" sz="1800" b="1" u="sng" dirty="0" err="1" smtClean="0">
                          <a:solidFill>
                            <a:schemeClr val="tx1"/>
                          </a:solidFill>
                          <a:ea typeface="ＭＳ Ｐゴシック" pitchFamily="34" charset="-128"/>
                        </a:rPr>
                        <a:t>Semelhanças</a:t>
                      </a:r>
                      <a:r>
                        <a:rPr lang="en-US" altLang="en-US" sz="1800" b="1" u="sng" dirty="0" smtClean="0">
                          <a:solidFill>
                            <a:schemeClr val="tx1"/>
                          </a:solidFill>
                          <a:ea typeface="ＭＳ Ｐゴシック" pitchFamily="34" charset="-128"/>
                        </a:rPr>
                        <a:t> e </a:t>
                      </a:r>
                      <a:r>
                        <a:rPr lang="en-US" altLang="en-US" sz="1800" b="1" u="sng" dirty="0" err="1" smtClean="0">
                          <a:solidFill>
                            <a:schemeClr val="tx1"/>
                          </a:solidFill>
                          <a:ea typeface="ＭＳ Ｐゴシック" pitchFamily="34" charset="-128"/>
                        </a:rPr>
                        <a:t>Diferenças</a:t>
                      </a:r>
                      <a:r>
                        <a:rPr lang="en-US" altLang="en-US" sz="1800" b="1" u="sng" dirty="0" smtClean="0">
                          <a:solidFill>
                            <a:schemeClr val="tx1"/>
                          </a:solidFill>
                          <a:ea typeface="ＭＳ Ｐゴシック" pitchFamily="34" charset="-128"/>
                        </a:rPr>
                        <a:t> com o El Niño </a:t>
                      </a:r>
                      <a:r>
                        <a:rPr lang="en-US" altLang="en-US" sz="1800" b="1" u="sng" dirty="0" err="1" smtClean="0">
                          <a:solidFill>
                            <a:schemeClr val="tx1"/>
                          </a:solidFill>
                          <a:ea typeface="ＭＳ Ｐゴシック" pitchFamily="34" charset="-128"/>
                        </a:rPr>
                        <a:t>Oscilação</a:t>
                      </a:r>
                      <a:r>
                        <a:rPr lang="en-US" altLang="en-US" sz="1800" b="1" u="sng" dirty="0" smtClean="0">
                          <a:solidFill>
                            <a:schemeClr val="tx1"/>
                          </a:solidFill>
                          <a:ea typeface="ＭＳ Ｐゴシック" pitchFamily="34" charset="-128"/>
                        </a:rPr>
                        <a:t> </a:t>
                      </a:r>
                      <a:r>
                        <a:rPr lang="en-US" altLang="en-US" sz="1800" b="1" u="sng" dirty="0" err="1" smtClean="0">
                          <a:solidFill>
                            <a:schemeClr val="tx1"/>
                          </a:solidFill>
                          <a:ea typeface="ＭＳ Ｐゴシック" pitchFamily="34" charset="-128"/>
                        </a:rPr>
                        <a:t>Sul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rgbClr val="FF0000"/>
                          </a:solidFill>
                        </a:rPr>
                        <a:t>Característica</a:t>
                      </a:r>
                      <a:endParaRPr lang="pt-B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rgbClr val="FF0000"/>
                          </a:solidFill>
                        </a:rPr>
                        <a:t>ODP</a:t>
                      </a:r>
                      <a:endParaRPr lang="pt-B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rgbClr val="FF0000"/>
                          </a:solidFill>
                        </a:rPr>
                        <a:t>ENSO</a:t>
                      </a:r>
                      <a:endParaRPr lang="pt-B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Periodicidade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20-30 anos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6-18 meses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Sinal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Pacífico</a:t>
                      </a:r>
                      <a:r>
                        <a:rPr lang="pt-BR" baseline="0" dirty="0" smtClean="0"/>
                        <a:t> Norte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Pacífico Equatorial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Descoberta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1996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1800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ítulo 3"/>
          <p:cNvSpPr txBox="1">
            <a:spLocks/>
          </p:cNvSpPr>
          <p:nvPr/>
        </p:nvSpPr>
        <p:spPr bwMode="auto">
          <a:xfrm>
            <a:off x="1259284" y="255588"/>
            <a:ext cx="67691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Tahoma" pitchFamily="34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Tahoma" pitchFamily="34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Tahoma" pitchFamily="34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Tahoma" pitchFamily="34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Tahoma" pitchFamily="34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Tahoma" pitchFamily="34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Tahoma" pitchFamily="34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fontAlgn="auto" hangingPunct="1">
              <a:lnSpc>
                <a:spcPts val="3198"/>
              </a:lnSpc>
              <a:spcBef>
                <a:spcPts val="0"/>
              </a:spcBef>
              <a:spcAft>
                <a:spcPts val="0"/>
              </a:spcAft>
            </a:pPr>
            <a:r>
              <a:rPr lang="pt-BR" altLang="pt-BR" b="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rPr>
              <a:t>Crise Hídrica do SE e NE do Brasil</a:t>
            </a:r>
            <a:endParaRPr lang="pt-BR" altLang="pt-BR" b="0" kern="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</a:endParaRPr>
          </a:p>
        </p:txBody>
      </p:sp>
      <p:sp>
        <p:nvSpPr>
          <p:cNvPr id="10" name="CaixaDeTexto 16"/>
          <p:cNvSpPr txBox="1"/>
          <p:nvPr/>
        </p:nvSpPr>
        <p:spPr>
          <a:xfrm>
            <a:off x="1650807" y="782050"/>
            <a:ext cx="7817737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defPPr>
              <a:defRPr lang="pt-BR"/>
            </a:defPPr>
            <a:lvl1pPr algn="ctr" eaLnBrk="0" hangingPunct="0">
              <a:defRPr sz="2600" b="1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pt-BR" dirty="0" smtClean="0"/>
              <a:t>Variabilidade Climática-Grandes teleconexões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41532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6" grpId="0"/>
      <p:bldP spid="307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563" y="1052736"/>
            <a:ext cx="8152933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2411760" y="3068960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Fase Fria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7236296" y="3036694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Fase Fria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4857974" y="3004428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Fase Quente</a:t>
            </a:r>
            <a:endParaRPr lang="pt-BR" dirty="0"/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/>
          </p:nvPr>
        </p:nvGraphicFramePr>
        <p:xfrm>
          <a:off x="899590" y="4023072"/>
          <a:ext cx="8208914" cy="2667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314"/>
                <a:gridCol w="1872208"/>
                <a:gridCol w="1584176"/>
                <a:gridCol w="1944216"/>
              </a:tblGrid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Efeitos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Fase fria 1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Fase</a:t>
                      </a:r>
                      <a:r>
                        <a:rPr lang="pt-BR" baseline="0" dirty="0" smtClean="0"/>
                        <a:t> Quente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Fase fria atual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Vazão </a:t>
                      </a:r>
                      <a:r>
                        <a:rPr lang="pt-BR" baseline="0" dirty="0" smtClean="0"/>
                        <a:t>média do período em relação à média histórica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-9%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+15%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-9%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% de anos abaixo da média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62%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45%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55%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Enchentes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Maiores</a:t>
                      </a:r>
                      <a:r>
                        <a:rPr lang="pt-BR" baseline="0" dirty="0" smtClean="0"/>
                        <a:t> cheias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Secas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Estiagens severas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Estiagens severas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ítulo 1"/>
          <p:cNvSpPr txBox="1">
            <a:spLocks/>
          </p:cNvSpPr>
          <p:nvPr/>
        </p:nvSpPr>
        <p:spPr>
          <a:xfrm>
            <a:off x="992093" y="548680"/>
            <a:ext cx="7772400" cy="48672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eaLnBrk="0" hangingPunct="0"/>
            <a:r>
              <a:rPr lang="pt-BR" sz="2600" b="1" dirty="0" smtClean="0">
                <a:solidFill>
                  <a:schemeClr val="accent3">
                    <a:lumMod val="50000"/>
                  </a:schemeClr>
                </a:solidFill>
              </a:rPr>
              <a:t>Efeito da ODP nas vazões da UHE Três Marias</a:t>
            </a:r>
            <a:endParaRPr lang="pt-BR" sz="26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15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275856" y="3473"/>
            <a:ext cx="3691075" cy="913070"/>
          </a:xfrm>
          <a:prstGeom prst="rect">
            <a:avLst/>
          </a:prstGeom>
          <a:noFill/>
        </p:spPr>
        <p:txBody>
          <a:bodyPr wrap="none" lIns="0">
            <a:spAutoFit/>
          </a:bodyPr>
          <a:lstStyle/>
          <a:p>
            <a:pPr algn="ctr" fontAlgn="auto">
              <a:lnSpc>
                <a:spcPts val="3198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dirty="0">
                <a:solidFill>
                  <a:srgbClr val="585858"/>
                </a:solidFill>
                <a:latin typeface="Arial"/>
                <a:cs typeface="+mn-cs"/>
              </a:rPr>
              <a:t>Uso dos reservatórios </a:t>
            </a:r>
            <a:endParaRPr lang="pt-BR" sz="2800" dirty="0" smtClean="0">
              <a:solidFill>
                <a:srgbClr val="585858"/>
              </a:solidFill>
              <a:latin typeface="Arial"/>
              <a:cs typeface="+mn-cs"/>
            </a:endParaRPr>
          </a:p>
          <a:p>
            <a:pPr algn="ctr" fontAlgn="auto">
              <a:lnSpc>
                <a:spcPts val="3198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dirty="0" smtClean="0">
                <a:solidFill>
                  <a:srgbClr val="585858"/>
                </a:solidFill>
                <a:latin typeface="Arial"/>
                <a:cs typeface="+mn-cs"/>
              </a:rPr>
              <a:t>das </a:t>
            </a:r>
            <a:r>
              <a:rPr lang="pt-BR" sz="2800" dirty="0">
                <a:solidFill>
                  <a:srgbClr val="585858"/>
                </a:solidFill>
                <a:latin typeface="Arial"/>
                <a:cs typeface="+mn-cs"/>
              </a:rPr>
              <a:t>hidrelétricas </a:t>
            </a:r>
          </a:p>
        </p:txBody>
      </p:sp>
      <p:sp>
        <p:nvSpPr>
          <p:cNvPr id="3" name="CaixaDeTexto 3"/>
          <p:cNvSpPr txBox="1">
            <a:spLocks noChangeArrowheads="1"/>
          </p:cNvSpPr>
          <p:nvPr/>
        </p:nvSpPr>
        <p:spPr bwMode="auto">
          <a:xfrm>
            <a:off x="179512" y="1556792"/>
            <a:ext cx="8842375" cy="113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ts val="2725"/>
              </a:lnSpc>
            </a:pPr>
            <a:r>
              <a:rPr lang="pt-BR" altLang="pt-BR" sz="2400" dirty="0">
                <a:solidFill>
                  <a:srgbClr val="585858"/>
                </a:solidFill>
                <a:latin typeface="Arial" charset="0"/>
              </a:rPr>
              <a:t>•  Os reservatórios do sistema hidrelétrico armazenam a água excedente nos períodos chuvosos para utilizá-la nos períodos secos ou mesmo em anos secos no futuro 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8077200" y="6521004"/>
            <a:ext cx="9797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Fonte: PSR</a:t>
            </a:r>
            <a:endParaRPr lang="pt-BR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033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MarketingPlan">
  <a:themeElements>
    <a:clrScheme name="1_MarketingPlan 3">
      <a:dk1>
        <a:srgbClr val="000000"/>
      </a:dk1>
      <a:lt1>
        <a:srgbClr val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FFFFFF"/>
      </a:accent3>
      <a:accent4>
        <a:srgbClr val="000000"/>
      </a:accent4>
      <a:accent5>
        <a:srgbClr val="C8D7E5"/>
      </a:accent5>
      <a:accent6>
        <a:srgbClr val="C8733F"/>
      </a:accent6>
      <a:hlink>
        <a:srgbClr val="3333CC"/>
      </a:hlink>
      <a:folHlink>
        <a:srgbClr val="3333CC"/>
      </a:folHlink>
    </a:clrScheme>
    <a:fontScheme name="1_MarketingPlan">
      <a:majorFont>
        <a:latin typeface="Tahoma"/>
        <a:ea typeface=""/>
        <a:cs typeface="Arial"/>
      </a:majorFont>
      <a:minorFont>
        <a:latin typeface="Tw Cen MT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MarketingPlan 1">
        <a:dk1>
          <a:srgbClr val="000000"/>
        </a:dk1>
        <a:lt1>
          <a:srgbClr val="FFFFFF"/>
        </a:lt1>
        <a:dk2>
          <a:srgbClr val="775F55"/>
        </a:dk2>
        <a:lt2>
          <a:srgbClr val="EBDDC3"/>
        </a:lt2>
        <a:accent1>
          <a:srgbClr val="94B6D2"/>
        </a:accent1>
        <a:accent2>
          <a:srgbClr val="DD8047"/>
        </a:accent2>
        <a:accent3>
          <a:srgbClr val="FFFFFF"/>
        </a:accent3>
        <a:accent4>
          <a:srgbClr val="000000"/>
        </a:accent4>
        <a:accent5>
          <a:srgbClr val="C8D7E5"/>
        </a:accent5>
        <a:accent6>
          <a:srgbClr val="C8733F"/>
        </a:accent6>
        <a:hlink>
          <a:srgbClr val="FF7915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arketingPlan 1">
        <a:dk1>
          <a:srgbClr val="000000"/>
        </a:dk1>
        <a:lt1>
          <a:srgbClr val="FFFFFF"/>
        </a:lt1>
        <a:dk2>
          <a:srgbClr val="775F55"/>
        </a:dk2>
        <a:lt2>
          <a:srgbClr val="EBDDC3"/>
        </a:lt2>
        <a:accent1>
          <a:srgbClr val="94B6D2"/>
        </a:accent1>
        <a:accent2>
          <a:srgbClr val="DD8047"/>
        </a:accent2>
        <a:accent3>
          <a:srgbClr val="FFFFFF"/>
        </a:accent3>
        <a:accent4>
          <a:srgbClr val="000000"/>
        </a:accent4>
        <a:accent5>
          <a:srgbClr val="C8D7E5"/>
        </a:accent5>
        <a:accent6>
          <a:srgbClr val="C8733F"/>
        </a:accent6>
        <a:hlink>
          <a:srgbClr val="FF7915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arketingPlan 2">
        <a:dk1>
          <a:srgbClr val="000000"/>
        </a:dk1>
        <a:lt1>
          <a:srgbClr val="FFFFFF"/>
        </a:lt1>
        <a:dk2>
          <a:srgbClr val="775F55"/>
        </a:dk2>
        <a:lt2>
          <a:srgbClr val="EBDDC3"/>
        </a:lt2>
        <a:accent1>
          <a:srgbClr val="94B6D2"/>
        </a:accent1>
        <a:accent2>
          <a:srgbClr val="DD8047"/>
        </a:accent2>
        <a:accent3>
          <a:srgbClr val="FFFFFF"/>
        </a:accent3>
        <a:accent4>
          <a:srgbClr val="000000"/>
        </a:accent4>
        <a:accent5>
          <a:srgbClr val="C8D7E5"/>
        </a:accent5>
        <a:accent6>
          <a:srgbClr val="C8733F"/>
        </a:accent6>
        <a:hlink>
          <a:srgbClr val="3333FF"/>
        </a:hlink>
        <a:folHlink>
          <a:srgbClr val="33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arketingPlan 3">
        <a:dk1>
          <a:srgbClr val="000000"/>
        </a:dk1>
        <a:lt1>
          <a:srgbClr val="FFFFFF"/>
        </a:lt1>
        <a:dk2>
          <a:srgbClr val="775F55"/>
        </a:dk2>
        <a:lt2>
          <a:srgbClr val="EBDDC3"/>
        </a:lt2>
        <a:accent1>
          <a:srgbClr val="94B6D2"/>
        </a:accent1>
        <a:accent2>
          <a:srgbClr val="DD8047"/>
        </a:accent2>
        <a:accent3>
          <a:srgbClr val="FFFFFF"/>
        </a:accent3>
        <a:accent4>
          <a:srgbClr val="000000"/>
        </a:accent4>
        <a:accent5>
          <a:srgbClr val="C8D7E5"/>
        </a:accent5>
        <a:accent6>
          <a:srgbClr val="C8733F"/>
        </a:accent6>
        <a:hlink>
          <a:srgbClr val="3333CC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1_MarketingPlan 1">
    <a:dk1>
      <a:srgbClr val="000000"/>
    </a:dk1>
    <a:lt1>
      <a:srgbClr val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FFFFFF"/>
    </a:accent3>
    <a:accent4>
      <a:srgbClr val="000000"/>
    </a:accent4>
    <a:accent5>
      <a:srgbClr val="C8D7E5"/>
    </a:accent5>
    <a:accent6>
      <a:srgbClr val="C8733F"/>
    </a:accent6>
    <a:hlink>
      <a:srgbClr val="FF7915"/>
    </a:hlink>
    <a:folHlink>
      <a:srgbClr val="9966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8873</TotalTime>
  <Words>1202</Words>
  <Application>Microsoft Office PowerPoint</Application>
  <PresentationFormat>Apresentação na tela (4:3)</PresentationFormat>
  <Paragraphs>245</Paragraphs>
  <Slides>24</Slides>
  <Notes>4</Notes>
  <HiddenSlides>0</HiddenSlides>
  <MMClips>0</MMClips>
  <ScaleCrop>false</ScaleCrop>
  <HeadingPairs>
    <vt:vector size="6" baseType="variant">
      <vt:variant>
        <vt:lpstr>Fontes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35" baseType="lpstr">
      <vt:lpstr>ＭＳ Ｐゴシック</vt:lpstr>
      <vt:lpstr>Arial</vt:lpstr>
      <vt:lpstr>Arial Narrow</vt:lpstr>
      <vt:lpstr>Calibri</vt:lpstr>
      <vt:lpstr>Roboto Condensed</vt:lpstr>
      <vt:lpstr>Tahoma</vt:lpstr>
      <vt:lpstr>Times New Roman</vt:lpstr>
      <vt:lpstr>Tw Cen MT</vt:lpstr>
      <vt:lpstr>Wingdings</vt:lpstr>
      <vt:lpstr>Wingdings 2</vt:lpstr>
      <vt:lpstr>1_MarketingPlan</vt:lpstr>
      <vt:lpstr>Apresentação do PowerPoint</vt:lpstr>
      <vt:lpstr>Apresentação do PowerPoint</vt:lpstr>
      <vt:lpstr>Crise Hídrica do SE e NE do Brasil</vt:lpstr>
      <vt:lpstr>Crise Hídrica do SE e NE do Brasil</vt:lpstr>
      <vt:lpstr>Ação Antrópica</vt:lpstr>
      <vt:lpstr>Efeito das Mudanças Climáticas?...</vt:lpstr>
      <vt:lpstr>Oscilação (Inter)Decadal do Pacífico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CEMIG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c048487</dc:creator>
  <cp:lastModifiedBy>Valeria</cp:lastModifiedBy>
  <cp:revision>183</cp:revision>
  <dcterms:created xsi:type="dcterms:W3CDTF">2015-03-25T20:06:16Z</dcterms:created>
  <dcterms:modified xsi:type="dcterms:W3CDTF">2018-03-27T19:31:08Z</dcterms:modified>
</cp:coreProperties>
</file>