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610" r:id="rId3"/>
    <p:sldId id="611" r:id="rId4"/>
    <p:sldId id="613" r:id="rId5"/>
    <p:sldId id="576" r:id="rId6"/>
    <p:sldId id="579" r:id="rId7"/>
    <p:sldId id="590" r:id="rId8"/>
    <p:sldId id="544" r:id="rId9"/>
    <p:sldId id="591" r:id="rId10"/>
    <p:sldId id="592" r:id="rId11"/>
    <p:sldId id="587" r:id="rId12"/>
    <p:sldId id="594" r:id="rId13"/>
    <p:sldId id="602" r:id="rId14"/>
    <p:sldId id="563" r:id="rId1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2A5E"/>
    <a:srgbClr val="FCCA80"/>
    <a:srgbClr val="FAA429"/>
    <a:srgbClr val="2428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0" autoAdjust="0"/>
    <p:restoredTop sz="94118" autoAdjust="0"/>
  </p:normalViewPr>
  <p:slideViewPr>
    <p:cSldViewPr snapToGrid="0">
      <p:cViewPr varScale="1">
        <p:scale>
          <a:sx n="70" d="100"/>
          <a:sy n="70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explosion val="15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15745755954467347"/>
                  <c:y val="-0.2367297201175284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6366248943861278"/>
                  <c:y val="0.2415865323645635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8.8424592804248761E-2"/>
                  <c:y val="0.107968302118483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latin typeface="Arial Black" panose="020B0A040201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Plan1!$A$2:$A$5</c:f>
              <c:strCache>
                <c:ptCount val="4"/>
                <c:pt idx="0">
                  <c:v>Hidráulicas</c:v>
                </c:pt>
                <c:pt idx="1">
                  <c:v>Renováveis</c:v>
                </c:pt>
                <c:pt idx="2">
                  <c:v>Térmicas</c:v>
                </c:pt>
                <c:pt idx="3">
                  <c:v>Nuclear</c:v>
                </c:pt>
              </c:strCache>
            </c:strRef>
          </c:cat>
          <c:val>
            <c:numRef>
              <c:f>Plan1!$B$2:$B$5</c:f>
              <c:numCache>
                <c:formatCode>_(* #,##0.0_);_(* \(#,##0.0\);_(* "-"??_);_(@_)</c:formatCode>
                <c:ptCount val="4"/>
                <c:pt idx="0">
                  <c:v>96.7</c:v>
                </c:pt>
                <c:pt idx="1">
                  <c:v>28.8</c:v>
                </c:pt>
                <c:pt idx="2">
                  <c:v>20.9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Referência</c:v>
                </c:pt>
              </c:strCache>
            </c:strRef>
          </c:tx>
          <c:spPr>
            <a:solidFill>
              <a:srgbClr val="FCCA80"/>
            </a:solidFill>
            <a:ln w="44450">
              <a:noFill/>
            </a:ln>
          </c:spPr>
          <c:cat>
            <c:numRef>
              <c:f>Plan1!$A$2:$A$11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Plan1!$C$2:$C$11</c:f>
              <c:numCache>
                <c:formatCode>_(* #,##0.0_);_(* \(#,##0.0\);_(* "-"??_);_(@_)</c:formatCode>
                <c:ptCount val="10"/>
                <c:pt idx="0">
                  <c:v>67.3</c:v>
                </c:pt>
                <c:pt idx="1">
                  <c:v>69.3</c:v>
                </c:pt>
                <c:pt idx="2">
                  <c:v>71.400000000000006</c:v>
                </c:pt>
                <c:pt idx="3">
                  <c:v>74</c:v>
                </c:pt>
                <c:pt idx="4">
                  <c:v>77.3</c:v>
                </c:pt>
                <c:pt idx="5">
                  <c:v>80.599999999999994</c:v>
                </c:pt>
                <c:pt idx="6">
                  <c:v>83.6</c:v>
                </c:pt>
                <c:pt idx="7">
                  <c:v>86.5</c:v>
                </c:pt>
                <c:pt idx="8">
                  <c:v>89.4</c:v>
                </c:pt>
                <c:pt idx="9">
                  <c:v>92.4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Recuperação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c:spPr>
          <c:cat>
            <c:numRef>
              <c:f>Plan1!$A$2:$A$11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Plan1!$D$2:$D$11</c:f>
              <c:numCache>
                <c:formatCode>_(* #,##0.0_);_(* \(#,##0.0\);_(* "-"??_);_(@_)</c:formatCode>
                <c:ptCount val="10"/>
                <c:pt idx="0">
                  <c:v>0.8</c:v>
                </c:pt>
                <c:pt idx="1">
                  <c:v>1.3</c:v>
                </c:pt>
                <c:pt idx="2">
                  <c:v>1.9</c:v>
                </c:pt>
                <c:pt idx="3">
                  <c:v>2.1</c:v>
                </c:pt>
                <c:pt idx="4">
                  <c:v>2.4</c:v>
                </c:pt>
                <c:pt idx="5">
                  <c:v>2.9</c:v>
                </c:pt>
                <c:pt idx="6">
                  <c:v>3.4</c:v>
                </c:pt>
                <c:pt idx="7">
                  <c:v>3.8</c:v>
                </c:pt>
                <c:pt idx="8">
                  <c:v>4.4000000000000004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429824"/>
        <c:axId val="166431744"/>
      </c:areaChar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Oferta</c:v>
                </c:pt>
              </c:strCache>
            </c:strRef>
          </c:tx>
          <c:spPr>
            <a:ln w="60325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</c:spPr>
          </c:marker>
          <c:cat>
            <c:numRef>
              <c:f>Plan1!$A$2:$A$11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Plan1!$B$2:$B$11</c:f>
              <c:numCache>
                <c:formatCode>_(* #,##0.0_);_(* \(#,##0.0\);_(* "-"??_);_(@_)</c:formatCode>
                <c:ptCount val="10"/>
                <c:pt idx="0">
                  <c:v>79.400000000000006</c:v>
                </c:pt>
                <c:pt idx="1">
                  <c:v>82.1</c:v>
                </c:pt>
                <c:pt idx="2">
                  <c:v>83.4</c:v>
                </c:pt>
                <c:pt idx="3">
                  <c:v>84</c:v>
                </c:pt>
                <c:pt idx="4">
                  <c:v>84.2</c:v>
                </c:pt>
                <c:pt idx="5">
                  <c:v>84.3</c:v>
                </c:pt>
                <c:pt idx="6">
                  <c:v>84.2</c:v>
                </c:pt>
                <c:pt idx="7">
                  <c:v>83.7</c:v>
                </c:pt>
                <c:pt idx="8">
                  <c:v>82.6</c:v>
                </c:pt>
                <c:pt idx="9">
                  <c:v>82.5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29824"/>
        <c:axId val="166431744"/>
      </c:lineChart>
      <c:catAx>
        <c:axId val="16642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66431744"/>
        <c:crosses val="autoZero"/>
        <c:auto val="1"/>
        <c:lblAlgn val="ctr"/>
        <c:lblOffset val="100"/>
        <c:noMultiLvlLbl val="0"/>
      </c:catAx>
      <c:valAx>
        <c:axId val="166431744"/>
        <c:scaling>
          <c:orientation val="minMax"/>
          <c:max val="100"/>
          <c:min val="6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1664298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55971128608919E-2"/>
          <c:y val="4.9960875984251966E-2"/>
          <c:w val="0.87052362204724409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Referência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5.3582850337614146E-3"/>
                  <c:y val="-2.2758157246322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Plan1!$B$2:$B$8</c:f>
              <c:numCache>
                <c:formatCode>_(* #,##0.0_);_(* \(#,##0.0\);_(* "-"??_);_(@_)</c:formatCode>
                <c:ptCount val="7"/>
                <c:pt idx="0">
                  <c:v>2</c:v>
                </c:pt>
                <c:pt idx="1">
                  <c:v>5.3</c:v>
                </c:pt>
                <c:pt idx="2">
                  <c:v>8.8000000000000007</c:v>
                </c:pt>
                <c:pt idx="3">
                  <c:v>12.5</c:v>
                </c:pt>
                <c:pt idx="4">
                  <c:v>16.2</c:v>
                </c:pt>
                <c:pt idx="5">
                  <c:v>19.899999999999999</c:v>
                </c:pt>
                <c:pt idx="6">
                  <c:v>23.5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Recuperação</c:v>
                </c:pt>
              </c:strCache>
            </c:strRef>
          </c:tx>
          <c:spPr>
            <a:solidFill>
              <a:srgbClr val="FCCA80"/>
            </a:solidFill>
          </c:spPr>
          <c:invertIfNegative val="0"/>
          <c:dLbls>
            <c:txPr>
              <a:bodyPr/>
              <a:lstStyle/>
              <a:p>
                <a:pPr>
                  <a:defRPr sz="1600" b="1" i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Plan1!$C$2:$C$8</c:f>
              <c:numCache>
                <c:formatCode>_(* #,##0.0_);_(* \(#,##0.0\);_(* "-"??_);_(@_)</c:formatCode>
                <c:ptCount val="7"/>
                <c:pt idx="0">
                  <c:v>2</c:v>
                </c:pt>
                <c:pt idx="1">
                  <c:v>6.6</c:v>
                </c:pt>
                <c:pt idx="2">
                  <c:v>11.5</c:v>
                </c:pt>
                <c:pt idx="3">
                  <c:v>16.5</c:v>
                </c:pt>
                <c:pt idx="4">
                  <c:v>21.5</c:v>
                </c:pt>
                <c:pt idx="5">
                  <c:v>26.4</c:v>
                </c:pt>
                <c:pt idx="6">
                  <c:v>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69776640"/>
        <c:axId val="169778176"/>
      </c:barChart>
      <c:catAx>
        <c:axId val="16977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778176"/>
        <c:crosses val="autoZero"/>
        <c:auto val="1"/>
        <c:lblAlgn val="ctr"/>
        <c:lblOffset val="100"/>
        <c:noMultiLvlLbl val="0"/>
      </c:catAx>
      <c:valAx>
        <c:axId val="169778176"/>
        <c:scaling>
          <c:orientation val="minMax"/>
        </c:scaling>
        <c:delete val="0"/>
        <c:axPos val="l"/>
        <c:majorGridlines/>
        <c:numFmt formatCode="_(* #,##0.0_);_(* \(#,##0.0\);_(* &quot;-&quot;??_);_(@_)" sourceLinked="1"/>
        <c:majorTickMark val="out"/>
        <c:minorTickMark val="none"/>
        <c:tickLblPos val="nextTo"/>
        <c:crossAx val="16977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616854773880373"/>
          <c:y val="7.237571865900097E-2"/>
          <c:w val="0.21379163499981155"/>
          <c:h val="0.1403682520719778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55971128608919E-2"/>
          <c:y val="4.9960875984251966E-2"/>
          <c:w val="0.87052362204724409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Referência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5.3582850337614146E-3"/>
                  <c:y val="-2.2758157246322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Plan1!$B$2:$B$8</c:f>
              <c:numCache>
                <c:formatCode>_(* #,##0.0_);_(* \(#,##0.0\);_(* "-"??_);_(@_)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2.5</c:v>
                </c:pt>
                <c:pt idx="3">
                  <c:v>4.3</c:v>
                </c:pt>
                <c:pt idx="4">
                  <c:v>8</c:v>
                </c:pt>
                <c:pt idx="5">
                  <c:v>12.2</c:v>
                </c:pt>
                <c:pt idx="6">
                  <c:v>12.2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Recuperação</c:v>
                </c:pt>
              </c:strCache>
            </c:strRef>
          </c:tx>
          <c:spPr>
            <a:solidFill>
              <a:srgbClr val="FCCA80"/>
            </a:solidFill>
          </c:spPr>
          <c:invertIfNegative val="0"/>
          <c:dLbls>
            <c:txPr>
              <a:bodyPr/>
              <a:lstStyle/>
              <a:p>
                <a:pPr>
                  <a:defRPr sz="1600" b="1" i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Plan1!$C$2:$C$8</c:f>
              <c:numCache>
                <c:formatCode>_(* #,##0.0_);_(* \(#,##0.0\);_(* "-"??_);_(@_)</c:formatCode>
                <c:ptCount val="7"/>
                <c:pt idx="0">
                  <c:v>0</c:v>
                </c:pt>
                <c:pt idx="1">
                  <c:v>3.1</c:v>
                </c:pt>
                <c:pt idx="2">
                  <c:v>6.5</c:v>
                </c:pt>
                <c:pt idx="3">
                  <c:v>8.5</c:v>
                </c:pt>
                <c:pt idx="4">
                  <c:v>12.1</c:v>
                </c:pt>
                <c:pt idx="5">
                  <c:v>17.399999999999999</c:v>
                </c:pt>
                <c:pt idx="6">
                  <c:v>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71961728"/>
        <c:axId val="170329216"/>
      </c:barChart>
      <c:catAx>
        <c:axId val="17196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329216"/>
        <c:crosses val="autoZero"/>
        <c:auto val="1"/>
        <c:lblAlgn val="ctr"/>
        <c:lblOffset val="100"/>
        <c:noMultiLvlLbl val="0"/>
      </c:catAx>
      <c:valAx>
        <c:axId val="170329216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7196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616854773880373"/>
          <c:y val="7.237571865900097E-2"/>
          <c:w val="0.21379163499981155"/>
          <c:h val="0.1403682520719778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A2540-F187-46AC-82FA-B3F6DC8C15BC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54BF2FD-8D9B-4619-B419-1C65D47A00E1}">
      <dgm:prSet/>
      <dgm:spPr/>
      <dgm:t>
        <a:bodyPr/>
        <a:lstStyle/>
        <a:p>
          <a:pPr rtl="0"/>
          <a:r>
            <a:rPr lang="pt-BR" b="1" dirty="0" smtClean="0"/>
            <a:t>NUCLEAR</a:t>
          </a:r>
          <a:endParaRPr lang="pt-BR" dirty="0"/>
        </a:p>
      </dgm:t>
    </dgm:pt>
    <dgm:pt modelId="{5428373A-61DF-4A40-B241-3D4C5544564D}" type="parTrans" cxnId="{FD379B4D-EB43-4DBB-964C-204003171496}">
      <dgm:prSet/>
      <dgm:spPr/>
      <dgm:t>
        <a:bodyPr/>
        <a:lstStyle/>
        <a:p>
          <a:endParaRPr lang="pt-BR"/>
        </a:p>
      </dgm:t>
    </dgm:pt>
    <dgm:pt modelId="{982CD1EE-D20A-44A9-A80F-A3C6E917A5F5}" type="sibTrans" cxnId="{FD379B4D-EB43-4DBB-964C-204003171496}">
      <dgm:prSet/>
      <dgm:spPr/>
      <dgm:t>
        <a:bodyPr/>
        <a:lstStyle/>
        <a:p>
          <a:endParaRPr lang="pt-BR"/>
        </a:p>
      </dgm:t>
    </dgm:pt>
    <dgm:pt modelId="{C16B9CFB-CB5A-49A3-9EE0-29FC33B8AF67}">
      <dgm:prSet/>
      <dgm:spPr/>
      <dgm:t>
        <a:bodyPr/>
        <a:lstStyle/>
        <a:p>
          <a:pPr rtl="0"/>
          <a:r>
            <a:rPr lang="pt-BR" b="1" dirty="0" smtClean="0"/>
            <a:t>GÁS NATURAL </a:t>
          </a:r>
          <a:endParaRPr lang="pt-BR" dirty="0"/>
        </a:p>
      </dgm:t>
    </dgm:pt>
    <dgm:pt modelId="{726FC2D3-1223-4CFB-B4F8-D43BA6BBD535}" type="parTrans" cxnId="{13B3E28C-2927-4681-B80C-C4C05A679306}">
      <dgm:prSet/>
      <dgm:spPr/>
      <dgm:t>
        <a:bodyPr/>
        <a:lstStyle/>
        <a:p>
          <a:endParaRPr lang="pt-BR"/>
        </a:p>
      </dgm:t>
    </dgm:pt>
    <dgm:pt modelId="{2A78C0E1-0E3E-4657-807C-3FF59A80EA4B}" type="sibTrans" cxnId="{13B3E28C-2927-4681-B80C-C4C05A679306}">
      <dgm:prSet/>
      <dgm:spPr/>
      <dgm:t>
        <a:bodyPr/>
        <a:lstStyle/>
        <a:p>
          <a:endParaRPr lang="pt-BR"/>
        </a:p>
      </dgm:t>
    </dgm:pt>
    <dgm:pt modelId="{E3D5E9DF-1E78-4199-BCFA-0FA40BBC7131}">
      <dgm:prSet/>
      <dgm:spPr/>
      <dgm:t>
        <a:bodyPr/>
        <a:lstStyle/>
        <a:p>
          <a:pPr rtl="0"/>
          <a:r>
            <a:rPr lang="pt-BR" b="1" dirty="0" smtClean="0"/>
            <a:t>CARVÃO</a:t>
          </a:r>
          <a:endParaRPr lang="pt-BR" dirty="0"/>
        </a:p>
      </dgm:t>
    </dgm:pt>
    <dgm:pt modelId="{0982BDDC-A74F-4E29-AC48-811A202D2CCB}" type="parTrans" cxnId="{38365626-043A-476C-BBD5-D4EC3E5BD7CD}">
      <dgm:prSet/>
      <dgm:spPr/>
      <dgm:t>
        <a:bodyPr/>
        <a:lstStyle/>
        <a:p>
          <a:endParaRPr lang="pt-BR"/>
        </a:p>
      </dgm:t>
    </dgm:pt>
    <dgm:pt modelId="{3D19F052-865D-4A16-8CBF-DF7EA974D21B}" type="sibTrans" cxnId="{38365626-043A-476C-BBD5-D4EC3E5BD7CD}">
      <dgm:prSet/>
      <dgm:spPr/>
      <dgm:t>
        <a:bodyPr/>
        <a:lstStyle/>
        <a:p>
          <a:endParaRPr lang="pt-BR"/>
        </a:p>
      </dgm:t>
    </dgm:pt>
    <dgm:pt modelId="{92D58E4F-E4B8-48EA-AAC5-4A0887CE5EF0}" type="pres">
      <dgm:prSet presAssocID="{B78A2540-F187-46AC-82FA-B3F6DC8C15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0F4C2C-8F52-4111-8602-9DE5918ABD0C}" type="pres">
      <dgm:prSet presAssocID="{E54BF2FD-8D9B-4619-B419-1C65D47A00E1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F190FC-A565-40F8-9D3B-D6F3C9F223F8}" type="pres">
      <dgm:prSet presAssocID="{982CD1EE-D20A-44A9-A80F-A3C6E917A5F5}" presName="space" presStyleCnt="0"/>
      <dgm:spPr/>
    </dgm:pt>
    <dgm:pt modelId="{FCD28C69-01F0-4DE0-9569-0ADFD5B57A20}" type="pres">
      <dgm:prSet presAssocID="{C16B9CFB-CB5A-49A3-9EE0-29FC33B8AF67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82506C-F4E8-40F7-957F-4EE3B2D22AC5}" type="pres">
      <dgm:prSet presAssocID="{2A78C0E1-0E3E-4657-807C-3FF59A80EA4B}" presName="space" presStyleCnt="0"/>
      <dgm:spPr/>
    </dgm:pt>
    <dgm:pt modelId="{2A0AA9D3-5079-40C7-8B59-ECEEEB498EA0}" type="pres">
      <dgm:prSet presAssocID="{E3D5E9DF-1E78-4199-BCFA-0FA40BBC713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7905C6-59C0-435D-BF05-32086B3FE905}" type="presOf" srcId="{E54BF2FD-8D9B-4619-B419-1C65D47A00E1}" destId="{4B0F4C2C-8F52-4111-8602-9DE5918ABD0C}" srcOrd="0" destOrd="0" presId="urn:microsoft.com/office/officeart/2005/8/layout/venn3"/>
    <dgm:cxn modelId="{13B3E28C-2927-4681-B80C-C4C05A679306}" srcId="{B78A2540-F187-46AC-82FA-B3F6DC8C15BC}" destId="{C16B9CFB-CB5A-49A3-9EE0-29FC33B8AF67}" srcOrd="1" destOrd="0" parTransId="{726FC2D3-1223-4CFB-B4F8-D43BA6BBD535}" sibTransId="{2A78C0E1-0E3E-4657-807C-3FF59A80EA4B}"/>
    <dgm:cxn modelId="{92F807CE-B3F7-4FF6-9CE4-3D6F147641B4}" type="presOf" srcId="{B78A2540-F187-46AC-82FA-B3F6DC8C15BC}" destId="{92D58E4F-E4B8-48EA-AAC5-4A0887CE5EF0}" srcOrd="0" destOrd="0" presId="urn:microsoft.com/office/officeart/2005/8/layout/venn3"/>
    <dgm:cxn modelId="{518F99C1-AF78-44AD-AFD0-A425E31E6712}" type="presOf" srcId="{E3D5E9DF-1E78-4199-BCFA-0FA40BBC7131}" destId="{2A0AA9D3-5079-40C7-8B59-ECEEEB498EA0}" srcOrd="0" destOrd="0" presId="urn:microsoft.com/office/officeart/2005/8/layout/venn3"/>
    <dgm:cxn modelId="{38365626-043A-476C-BBD5-D4EC3E5BD7CD}" srcId="{B78A2540-F187-46AC-82FA-B3F6DC8C15BC}" destId="{E3D5E9DF-1E78-4199-BCFA-0FA40BBC7131}" srcOrd="2" destOrd="0" parTransId="{0982BDDC-A74F-4E29-AC48-811A202D2CCB}" sibTransId="{3D19F052-865D-4A16-8CBF-DF7EA974D21B}"/>
    <dgm:cxn modelId="{D55073A5-097E-4CA5-8EF1-F03AB90DB514}" type="presOf" srcId="{C16B9CFB-CB5A-49A3-9EE0-29FC33B8AF67}" destId="{FCD28C69-01F0-4DE0-9569-0ADFD5B57A20}" srcOrd="0" destOrd="0" presId="urn:microsoft.com/office/officeart/2005/8/layout/venn3"/>
    <dgm:cxn modelId="{FD379B4D-EB43-4DBB-964C-204003171496}" srcId="{B78A2540-F187-46AC-82FA-B3F6DC8C15BC}" destId="{E54BF2FD-8D9B-4619-B419-1C65D47A00E1}" srcOrd="0" destOrd="0" parTransId="{5428373A-61DF-4A40-B241-3D4C5544564D}" sibTransId="{982CD1EE-D20A-44A9-A80F-A3C6E917A5F5}"/>
    <dgm:cxn modelId="{ABDEA131-5482-44BD-8D96-33C380657A0D}" type="presParOf" srcId="{92D58E4F-E4B8-48EA-AAC5-4A0887CE5EF0}" destId="{4B0F4C2C-8F52-4111-8602-9DE5918ABD0C}" srcOrd="0" destOrd="0" presId="urn:microsoft.com/office/officeart/2005/8/layout/venn3"/>
    <dgm:cxn modelId="{7D318381-4483-406F-BF21-54E675F86AF0}" type="presParOf" srcId="{92D58E4F-E4B8-48EA-AAC5-4A0887CE5EF0}" destId="{8CF190FC-A565-40F8-9D3B-D6F3C9F223F8}" srcOrd="1" destOrd="0" presId="urn:microsoft.com/office/officeart/2005/8/layout/venn3"/>
    <dgm:cxn modelId="{1FA0542D-E46E-484D-BD91-040F5D878DE5}" type="presParOf" srcId="{92D58E4F-E4B8-48EA-AAC5-4A0887CE5EF0}" destId="{FCD28C69-01F0-4DE0-9569-0ADFD5B57A20}" srcOrd="2" destOrd="0" presId="urn:microsoft.com/office/officeart/2005/8/layout/venn3"/>
    <dgm:cxn modelId="{62F084E4-608F-415E-972E-0E3F14C6918E}" type="presParOf" srcId="{92D58E4F-E4B8-48EA-AAC5-4A0887CE5EF0}" destId="{6282506C-F4E8-40F7-957F-4EE3B2D22AC5}" srcOrd="3" destOrd="0" presId="urn:microsoft.com/office/officeart/2005/8/layout/venn3"/>
    <dgm:cxn modelId="{C5A5D177-47D0-4E87-AE50-F82CE9E3572E}" type="presParOf" srcId="{92D58E4F-E4B8-48EA-AAC5-4A0887CE5EF0}" destId="{2A0AA9D3-5079-40C7-8B59-ECEEEB498EA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F4C2C-8F52-4111-8602-9DE5918ABD0C}">
      <dsp:nvSpPr>
        <dsp:cNvPr id="0" name=""/>
        <dsp:cNvSpPr/>
      </dsp:nvSpPr>
      <dsp:spPr>
        <a:xfrm>
          <a:off x="1216" y="192443"/>
          <a:ext cx="1064124" cy="10641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562" tIns="16510" rIns="58562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NUCLEAR</a:t>
          </a:r>
          <a:endParaRPr lang="pt-BR" sz="1300" kern="1200" dirty="0"/>
        </a:p>
      </dsp:txBody>
      <dsp:txXfrm>
        <a:off x="157053" y="348280"/>
        <a:ext cx="752450" cy="752450"/>
      </dsp:txXfrm>
    </dsp:sp>
    <dsp:sp modelId="{FCD28C69-01F0-4DE0-9569-0ADFD5B57A20}">
      <dsp:nvSpPr>
        <dsp:cNvPr id="0" name=""/>
        <dsp:cNvSpPr/>
      </dsp:nvSpPr>
      <dsp:spPr>
        <a:xfrm>
          <a:off x="852516" y="192443"/>
          <a:ext cx="1064124" cy="1064124"/>
        </a:xfrm>
        <a:prstGeom prst="ellipse">
          <a:avLst/>
        </a:prstGeom>
        <a:solidFill>
          <a:schemeClr val="accent4">
            <a:alpha val="50000"/>
            <a:hueOff val="-857132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562" tIns="16510" rIns="58562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GÁS NATURAL </a:t>
          </a:r>
          <a:endParaRPr lang="pt-BR" sz="1300" kern="1200" dirty="0"/>
        </a:p>
      </dsp:txBody>
      <dsp:txXfrm>
        <a:off x="1008353" y="348280"/>
        <a:ext cx="752450" cy="752450"/>
      </dsp:txXfrm>
    </dsp:sp>
    <dsp:sp modelId="{2A0AA9D3-5079-40C7-8B59-ECEEEB498EA0}">
      <dsp:nvSpPr>
        <dsp:cNvPr id="0" name=""/>
        <dsp:cNvSpPr/>
      </dsp:nvSpPr>
      <dsp:spPr>
        <a:xfrm>
          <a:off x="1703816" y="192443"/>
          <a:ext cx="1064124" cy="1064124"/>
        </a:xfrm>
        <a:prstGeom prst="ellipse">
          <a:avLst/>
        </a:prstGeom>
        <a:solidFill>
          <a:schemeClr val="accent4">
            <a:alpha val="50000"/>
            <a:hueOff val="-1714265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562" tIns="16510" rIns="58562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CARVÃO</a:t>
          </a:r>
          <a:endParaRPr lang="pt-BR" sz="1300" kern="1200" dirty="0"/>
        </a:p>
      </dsp:txBody>
      <dsp:txXfrm>
        <a:off x="1859653" y="348280"/>
        <a:ext cx="752450" cy="752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CC5A16E-C4C3-4413-AAC0-F9B60CAA866F}" type="datetimeFigureOut">
              <a:rPr lang="pt-BR" smtClean="0"/>
              <a:pPr/>
              <a:t>30/11/2017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B24B9F6-0695-4EE9-A2B7-A50A5FB1E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80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80A4398-402C-4F8E-8818-80C29011231F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2B2423F-FCAF-4B7E-ADF5-D1D142CC5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14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73751" indent="-473751" defTabSz="94750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Diversificação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resiliência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no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atendimento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à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expansão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demanda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confiabilidade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segurança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energética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sustentabilidade,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oportunidades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para 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economia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local);</a:t>
            </a:r>
          </a:p>
          <a:p>
            <a:pPr marL="473751" indent="-473751" defTabSz="94750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Sustentabilidade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orientando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expansão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oferta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(COP21),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assegurando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elevado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grau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renovabilidade da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matriz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energética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brasileira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no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longo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prazo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473751" indent="-473751" defTabSz="94750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Flexibilidade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na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operação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decorrente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participação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crescente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recursos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energéticos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distribuídos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473751" indent="-473751" defTabSz="94750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Potência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complementar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opção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à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variabilidade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redução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aproveitamento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hídrico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geração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de base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armazenamento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energia</a:t>
            </a:r>
            <a:r>
              <a:rPr lang="en-US">
                <a:solidFill>
                  <a:prstClr val="black"/>
                </a:solidFill>
                <a:latin typeface="Calibri"/>
              </a:rPr>
              <a:t>).</a:t>
            </a:r>
          </a:p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8200" indent="-2944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87" indent="-23523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4837" indent="-23523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6943" indent="-23523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0694" indent="-235231" defTabSz="9458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4445" indent="-235231" defTabSz="9458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8195" indent="-235231" defTabSz="9458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21946" indent="-235231" defTabSz="9458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4BA1B6E-139D-4BF5-BB6C-6A4455E528E6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19C7E-67B8-4315-AEF3-5953225D6B63}" type="slidenum">
              <a:rPr lang="pt-BR" altLang="en-US" smtClean="0"/>
              <a:pPr/>
              <a:t>13</a:t>
            </a:fld>
            <a:endParaRPr lang="pt-BR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3435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-1"/>
            <a:ext cx="9144000" cy="6708057"/>
          </a:xfrm>
          <a:prstGeom prst="rect">
            <a:avLst/>
          </a:prstGeom>
          <a:solidFill>
            <a:srgbClr val="002A5E"/>
          </a:solidFill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ubtítulo 1"/>
          <p:cNvSpPr>
            <a:spLocks noGrp="1"/>
          </p:cNvSpPr>
          <p:nvPr>
            <p:ph type="subTitle" idx="1"/>
          </p:nvPr>
        </p:nvSpPr>
        <p:spPr>
          <a:xfrm>
            <a:off x="6000418" y="5301208"/>
            <a:ext cx="2859626" cy="646331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960452" cy="2448272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21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0595" flipH="1" flipV="1">
            <a:off x="-309860" y="4693006"/>
            <a:ext cx="2266387" cy="20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60" y="6314110"/>
            <a:ext cx="805771" cy="469306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5748857" y="6294954"/>
            <a:ext cx="24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>
                <a:solidFill>
                  <a:srgbClr val="002A5E"/>
                </a:solidFill>
              </a:rPr>
              <a:t>Empresa</a:t>
            </a:r>
            <a:r>
              <a:rPr lang="pt-BR" sz="1400" baseline="0" dirty="0">
                <a:solidFill>
                  <a:srgbClr val="002A5E"/>
                </a:solidFill>
              </a:rPr>
              <a:t> de Pesquisa Energética</a:t>
            </a:r>
          </a:p>
          <a:p>
            <a:pPr algn="r"/>
            <a:r>
              <a:rPr lang="pt-BR" sz="1400" baseline="0" dirty="0">
                <a:solidFill>
                  <a:srgbClr val="002A5E"/>
                </a:solidFill>
              </a:rPr>
              <a:t>Ministério de Minas e Energia</a:t>
            </a:r>
            <a:endParaRPr lang="pt-BR" sz="1400" dirty="0">
              <a:solidFill>
                <a:srgbClr val="002A5E"/>
              </a:solidFill>
            </a:endParaRPr>
          </a:p>
        </p:txBody>
      </p:sp>
      <p:pic>
        <p:nvPicPr>
          <p:cNvPr id="19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780">
            <a:off x="7327719" y="-478741"/>
            <a:ext cx="2069782" cy="193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</a:extLst>
        </p:spPr>
      </p:pic>
      <p:pic>
        <p:nvPicPr>
          <p:cNvPr id="12" name="Picture 2" descr="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1" y="6313790"/>
            <a:ext cx="1084259" cy="4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3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-5236" y="0"/>
            <a:ext cx="9144000" cy="6708056"/>
          </a:xfrm>
          <a:prstGeom prst="rect">
            <a:avLst/>
          </a:prstGeom>
          <a:solidFill>
            <a:srgbClr val="002A5E"/>
          </a:solidFill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2739187" y="2391348"/>
            <a:ext cx="6116844" cy="2448272"/>
          </a:xfrm>
        </p:spPr>
        <p:txBody>
          <a:bodyPr>
            <a:normAutofit/>
          </a:bodyPr>
          <a:lstStyle>
            <a:lvl1pPr algn="r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19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0595" flipH="1" flipV="1">
            <a:off x="-309860" y="4693006"/>
            <a:ext cx="2266387" cy="20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60" y="6314110"/>
            <a:ext cx="805771" cy="469306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5748857" y="6294954"/>
            <a:ext cx="24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>
                <a:solidFill>
                  <a:srgbClr val="002A5E"/>
                </a:solidFill>
              </a:rPr>
              <a:t>Empresa</a:t>
            </a:r>
            <a:r>
              <a:rPr lang="pt-BR" sz="1400" baseline="0" dirty="0">
                <a:solidFill>
                  <a:srgbClr val="002A5E"/>
                </a:solidFill>
              </a:rPr>
              <a:t> de Pesquisa Energética</a:t>
            </a:r>
          </a:p>
          <a:p>
            <a:pPr algn="r"/>
            <a:r>
              <a:rPr lang="pt-BR" sz="1400" baseline="0" dirty="0">
                <a:solidFill>
                  <a:srgbClr val="002A5E"/>
                </a:solidFill>
              </a:rPr>
              <a:t>Ministério de Minas e Energia</a:t>
            </a:r>
            <a:endParaRPr lang="pt-BR" sz="1400" dirty="0">
              <a:solidFill>
                <a:srgbClr val="002A5E"/>
              </a:solidFill>
            </a:endParaRPr>
          </a:p>
        </p:txBody>
      </p:sp>
      <p:pic>
        <p:nvPicPr>
          <p:cNvPr id="18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780">
            <a:off x="7327719" y="-478741"/>
            <a:ext cx="2069782" cy="193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</a:extLst>
        </p:spPr>
      </p:pic>
      <p:pic>
        <p:nvPicPr>
          <p:cNvPr id="12" name="Picture 2" descr="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1" y="6313790"/>
            <a:ext cx="1084259" cy="4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3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230186"/>
            <a:ext cx="8888663" cy="8810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5875"/>
            <a:ext cx="7886700" cy="4701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23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0" y="187327"/>
            <a:ext cx="8836980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968" y="1556084"/>
            <a:ext cx="8690262" cy="4605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222249" y="925764"/>
            <a:ext cx="8836981" cy="371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algn="l"/>
            <a:r>
              <a:rPr lang="pt-BR"/>
              <a:t> Subtítulo mestre</a:t>
            </a:r>
            <a:endParaRPr lang="pt-B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rgbClr val="002A5E"/>
          </a:solidFill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60" y="6314110"/>
            <a:ext cx="805771" cy="469306"/>
          </a:xfrm>
          <a:prstGeom prst="rect">
            <a:avLst/>
          </a:prstGeom>
        </p:spPr>
      </p:pic>
      <p:sp>
        <p:nvSpPr>
          <p:cNvPr id="17" name="CaixaDeTexto 16"/>
          <p:cNvSpPr txBox="1"/>
          <p:nvPr userDrawn="1"/>
        </p:nvSpPr>
        <p:spPr>
          <a:xfrm>
            <a:off x="5748857" y="6294954"/>
            <a:ext cx="24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</a:rPr>
              <a:t>Empresa</a:t>
            </a:r>
            <a:r>
              <a:rPr lang="pt-BR" sz="1400" baseline="0" dirty="0">
                <a:solidFill>
                  <a:schemeClr val="bg1"/>
                </a:solidFill>
              </a:rPr>
              <a:t> de Pesquisa Energética</a:t>
            </a:r>
          </a:p>
          <a:p>
            <a:pPr algn="r"/>
            <a:r>
              <a:rPr lang="pt-BR" sz="1400" baseline="0" dirty="0">
                <a:solidFill>
                  <a:schemeClr val="bg1"/>
                </a:solidFill>
              </a:rPr>
              <a:t>Ministério de Minas e Energia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23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780">
            <a:off x="7327719" y="-478741"/>
            <a:ext cx="2069782" cy="193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</a:extLst>
        </p:spPr>
      </p:pic>
      <p:pic>
        <p:nvPicPr>
          <p:cNvPr id="10" name="Picture 2" descr="logo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1" y="6313790"/>
            <a:ext cx="1084259" cy="4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2A5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A5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A5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A5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A5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e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708478" y="5300663"/>
            <a:ext cx="4151360" cy="646112"/>
          </a:xfrm>
        </p:spPr>
        <p:txBody>
          <a:bodyPr rtlCol="0">
            <a:no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 smtClean="0">
                <a:latin typeface="+mj-lt"/>
              </a:rPr>
              <a:t>Amilcar Guerreiro</a:t>
            </a:r>
            <a:r>
              <a:rPr lang="pt-BR" dirty="0" smtClean="0">
                <a:latin typeface="+mj-lt"/>
              </a:rPr>
              <a:t/>
            </a:r>
            <a:br>
              <a:rPr lang="pt-BR" dirty="0" smtClean="0">
                <a:latin typeface="+mj-lt"/>
              </a:rPr>
            </a:br>
            <a:r>
              <a:rPr lang="pt-BR" sz="1800" i="1" dirty="0" smtClean="0">
                <a:latin typeface="+mj-lt"/>
              </a:rPr>
              <a:t>Diretor de Estudos  de Energia Elétrica</a:t>
            </a:r>
            <a:endParaRPr lang="pt-BR" sz="1800" i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71539" y="2861492"/>
            <a:ext cx="7988302" cy="1569660"/>
          </a:xfrm>
          <a:prstGeom prst="rect">
            <a:avLst/>
          </a:prstGeom>
          <a:solidFill>
            <a:srgbClr val="FCCA80"/>
          </a:solidFill>
          <a:ln>
            <a:noFill/>
          </a:ln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pt-BR" sz="2000" b="1" dirty="0" smtClean="0">
                <a:latin typeface="Arial Narrow" panose="020B0606020202030204" pitchFamily="34" charset="0"/>
              </a:rPr>
              <a:t>1º PAINEL</a:t>
            </a:r>
            <a:endParaRPr lang="pt-BR" sz="2800" b="1" dirty="0" smtClean="0">
              <a:latin typeface="Arial Narrow" panose="020B0606020202030204" pitchFamily="34" charset="0"/>
            </a:endParaRPr>
          </a:p>
          <a:p>
            <a:pPr algn="r" defTabSz="914400">
              <a:defRPr/>
            </a:pPr>
            <a:r>
              <a:rPr lang="pt-BR" sz="2800" b="1" dirty="0" smtClean="0"/>
              <a:t>Futuro da Matriz Elétrica e a</a:t>
            </a:r>
            <a:br>
              <a:rPr lang="pt-BR" sz="2800" b="1" dirty="0" smtClean="0"/>
            </a:br>
            <a:r>
              <a:rPr lang="pt-BR" sz="2800" b="1" dirty="0" smtClean="0"/>
              <a:t>Necessidade de Energia Firme</a:t>
            </a:r>
            <a:endParaRPr lang="en-US" sz="2800" b="1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kern="0" baseline="0" dirty="0" smtClean="0">
                <a:solidFill>
                  <a:srgbClr val="002A5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Foz do Iguaçu, 30 de novembro de 2017</a:t>
            </a:r>
            <a:endParaRPr kumimoji="0" lang="pt-BR" sz="1600" u="none" strike="noStrike" kern="0" cap="none" spc="0" normalizeH="0" baseline="0" noProof="0" dirty="0">
              <a:ln>
                <a:noFill/>
              </a:ln>
              <a:solidFill>
                <a:srgbClr val="002A5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71539" y="1324700"/>
            <a:ext cx="798830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FMASE </a:t>
            </a:r>
            <a:r>
              <a:rPr lang="pt-BR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2017</a:t>
            </a:r>
            <a:br>
              <a:rPr lang="pt-BR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</a:t>
            </a:r>
            <a:r>
              <a:rPr lang="pt-BR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FUTURO DA </a:t>
            </a:r>
            <a:r>
              <a:rPr lang="pt-BR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RELAÇÃO MEIO </a:t>
            </a:r>
            <a:r>
              <a:rPr lang="pt-BR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AMBIENTE E SETOR ELÉTRICO</a:t>
            </a:r>
            <a:endParaRPr lang="pt-B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898" y="6284794"/>
            <a:ext cx="154219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41" y="519468"/>
            <a:ext cx="19050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0864" y="327546"/>
            <a:ext cx="8294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kern="0" spc="100" dirty="0" smtClean="0"/>
              <a:t>PDE 2026: Expansão acumulada da oferta renováveis</a:t>
            </a:r>
            <a:endParaRPr lang="pt-BR" sz="2800" b="1" kern="0" spc="1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220189" y="850766"/>
            <a:ext cx="3411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15631930"/>
              </p:ext>
            </p:extLst>
          </p:nvPr>
        </p:nvGraphicFramePr>
        <p:xfrm>
          <a:off x="1241946" y="1091821"/>
          <a:ext cx="7110484" cy="50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076284" y="1430008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GW</a:t>
            </a:r>
            <a:endParaRPr lang="pt-BR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57993" y="855847"/>
            <a:ext cx="3457998" cy="400110"/>
          </a:xfrm>
          <a:prstGeom prst="rect">
            <a:avLst/>
          </a:prstGeom>
          <a:solidFill>
            <a:srgbClr val="FCCA8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7,9 GW adicionais em 2026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2832" y="2277483"/>
            <a:ext cx="451918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Expansão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hidráulica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acumulada em 2026</a:t>
            </a:r>
          </a:p>
          <a:p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 partir de </a:t>
            </a:r>
            <a:r>
              <a:rPr lang="pt-BR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1,3 GW (1,5 GW)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Expansão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térmica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acumulada em 2026</a:t>
            </a:r>
          </a:p>
          <a:p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 partir de </a:t>
            </a:r>
            <a:r>
              <a:rPr lang="pt-BR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2,7 GW (3,1 GW)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 rot="5400000">
            <a:off x="3597248" y="3744248"/>
            <a:ext cx="502816" cy="404645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8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CaixaDeTexto 6"/>
          <p:cNvSpPr txBox="1">
            <a:spLocks noChangeArrowheads="1"/>
          </p:cNvSpPr>
          <p:nvPr/>
        </p:nvSpPr>
        <p:spPr bwMode="auto">
          <a:xfrm>
            <a:off x="7346950" y="223838"/>
            <a:ext cx="160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altLang="pt-BR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ASSUMPTIONS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21391016"/>
              </p:ext>
            </p:extLst>
          </p:nvPr>
        </p:nvGraphicFramePr>
        <p:xfrm>
          <a:off x="6378335" y="3156336"/>
          <a:ext cx="2769158" cy="144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6388196" y="1913424"/>
            <a:ext cx="1064124" cy="1064124"/>
            <a:chOff x="3363193" y="-3843079"/>
            <a:chExt cx="1064124" cy="1064124"/>
          </a:xfrm>
        </p:grpSpPr>
        <p:sp>
          <p:nvSpPr>
            <p:cNvPr id="13" name="Elipse 12"/>
            <p:cNvSpPr/>
            <p:nvPr/>
          </p:nvSpPr>
          <p:spPr>
            <a:xfrm>
              <a:off x="3363193" y="-3843079"/>
              <a:ext cx="1064124" cy="106412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rgbClr val="F89374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3519030" y="-3687242"/>
              <a:ext cx="908287" cy="752450"/>
            </a:xfrm>
            <a:prstGeom prst="rect">
              <a:avLst/>
            </a:prstGeom>
            <a:ln>
              <a:noFill/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562" tIns="15240" rIns="58562" bIns="15240" numCol="1" spcCol="1270" anchor="ctr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100" dirty="0" smtClean="0">
                  <a:solidFill>
                    <a:schemeClr val="bg1"/>
                  </a:solidFill>
                </a:rPr>
                <a:t>POTÊNCIA COMPLEMENTAR E ARMAZENA-MENTO</a:t>
              </a:r>
              <a:endParaRPr lang="pt-BR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CaixaDeTexto 18"/>
          <p:cNvSpPr txBox="1">
            <a:spLocks noChangeArrowheads="1"/>
          </p:cNvSpPr>
          <p:nvPr/>
        </p:nvSpPr>
        <p:spPr bwMode="auto">
          <a:xfrm>
            <a:off x="7188163" y="5720366"/>
            <a:ext cx="9628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pt-BR" sz="1000" b="0" i="1" dirty="0" smtClean="0">
                <a:solidFill>
                  <a:prstClr val="black"/>
                </a:solidFill>
                <a:latin typeface="Trebuchet MS" pitchFamily="34" charset="0"/>
              </a:rPr>
              <a:t>Fonte: EPE</a:t>
            </a:r>
            <a:endParaRPr lang="pt-BR" sz="1000" b="0" i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6" name="CaixaDeTexto 30"/>
          <p:cNvSpPr txBox="1">
            <a:spLocks noChangeArrowheads="1"/>
          </p:cNvSpPr>
          <p:nvPr/>
        </p:nvSpPr>
        <p:spPr bwMode="auto">
          <a:xfrm>
            <a:off x="345829" y="956240"/>
            <a:ext cx="8568952" cy="646331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1800" b="0" dirty="0" smtClean="0">
                <a:solidFill>
                  <a:prstClr val="black"/>
                </a:solidFill>
                <a:latin typeface="Calibri"/>
              </a:rPr>
              <a:t>Com o crescimento das fontes renováveis “não despacháveis”, a indicação é de necessidade de geração de base e de potência complementar </a:t>
            </a:r>
            <a:endParaRPr lang="pt-BR" altLang="pt-BR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Colchete direito 1"/>
          <p:cNvSpPr/>
          <p:nvPr/>
        </p:nvSpPr>
        <p:spPr>
          <a:xfrm>
            <a:off x="6126794" y="3601264"/>
            <a:ext cx="216763" cy="559156"/>
          </a:xfrm>
          <a:prstGeom prst="rightBracke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4" y="1707554"/>
            <a:ext cx="5980113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eta para a direita 16"/>
          <p:cNvSpPr/>
          <p:nvPr/>
        </p:nvSpPr>
        <p:spPr>
          <a:xfrm rot="899770">
            <a:off x="1821674" y="4347753"/>
            <a:ext cx="3658014" cy="373081"/>
          </a:xfrm>
          <a:prstGeom prst="rightArrow">
            <a:avLst>
              <a:gd name="adj1" fmla="val 49777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10864" y="327546"/>
            <a:ext cx="742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kern="0" spc="100" dirty="0" smtClean="0"/>
              <a:t>Perspectivas do planejamento de longo prazo</a:t>
            </a:r>
            <a:endParaRPr lang="pt-BR" sz="2800" b="1" kern="0" spc="100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220189" y="850766"/>
            <a:ext cx="3411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35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0864" y="327546"/>
            <a:ext cx="819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kern="0" spc="100" dirty="0" smtClean="0"/>
              <a:t>Indicação de potência complementar no PDE 2026</a:t>
            </a:r>
            <a:endParaRPr lang="pt-BR" sz="2800" b="1" kern="0" spc="1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220189" y="850766"/>
            <a:ext cx="3411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81254520"/>
              </p:ext>
            </p:extLst>
          </p:nvPr>
        </p:nvGraphicFramePr>
        <p:xfrm>
          <a:off x="1241946" y="1091821"/>
          <a:ext cx="7110484" cy="50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98621" y="962976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GW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6481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21272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0" y="-28575"/>
            <a:ext cx="9155113" cy="228600"/>
            <a:chOff x="0" y="-18"/>
            <a:chExt cx="5767" cy="144"/>
          </a:xfrm>
        </p:grpSpPr>
        <p:pic>
          <p:nvPicPr>
            <p:cNvPr id="4106" name="Picture 8" descr="logo_mme_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5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9" descr="logo_mme_2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/>
            <a:srcRect l="48343" t="-14398"/>
            <a:stretch>
              <a:fillRect/>
            </a:stretch>
          </p:blipFill>
          <p:spPr bwMode="auto">
            <a:xfrm>
              <a:off x="2366" y="-18"/>
              <a:ext cx="34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1066800" y="457200"/>
            <a:ext cx="7924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t-BR" sz="2800" i="1" dirty="0" smtClean="0">
                <a:solidFill>
                  <a:schemeClr val="tx1"/>
                </a:solidFill>
                <a:latin typeface="Candara" pitchFamily="34" charset="0"/>
              </a:rPr>
              <a:t>Desafios a serem enfrentados</a:t>
            </a:r>
            <a:endParaRPr lang="pt-BR" sz="2800" i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101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4801" y="1010297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Participação crescente das fontes renováveis não controladas</a:t>
            </a:r>
          </a:p>
          <a:p>
            <a:pPr lvl="2"/>
            <a:r>
              <a:rPr lang="pt-BR" sz="1400" b="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Fontes renováveis não controladas:</a:t>
            </a:r>
            <a:br>
              <a:rPr lang="pt-BR" sz="1400" b="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t-BR" sz="1400" b="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eólica, solar fotovoltaica, hidráulicas a fio d’água, geração distribuída</a:t>
            </a:r>
          </a:p>
          <a:p>
            <a:pPr lvl="2"/>
            <a:endParaRPr lang="pt-BR" sz="1000" b="0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Novo serviço demandado: “</a:t>
            </a:r>
            <a:r>
              <a:rPr lang="pt-BR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energy</a:t>
            </a:r>
            <a:r>
              <a:rPr lang="pt-B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storage</a:t>
            </a:r>
            <a:r>
              <a:rPr lang="pt-B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”</a:t>
            </a:r>
          </a:p>
          <a:p>
            <a:r>
              <a:rPr lang="en-US" sz="1600" b="0" dirty="0" smtClean="0">
                <a:solidFill>
                  <a:schemeClr val="tx1"/>
                </a:solidFill>
                <a:latin typeface="Century Gothic"/>
                <a:cs typeface="Century Gothic"/>
              </a:rPr>
              <a:t>	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Segundo </a:t>
            </a:r>
            <a:r>
              <a:rPr lang="en-US" sz="1400" b="0" i="1" dirty="0">
                <a:solidFill>
                  <a:schemeClr val="tx1"/>
                </a:solidFill>
                <a:latin typeface="Century Gothic"/>
                <a:cs typeface="Century Gothic"/>
              </a:rPr>
              <a:t>a Coppers Development Association Inc., 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nos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b="0" i="1" dirty="0" err="1">
                <a:solidFill>
                  <a:schemeClr val="tx1"/>
                </a:solidFill>
                <a:latin typeface="Century Gothic"/>
                <a:cs typeface="Century Gothic"/>
              </a:rPr>
              <a:t>próximos</a:t>
            </a:r>
            <a:r>
              <a:rPr lang="en-US" sz="1400" b="0" i="1" dirty="0">
                <a:solidFill>
                  <a:schemeClr val="tx1"/>
                </a:solidFill>
                <a:latin typeface="Century Gothic"/>
                <a:cs typeface="Century Gothic"/>
              </a:rPr>
              <a:t> 10-20 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anos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até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b="0" i="1" dirty="0">
                <a:solidFill>
                  <a:schemeClr val="tx1"/>
                </a:solidFill>
                <a:latin typeface="Century Gothic"/>
                <a:cs typeface="Century Gothic"/>
              </a:rPr>
              <a:t>300 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GW 	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serão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instalados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, </a:t>
            </a:r>
            <a:r>
              <a:rPr lang="en-US" sz="1400" b="0" i="1" dirty="0" err="1">
                <a:solidFill>
                  <a:schemeClr val="tx1"/>
                </a:solidFill>
                <a:latin typeface="Century Gothic"/>
                <a:cs typeface="Century Gothic"/>
              </a:rPr>
              <a:t>significando</a:t>
            </a:r>
            <a:r>
              <a:rPr lang="en-US" sz="1400" b="0" i="1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b="0" i="1" dirty="0" err="1">
                <a:solidFill>
                  <a:schemeClr val="tx1"/>
                </a:solidFill>
                <a:latin typeface="Century Gothic"/>
                <a:cs typeface="Century Gothic"/>
              </a:rPr>
              <a:t>investimentos</a:t>
            </a:r>
            <a:r>
              <a:rPr lang="en-US" sz="1400" b="0" i="1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entre US</a:t>
            </a:r>
            <a:r>
              <a:rPr lang="en-US" sz="1400" b="0" i="1" dirty="0">
                <a:solidFill>
                  <a:schemeClr val="tx1"/>
                </a:solidFill>
                <a:latin typeface="Century Gothic"/>
                <a:cs typeface="Century Gothic"/>
              </a:rPr>
              <a:t>$ 200-600 </a:t>
            </a:r>
            <a:r>
              <a:rPr lang="en-US" sz="1400" b="0" i="1" dirty="0" err="1">
                <a:solidFill>
                  <a:schemeClr val="tx1"/>
                </a:solidFill>
                <a:latin typeface="Century Gothic"/>
                <a:cs typeface="Century Gothic"/>
              </a:rPr>
              <a:t>bilhões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.</a:t>
            </a:r>
            <a:endParaRPr lang="en-US" sz="1400" b="0" i="1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	"</a:t>
            </a:r>
            <a:r>
              <a:rPr lang="en-US" sz="1400" b="0" i="1" dirty="0">
                <a:solidFill>
                  <a:schemeClr val="tx1"/>
                </a:solidFill>
                <a:latin typeface="Century Gothic"/>
                <a:cs typeface="Century Gothic"/>
              </a:rPr>
              <a:t>Market drivers” </a:t>
            </a:r>
            <a:r>
              <a:rPr lang="en-US" sz="1400" b="0" i="1" dirty="0" err="1">
                <a:solidFill>
                  <a:schemeClr val="tx1"/>
                </a:solidFill>
                <a:latin typeface="Century Gothic"/>
                <a:cs typeface="Century Gothic"/>
              </a:rPr>
              <a:t>são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: 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segurança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b="0" i="1" dirty="0" err="1">
                <a:solidFill>
                  <a:schemeClr val="tx1"/>
                </a:solidFill>
                <a:latin typeface="Century Gothic"/>
                <a:cs typeface="Century Gothic"/>
              </a:rPr>
              <a:t>energética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; </a:t>
            </a:r>
            <a:r>
              <a:rPr lang="en-US" sz="1400" b="0" i="1" dirty="0" err="1">
                <a:solidFill>
                  <a:schemeClr val="tx1"/>
                </a:solidFill>
                <a:latin typeface="Century Gothic"/>
                <a:cs typeface="Century Gothic"/>
              </a:rPr>
              <a:t>e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xpansão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b="0" i="1" dirty="0">
                <a:solidFill>
                  <a:schemeClr val="tx1"/>
                </a:solidFill>
                <a:latin typeface="Century Gothic"/>
                <a:cs typeface="Century Gothic"/>
              </a:rPr>
              <a:t>de smart 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grid; </a:t>
            </a:r>
            <a:endParaRPr lang="en-US" sz="1400" b="0" i="1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	</a:t>
            </a:r>
            <a:r>
              <a:rPr lang="en-US" sz="140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crescimento</a:t>
            </a:r>
            <a:r>
              <a:rPr lang="en-US" sz="14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Century Gothic"/>
                <a:cs typeface="Century Gothic"/>
              </a:rPr>
              <a:t>das </a:t>
            </a:r>
            <a:r>
              <a:rPr lang="en-US" sz="1400" i="1" dirty="0" err="1">
                <a:solidFill>
                  <a:schemeClr val="tx1"/>
                </a:solidFill>
                <a:latin typeface="Century Gothic"/>
                <a:cs typeface="Century Gothic"/>
              </a:rPr>
              <a:t>fontes</a:t>
            </a:r>
            <a:r>
              <a:rPr lang="en-US" sz="1400" i="1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Century Gothic"/>
                <a:cs typeface="Century Gothic"/>
              </a:rPr>
              <a:t>renováveis</a:t>
            </a:r>
            <a:r>
              <a:rPr lang="en-US" sz="1400" i="1" dirty="0">
                <a:solidFill>
                  <a:schemeClr val="tx1"/>
                </a:solidFill>
                <a:latin typeface="Century Gothic"/>
                <a:cs typeface="Century Gothic"/>
              </a:rPr>
              <a:t> e da </a:t>
            </a:r>
            <a:r>
              <a:rPr lang="en-US" sz="1400" i="1" dirty="0" err="1">
                <a:solidFill>
                  <a:schemeClr val="tx1"/>
                </a:solidFill>
                <a:latin typeface="Century Gothic"/>
                <a:cs typeface="Century Gothic"/>
              </a:rPr>
              <a:t>geração</a:t>
            </a:r>
            <a:r>
              <a:rPr lang="en-US" sz="1400" i="1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distribuída</a:t>
            </a:r>
            <a:r>
              <a:rPr lang="en-US" sz="14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e 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políticas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governamentais</a:t>
            </a:r>
            <a:r>
              <a:rPr lang="en-US" sz="1400" b="0" i="1" dirty="0">
                <a:solidFill>
                  <a:schemeClr val="tx1"/>
                </a:solidFill>
                <a:latin typeface="Century Gothic"/>
                <a:cs typeface="Century Gothic"/>
              </a:rPr>
              <a:t>, 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	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incentivos</a:t>
            </a:r>
            <a:r>
              <a:rPr lang="en-US" sz="1400" b="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 	e </a:t>
            </a:r>
            <a:r>
              <a:rPr lang="en-US" sz="1400" b="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regulação</a:t>
            </a:r>
            <a:endParaRPr lang="pt-BR" sz="2400" i="1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Opções disponíveis:</a:t>
            </a:r>
          </a:p>
          <a:p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hidrelétricas reversíveis</a:t>
            </a:r>
          </a:p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baterias</a:t>
            </a:r>
          </a:p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geradores/motores de partida rápida</a:t>
            </a:r>
          </a:p>
          <a:p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CSP (</a:t>
            </a: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concentrated solar power</a:t>
            </a:r>
            <a:r>
              <a:rPr lang="pt-B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6" name="Elipse 5"/>
          <p:cNvSpPr/>
          <p:nvPr/>
        </p:nvSpPr>
        <p:spPr bwMode="auto">
          <a:xfrm>
            <a:off x="3984917" y="1871250"/>
            <a:ext cx="259766" cy="47607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6956717" y="2819404"/>
            <a:ext cx="259766" cy="47607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00914" y="4330733"/>
            <a:ext cx="3331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  <a:cs typeface="Calibri" pitchFamily="34" charset="0"/>
              </a:rPr>
              <a:t>Avenida Rio Branco, 1 - 11</a:t>
            </a:r>
            <a:r>
              <a:rPr lang="pt-BR" sz="1600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o</a:t>
            </a:r>
            <a:r>
              <a:rPr lang="pt-BR" sz="1600" dirty="0">
                <a:solidFill>
                  <a:schemeClr val="bg1"/>
                </a:solidFill>
                <a:latin typeface="+mj-lt"/>
                <a:cs typeface="Calibri" pitchFamily="34" charset="0"/>
              </a:rPr>
              <a:t>  andar  </a:t>
            </a:r>
          </a:p>
          <a:p>
            <a:pPr algn="r"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  <a:cs typeface="Calibri" pitchFamily="34" charset="0"/>
              </a:rPr>
              <a:t>20090-003 - Centro - Rio de Janeiro  </a:t>
            </a:r>
            <a:r>
              <a:rPr lang="pt-BR" sz="1600" i="1" dirty="0">
                <a:solidFill>
                  <a:srgbClr val="FCCA80"/>
                </a:solidFill>
                <a:latin typeface="+mj-lt"/>
                <a:cs typeface="Calibri" pitchFamily="34" charset="0"/>
              </a:rPr>
              <a:t>http://www.epe.gov.br/</a:t>
            </a:r>
            <a:endParaRPr lang="pt-BR" sz="1600" i="1" dirty="0">
              <a:solidFill>
                <a:srgbClr val="FCCA80"/>
              </a:solidFill>
              <a:latin typeface="+mj-lt"/>
            </a:endParaRPr>
          </a:p>
        </p:txBody>
      </p:sp>
      <p:sp>
        <p:nvSpPr>
          <p:cNvPr id="7" name="Subtítulo 1"/>
          <p:cNvSpPr txBox="1">
            <a:spLocks/>
          </p:cNvSpPr>
          <p:nvPr/>
        </p:nvSpPr>
        <p:spPr>
          <a:xfrm>
            <a:off x="1103085" y="1030514"/>
            <a:ext cx="3309257" cy="117513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pt-BR" dirty="0" smtClean="0">
                <a:solidFill>
                  <a:schemeClr val="bg1"/>
                </a:solidFill>
                <a:latin typeface="+mj-lt"/>
              </a:rPr>
              <a:t>Amilcar Guerreiro </a:t>
            </a:r>
            <a:endParaRPr lang="pt-BR" dirty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pt-BR" sz="1600" dirty="0">
                <a:solidFill>
                  <a:srgbClr val="FCCA80"/>
                </a:solidFill>
                <a:latin typeface="+mj-lt"/>
              </a:rPr>
              <a:t>E-mail:      </a:t>
            </a:r>
            <a:r>
              <a:rPr lang="pt-BR" sz="1600" i="1" dirty="0" smtClean="0">
                <a:solidFill>
                  <a:srgbClr val="FCCA80"/>
                </a:solidFill>
                <a:latin typeface="+mj-lt"/>
              </a:rPr>
              <a:t>amilcar.guerreiro@epe.gov.br  </a:t>
            </a:r>
            <a:r>
              <a:rPr lang="pt-BR" sz="1600" dirty="0" smtClean="0">
                <a:solidFill>
                  <a:srgbClr val="FCCA80"/>
                </a:solidFill>
                <a:latin typeface="+mj-lt"/>
              </a:rPr>
              <a:t>         </a:t>
            </a:r>
            <a:r>
              <a:rPr lang="pt-BR" sz="1600" dirty="0">
                <a:solidFill>
                  <a:srgbClr val="FCCA80"/>
                </a:solidFill>
                <a:cs typeface="Calibri" pitchFamily="34" charset="0"/>
              </a:rPr>
              <a:t>Telefone:  </a:t>
            </a:r>
            <a:r>
              <a:rPr lang="pt-BR" sz="1600" i="1" dirty="0">
                <a:solidFill>
                  <a:srgbClr val="FCCA80"/>
                </a:solidFill>
                <a:cs typeface="Calibri" pitchFamily="34" charset="0"/>
              </a:rPr>
              <a:t>+ 55 (21) 3512 - </a:t>
            </a:r>
            <a:r>
              <a:rPr lang="pt-BR" sz="1600" i="1" dirty="0" smtClean="0">
                <a:solidFill>
                  <a:srgbClr val="FCCA80"/>
                </a:solidFill>
                <a:cs typeface="Calibri" pitchFamily="34" charset="0"/>
              </a:rPr>
              <a:t>3101</a:t>
            </a:r>
            <a:endParaRPr lang="pt-BR" i="1" dirty="0">
              <a:solidFill>
                <a:srgbClr val="FCCA80"/>
              </a:solidFill>
              <a:cs typeface="Calibri" pitchFamily="34" charset="0"/>
            </a:endParaRPr>
          </a:p>
        </p:txBody>
      </p:sp>
      <p:pic>
        <p:nvPicPr>
          <p:cNvPr id="1026" name="Picture 2" descr="Image result for twitter faceboo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86" y="5426139"/>
            <a:ext cx="1074058" cy="5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142344" y="54551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400" i="1" dirty="0">
                <a:solidFill>
                  <a:schemeClr val="bg1"/>
                </a:solidFill>
                <a:latin typeface="+mj-lt"/>
                <a:cs typeface="Calibri" pitchFamily="34" charset="0"/>
              </a:rPr>
              <a:t>Twitter:  </a:t>
            </a:r>
            <a:r>
              <a:rPr lang="pt-BR" sz="1400" i="1" dirty="0">
                <a:solidFill>
                  <a:srgbClr val="FCCA80"/>
                </a:solidFill>
                <a:latin typeface="+mj-lt"/>
                <a:cs typeface="Calibri" pitchFamily="34" charset="0"/>
              </a:rPr>
              <a:t>@EPE_Brasil</a:t>
            </a:r>
          </a:p>
          <a:p>
            <a:pPr algn="r">
              <a:defRPr/>
            </a:pPr>
            <a:r>
              <a:rPr lang="pt-BR" sz="1400" i="1" dirty="0">
                <a:solidFill>
                  <a:schemeClr val="bg1"/>
                </a:solidFill>
                <a:latin typeface="+mj-lt"/>
              </a:rPr>
              <a:t>Facebook:       </a:t>
            </a:r>
            <a:r>
              <a:rPr lang="pt-BR" sz="1400" i="1" dirty="0">
                <a:solidFill>
                  <a:srgbClr val="FCCA80"/>
                </a:solidFill>
                <a:latin typeface="+mj-lt"/>
              </a:rPr>
              <a:t>EPE.Brasil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4" y="2775768"/>
            <a:ext cx="2155370" cy="148253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13898" y="6284794"/>
            <a:ext cx="154219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3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51520" y="231008"/>
            <a:ext cx="8610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3200" b="1" dirty="0" smtClean="0">
                <a:solidFill>
                  <a:srgbClr val="006600"/>
                </a:solidFill>
                <a:latin typeface="Candara" pitchFamily="34" charset="0"/>
              </a:rPr>
              <a:t>Condicionantes da matriz elétrica do futuro</a:t>
            </a:r>
            <a:endParaRPr lang="pt-BR" sz="32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483654" name="Text Box 6"/>
          <p:cNvSpPr txBox="1">
            <a:spLocks noChangeArrowheads="1"/>
          </p:cNvSpPr>
          <p:nvPr/>
        </p:nvSpPr>
        <p:spPr bwMode="auto">
          <a:xfrm>
            <a:off x="386109" y="2394040"/>
            <a:ext cx="6061075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pt-BR" sz="3200" b="1" dirty="0">
                <a:solidFill>
                  <a:srgbClr val="009900"/>
                </a:solidFill>
                <a:latin typeface="Candara" pitchFamily="34" charset="0"/>
              </a:rPr>
              <a:t>Reciclagem e aproveitamento de resíduos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386109" y="4859428"/>
            <a:ext cx="66706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pt-BR" sz="3200" b="1" dirty="0" smtClean="0">
                <a:solidFill>
                  <a:srgbClr val="009900"/>
                </a:solidFill>
                <a:latin typeface="Candara" pitchFamily="34" charset="0"/>
              </a:rPr>
              <a:t>Complementação</a:t>
            </a:r>
            <a:br>
              <a:rPr lang="pt-BR" sz="3200" b="1" dirty="0" smtClean="0">
                <a:solidFill>
                  <a:srgbClr val="009900"/>
                </a:solidFill>
                <a:latin typeface="Candara" pitchFamily="34" charset="0"/>
              </a:rPr>
            </a:br>
            <a:r>
              <a:rPr lang="pt-BR" sz="3200" b="1" dirty="0" smtClean="0">
                <a:solidFill>
                  <a:srgbClr val="009900"/>
                </a:solidFill>
                <a:latin typeface="Candara" pitchFamily="34" charset="0"/>
              </a:rPr>
              <a:t>térmica</a:t>
            </a:r>
            <a:endParaRPr lang="pt-BR" sz="3200" b="1" dirty="0">
              <a:solidFill>
                <a:srgbClr val="009900"/>
              </a:solidFill>
              <a:latin typeface="Candara" pitchFamily="34" charset="0"/>
            </a:endParaRPr>
          </a:p>
        </p:txBody>
      </p:sp>
      <p:sp>
        <p:nvSpPr>
          <p:cNvPr id="3483660" name="Text Box 12"/>
          <p:cNvSpPr txBox="1">
            <a:spLocks noChangeArrowheads="1"/>
          </p:cNvSpPr>
          <p:nvPr/>
        </p:nvSpPr>
        <p:spPr bwMode="auto">
          <a:xfrm>
            <a:off x="386109" y="3602128"/>
            <a:ext cx="4079875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pt-BR" sz="3200" b="1" dirty="0">
                <a:solidFill>
                  <a:srgbClr val="009900"/>
                </a:solidFill>
                <a:latin typeface="Candara" pitchFamily="34" charset="0"/>
              </a:rPr>
              <a:t>Energias</a:t>
            </a:r>
            <a:br>
              <a:rPr lang="pt-BR" sz="3200" b="1" dirty="0">
                <a:solidFill>
                  <a:srgbClr val="009900"/>
                </a:solidFill>
                <a:latin typeface="Candara" pitchFamily="34" charset="0"/>
              </a:rPr>
            </a:br>
            <a:r>
              <a:rPr lang="pt-BR" sz="3200" b="1" dirty="0">
                <a:solidFill>
                  <a:srgbClr val="009900"/>
                </a:solidFill>
                <a:latin typeface="Candara" pitchFamily="34" charset="0"/>
              </a:rPr>
              <a:t>renováveis</a:t>
            </a: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838200" y="1968944"/>
            <a:ext cx="7426325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4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206944"/>
            <a:ext cx="609600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24" name="Conector reto 23"/>
          <p:cNvCxnSpPr/>
          <p:nvPr/>
        </p:nvCxnSpPr>
        <p:spPr bwMode="auto">
          <a:xfrm>
            <a:off x="838200" y="2954428"/>
            <a:ext cx="6477000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5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471828"/>
            <a:ext cx="914400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25" name="Conector reto 24"/>
          <p:cNvCxnSpPr/>
          <p:nvPr/>
        </p:nvCxnSpPr>
        <p:spPr bwMode="auto">
          <a:xfrm>
            <a:off x="838200" y="4185277"/>
            <a:ext cx="7046168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53" name="Conector reto 25"/>
          <p:cNvCxnSpPr>
            <a:cxnSpLocks noChangeShapeType="1"/>
          </p:cNvCxnSpPr>
          <p:nvPr/>
        </p:nvCxnSpPr>
        <p:spPr bwMode="auto">
          <a:xfrm flipV="1">
            <a:off x="838200" y="5401096"/>
            <a:ext cx="6324600" cy="3175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5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613" y="3135403"/>
            <a:ext cx="1074737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5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8130" y="3522753"/>
            <a:ext cx="1498600" cy="112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5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943896"/>
            <a:ext cx="1576388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57" name="CaixaDeTexto 18"/>
          <p:cNvSpPr txBox="1">
            <a:spLocks noChangeArrowheads="1"/>
          </p:cNvSpPr>
          <p:nvPr/>
        </p:nvSpPr>
        <p:spPr bwMode="auto">
          <a:xfrm>
            <a:off x="4795120" y="4646703"/>
            <a:ext cx="862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6600"/>
                </a:solidFill>
              </a:rPr>
              <a:t>eólica</a:t>
            </a:r>
          </a:p>
        </p:txBody>
      </p:sp>
      <p:sp>
        <p:nvSpPr>
          <p:cNvPr id="10258" name="CaixaDeTexto 19"/>
          <p:cNvSpPr txBox="1">
            <a:spLocks noChangeArrowheads="1"/>
          </p:cNvSpPr>
          <p:nvPr/>
        </p:nvSpPr>
        <p:spPr bwMode="auto">
          <a:xfrm>
            <a:off x="6209583" y="4646703"/>
            <a:ext cx="758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6600"/>
                </a:solidFill>
              </a:rPr>
              <a:t>solar</a:t>
            </a:r>
          </a:p>
        </p:txBody>
      </p:sp>
      <p:sp>
        <p:nvSpPr>
          <p:cNvPr id="10259" name="CaixaDeTexto 20"/>
          <p:cNvSpPr txBox="1">
            <a:spLocks noChangeArrowheads="1"/>
          </p:cNvSpPr>
          <p:nvPr/>
        </p:nvSpPr>
        <p:spPr bwMode="auto">
          <a:xfrm>
            <a:off x="7493000" y="4646703"/>
            <a:ext cx="127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6600"/>
                </a:solidFill>
              </a:rPr>
              <a:t>biomassa</a:t>
            </a:r>
          </a:p>
        </p:txBody>
      </p:sp>
      <p:pic>
        <p:nvPicPr>
          <p:cNvPr id="10260" name="Picture 19"/>
          <p:cNvPicPr>
            <a:picLocks noChangeAspect="1" noChangeArrowheads="1"/>
          </p:cNvPicPr>
          <p:nvPr/>
        </p:nvPicPr>
        <p:blipFill>
          <a:blip r:embed="rId7" cstate="print"/>
          <a:srcRect r="12711"/>
          <a:stretch>
            <a:fillRect/>
          </a:stretch>
        </p:blipFill>
        <p:spPr bwMode="auto">
          <a:xfrm>
            <a:off x="7345363" y="3479890"/>
            <a:ext cx="157003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18"/>
          <p:cNvSpPr txBox="1">
            <a:spLocks noChangeArrowheads="1"/>
          </p:cNvSpPr>
          <p:nvPr/>
        </p:nvSpPr>
        <p:spPr bwMode="auto">
          <a:xfrm>
            <a:off x="3589040" y="4646703"/>
            <a:ext cx="543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rgbClr val="006600"/>
                </a:solidFill>
              </a:rPr>
              <a:t>uhe</a:t>
            </a:r>
            <a:endParaRPr lang="pt-BR" dirty="0">
              <a:solidFill>
                <a:srgbClr val="006600"/>
              </a:solidFill>
            </a:endParaRPr>
          </a:p>
        </p:txBody>
      </p:sp>
      <p:pic>
        <p:nvPicPr>
          <p:cNvPr id="26" name="Imagem 25" descr="UsinaItumbia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2586" y="3656103"/>
            <a:ext cx="1540933" cy="990600"/>
          </a:xfrm>
          <a:prstGeom prst="rect">
            <a:avLst/>
          </a:prstGeom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86109" y="1390672"/>
            <a:ext cx="60610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pt-BR" sz="3200" b="1" dirty="0">
                <a:solidFill>
                  <a:srgbClr val="009900"/>
                </a:solidFill>
                <a:latin typeface="Candara" pitchFamily="34" charset="0"/>
              </a:rPr>
              <a:t>Eficiência </a:t>
            </a:r>
            <a:r>
              <a:rPr lang="pt-BR" sz="3200" b="1" dirty="0" smtClean="0">
                <a:solidFill>
                  <a:srgbClr val="009900"/>
                </a:solidFill>
                <a:latin typeface="Candara" pitchFamily="34" charset="0"/>
              </a:rPr>
              <a:t>energética e geração distribuída</a:t>
            </a:r>
            <a:endParaRPr lang="pt-BR" sz="3200" b="1" dirty="0">
              <a:solidFill>
                <a:srgbClr val="0099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160" y="205244"/>
            <a:ext cx="8684124" cy="697093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002A5E"/>
                </a:solidFill>
              </a:rPr>
              <a:t>Condicionantes da matriz elétrica do futuro:</a:t>
            </a:r>
            <a:br>
              <a:rPr lang="pt-BR" sz="3200" dirty="0" smtClean="0">
                <a:solidFill>
                  <a:srgbClr val="002A5E"/>
                </a:solidFill>
              </a:rPr>
            </a:br>
            <a:r>
              <a:rPr lang="pt-BR" sz="3200" dirty="0" smtClean="0">
                <a:solidFill>
                  <a:srgbClr val="002A5E"/>
                </a:solidFill>
              </a:rPr>
              <a:t>O setor elétrico sob transformação</a:t>
            </a:r>
            <a:endParaRPr lang="pt-BR" sz="3200" dirty="0">
              <a:solidFill>
                <a:srgbClr val="002A5E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495" y="1027463"/>
            <a:ext cx="8164405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0" dirty="0" smtClean="0">
                <a:solidFill>
                  <a:schemeClr val="accent2">
                    <a:lumMod val="75000"/>
                  </a:schemeClr>
                </a:solidFill>
              </a:rPr>
              <a:t>Condições de contorno: tecnologia e aspectos socioambientais</a:t>
            </a:r>
            <a:endParaRPr lang="pt-BR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Espaço Reservado para Conteúdo 21"/>
          <p:cNvSpPr>
            <a:spLocks noGrp="1"/>
          </p:cNvSpPr>
          <p:nvPr>
            <p:ph idx="1"/>
          </p:nvPr>
        </p:nvSpPr>
        <p:spPr>
          <a:xfrm>
            <a:off x="288679" y="1490029"/>
            <a:ext cx="4215084" cy="44713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Calibri" panose="020F0502020204030204" pitchFamily="34" charset="0"/>
              </a:rPr>
              <a:t>Do lado da </a:t>
            </a:r>
            <a:r>
              <a:rPr lang="pt-BR" sz="2400" b="1" dirty="0" smtClean="0">
                <a:latin typeface="Calibri" panose="020F0502020204030204" pitchFamily="34" charset="0"/>
              </a:rPr>
              <a:t>OFERTA</a:t>
            </a:r>
            <a:r>
              <a:rPr lang="pt-BR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>
                <a:latin typeface="Calibri" panose="020F0502020204030204" pitchFamily="34" charset="0"/>
              </a:rPr>
              <a:t>Tecnologias </a:t>
            </a:r>
            <a:r>
              <a:rPr lang="pt-BR" dirty="0">
                <a:latin typeface="Calibri" panose="020F0502020204030204" pitchFamily="34" charset="0"/>
              </a:rPr>
              <a:t>de geração </a:t>
            </a:r>
            <a:r>
              <a:rPr lang="pt-BR" dirty="0" smtClean="0">
                <a:latin typeface="Calibri" panose="020F0502020204030204" pitchFamily="34" charset="0"/>
              </a:rPr>
              <a:t>com </a:t>
            </a:r>
            <a:r>
              <a:rPr lang="pt-BR" b="1" dirty="0">
                <a:latin typeface="Calibri" panose="020F0502020204030204" pitchFamily="34" charset="0"/>
              </a:rPr>
              <a:t>custos variáveis de produção </a:t>
            </a:r>
            <a:r>
              <a:rPr lang="pt-BR" b="1" dirty="0" smtClean="0">
                <a:latin typeface="Calibri" panose="020F0502020204030204" pitchFamily="34" charset="0"/>
              </a:rPr>
              <a:t>muito baixos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e </a:t>
            </a:r>
            <a:r>
              <a:rPr lang="pt-BR" b="1" dirty="0">
                <a:latin typeface="Calibri" panose="020F0502020204030204" pitchFamily="34" charset="0"/>
              </a:rPr>
              <a:t>elevada </a:t>
            </a:r>
            <a:r>
              <a:rPr lang="pt-BR" b="1" dirty="0" smtClean="0">
                <a:latin typeface="Calibri" panose="020F0502020204030204" pitchFamily="34" charset="0"/>
              </a:rPr>
              <a:t>variabilidade</a:t>
            </a:r>
            <a:r>
              <a:rPr lang="pt-BR" dirty="0" smtClean="0">
                <a:latin typeface="Calibri" panose="020F0502020204030204" pitchFamily="34" charset="0"/>
              </a:rPr>
              <a:t> de produção</a:t>
            </a:r>
          </a:p>
        </p:txBody>
      </p:sp>
      <p:sp>
        <p:nvSpPr>
          <p:cNvPr id="6" name="Espaço Reservado para Conteúdo 21"/>
          <p:cNvSpPr txBox="1">
            <a:spLocks/>
          </p:cNvSpPr>
          <p:nvPr/>
        </p:nvSpPr>
        <p:spPr>
          <a:xfrm>
            <a:off x="4603719" y="1505949"/>
            <a:ext cx="4215084" cy="44713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dirty="0" smtClean="0">
                <a:latin typeface="Calibri" panose="020F0502020204030204" pitchFamily="34" charset="0"/>
              </a:rPr>
              <a:t>Do lado da </a:t>
            </a:r>
            <a:r>
              <a:rPr lang="pt-BR" sz="2400" b="1" dirty="0" smtClean="0">
                <a:latin typeface="Calibri" panose="020F0502020204030204" pitchFamily="34" charset="0"/>
              </a:rPr>
              <a:t>DEMANDA</a:t>
            </a:r>
            <a:endParaRPr lang="pt-BR" b="1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b="1" dirty="0" smtClean="0">
                <a:latin typeface="Calibri" panose="020F0502020204030204" pitchFamily="34" charset="0"/>
              </a:rPr>
              <a:t>Recursos energéticos distribuídos</a:t>
            </a:r>
            <a:r>
              <a:rPr lang="pt-BR" dirty="0" smtClean="0">
                <a:latin typeface="Calibri" panose="020F0502020204030204" pitchFamily="34" charset="0"/>
              </a:rPr>
              <a:t>, resposta pela demanda e carros elétricos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dirty="0" smtClean="0">
                <a:latin typeface="Calibri" panose="020F0502020204030204" pitchFamily="34" charset="0"/>
              </a:rPr>
              <a:t>Tecnologias de medição avançada e de comunicação bidirecional</a:t>
            </a:r>
            <a:endParaRPr lang="pt-BR" b="1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b="1" dirty="0" smtClean="0">
                <a:latin typeface="Calibri" panose="020F0502020204030204" pitchFamily="34" charset="0"/>
              </a:rPr>
              <a:t>CONSUMIDOR  </a:t>
            </a:r>
            <a:r>
              <a:rPr lang="pt-BR" b="1" dirty="0" smtClean="0">
                <a:latin typeface="Calibri" panose="020F0502020204030204" pitchFamily="34" charset="0"/>
                <a:sym typeface="Wingdings 3"/>
              </a:rPr>
              <a:t>  AGENTE | CLIENTE</a:t>
            </a:r>
            <a:endParaRPr lang="pt-BR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direita 8"/>
          <p:cNvSpPr/>
          <p:nvPr/>
        </p:nvSpPr>
        <p:spPr>
          <a:xfrm>
            <a:off x="2586463" y="1735905"/>
            <a:ext cx="4089400" cy="3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160" y="205244"/>
            <a:ext cx="7733139" cy="69709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2A5E"/>
                </a:solidFill>
              </a:rPr>
              <a:t>Nesse cenário, é necessário:</a:t>
            </a:r>
            <a:endParaRPr lang="pt-BR" sz="3200" dirty="0">
              <a:solidFill>
                <a:srgbClr val="002A5E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5628704"/>
            <a:ext cx="9144000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Flexibilidade</a:t>
            </a:r>
            <a:r>
              <a:rPr lang="pt-BR" sz="3200" b="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e 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Armazenamento</a:t>
            </a:r>
            <a:r>
              <a:rPr lang="pt-BR" sz="3200" b="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são palavras chave!</a:t>
            </a:r>
            <a:endParaRPr lang="pt-BR" sz="3200" b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1" t="20348" r="35217" b="19304"/>
          <a:stretch/>
        </p:blipFill>
        <p:spPr bwMode="auto">
          <a:xfrm>
            <a:off x="6815515" y="848821"/>
            <a:ext cx="1769684" cy="211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829750"/>
            <a:ext cx="1638300" cy="215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30" y="1097141"/>
            <a:ext cx="2878867" cy="16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1"/>
          <p:cNvSpPr>
            <a:spLocks noGrp="1"/>
          </p:cNvSpPr>
          <p:nvPr>
            <p:ph idx="1"/>
          </p:nvPr>
        </p:nvSpPr>
        <p:spPr>
          <a:xfrm>
            <a:off x="315974" y="3018445"/>
            <a:ext cx="8432242" cy="24270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800" dirty="0" smtClean="0">
                <a:latin typeface="Calibri" panose="020F0502020204030204" pitchFamily="34" charset="0"/>
              </a:rPr>
              <a:t>Antecipar </a:t>
            </a:r>
            <a:r>
              <a:rPr lang="pt-BR" sz="2800" dirty="0">
                <a:latin typeface="Calibri" panose="020F0502020204030204" pitchFamily="34" charset="0"/>
              </a:rPr>
              <a:t>os ajustes </a:t>
            </a:r>
            <a:r>
              <a:rPr lang="pt-BR" sz="2800" dirty="0" smtClean="0">
                <a:latin typeface="Calibri" panose="020F0502020204030204" pitchFamily="34" charset="0"/>
              </a:rPr>
              <a:t>regulatórios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800" dirty="0" smtClean="0">
                <a:latin typeface="Calibri" panose="020F0502020204030204" pitchFamily="34" charset="0"/>
              </a:rPr>
              <a:t>Desenvolver novos </a:t>
            </a:r>
            <a:r>
              <a:rPr lang="pt-BR" sz="2800" dirty="0">
                <a:latin typeface="Calibri" panose="020F0502020204030204" pitchFamily="34" charset="0"/>
              </a:rPr>
              <a:t>procedimentos de planejamento e </a:t>
            </a:r>
            <a:r>
              <a:rPr lang="pt-BR" sz="2800" dirty="0" smtClean="0">
                <a:latin typeface="Calibri" panose="020F0502020204030204" pitchFamily="34" charset="0"/>
              </a:rPr>
              <a:t> operação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800" dirty="0" smtClean="0">
                <a:latin typeface="Calibri" panose="020F0502020204030204" pitchFamily="34" charset="0"/>
              </a:rPr>
              <a:t>Desenvolver </a:t>
            </a:r>
            <a:r>
              <a:rPr lang="pt-BR" sz="2800" dirty="0">
                <a:latin typeface="Calibri" panose="020F0502020204030204" pitchFamily="34" charset="0"/>
              </a:rPr>
              <a:t>análises mais sofisticadas e com maior </a:t>
            </a:r>
            <a:r>
              <a:rPr lang="pt-BR" sz="2800" dirty="0" smtClean="0">
                <a:latin typeface="Calibri" panose="020F0502020204030204" pitchFamily="34" charset="0"/>
              </a:rPr>
              <a:t>granularidade </a:t>
            </a:r>
            <a:r>
              <a:rPr lang="pt-BR" sz="2400" i="1" dirty="0" smtClean="0">
                <a:latin typeface="Calibri" panose="020F0502020204030204" pitchFamily="34" charset="0"/>
              </a:rPr>
              <a:t>(metodologia </a:t>
            </a:r>
            <a:r>
              <a:rPr lang="pt-BR" sz="2400" i="1" dirty="0">
                <a:latin typeface="Calibri" panose="020F0502020204030204" pitchFamily="34" charset="0"/>
              </a:rPr>
              <a:t>e modelagem</a:t>
            </a:r>
            <a:r>
              <a:rPr lang="pt-BR" sz="2400" i="1" dirty="0" smtClean="0">
                <a:latin typeface="Calibri" panose="020F0502020204030204" pitchFamily="34" charset="0"/>
              </a:rPr>
              <a:t>)</a:t>
            </a:r>
            <a:endParaRPr lang="pt-BR" sz="2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hlinkClick r:id="" action="ppaction://noaction"/>
          </p:cNvPr>
          <p:cNvSpPr txBox="1"/>
          <p:nvPr/>
        </p:nvSpPr>
        <p:spPr>
          <a:xfrm>
            <a:off x="2627784" y="4442648"/>
            <a:ext cx="3240360" cy="468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Eficiência</a:t>
            </a:r>
            <a:r>
              <a:rPr lang="en-GB" sz="28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energética</a:t>
            </a:r>
            <a:endParaRPr lang="en-GB" sz="280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CaixaDeTexto 23">
            <a:hlinkClick r:id="" action="ppaction://noaction"/>
          </p:cNvPr>
          <p:cNvSpPr txBox="1"/>
          <p:nvPr/>
        </p:nvSpPr>
        <p:spPr>
          <a:xfrm>
            <a:off x="2627784" y="2239000"/>
            <a:ext cx="2706216" cy="468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Preço</a:t>
            </a:r>
            <a:r>
              <a:rPr lang="en-GB" sz="28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da </a:t>
            </a: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energia</a:t>
            </a:r>
            <a:endParaRPr lang="en-GB" sz="280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CaixaDeTexto 26">
            <a:hlinkClick r:id="" action="ppaction://noaction"/>
          </p:cNvPr>
          <p:cNvSpPr txBox="1"/>
          <p:nvPr/>
        </p:nvSpPr>
        <p:spPr>
          <a:xfrm>
            <a:off x="2627784" y="3746792"/>
            <a:ext cx="4230216" cy="468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Efeitos</a:t>
            </a:r>
            <a:r>
              <a:rPr lang="en-GB" sz="28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da </a:t>
            </a: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inserção</a:t>
            </a:r>
            <a:r>
              <a:rPr lang="en-GB" sz="28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de</a:t>
            </a:r>
            <a:br>
              <a:rPr lang="en-GB" sz="2800" dirty="0" smtClean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renováveis</a:t>
            </a:r>
            <a:r>
              <a:rPr lang="en-GB" sz="28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no </a:t>
            </a: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sistema</a:t>
            </a:r>
            <a:endParaRPr lang="en-GB" sz="280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44388" name="AutoShape 4" descr="data:image/jpeg;base64,/9j/4AAQSkZJRgABAQAAAQABAAD/2wCEAAkGBhQQERUUERMSFRUVFhQVFxQYFBQVFRgWFBUVGBcXFBQcGyYfGB4oGhQUHy8gIycqLCwsFx4xNzAqNSYrLSkBCQoKDgwOGg8PGTUlHyQ0Mi01NCo1LSksLS4sMiwpLCwqMDA1LCwsLCwsKiwsLCwsLCwvLCwpLCwsLywsKSwpLP/AABEIAP8AxQMBIgACEQEDEQH/xAAbAAEAAQUBAAAAAAAAAAAAAAAABgECBAUHA//EAEwQAAEDAgMEBAcMBwcEAwAAAAEAAhEDBAUSIQYxQVETImGRMjRTcXPR0gcUFzNSgZKTobHB8BUWI0JysrRDVGKDosLxJFWz4XTD0//EABoBAQADAQEBAAAAAAAAAAAAAAADBAUCAQb/xAAyEQACAQIDBQUIAwEBAAAAAAAAAQIDEQQSMRQhUYGhBRNBYfAiMlJxscHR4RVTkWIz/9oADAMBAAIRAxEAPwDuKIiAIiIAiIgCIiAIiIAiIgCIiAIiIAiIgC8rm5bTYX1HBrWiS4mAB2leqj23DM1u1vOtSH+rT7QD8yA9f10tPKn6qt7CfrpaeVP1Vb2FqaWw9RpB6SkY4FpIPnHFXVtiajjOek3sawtHcgJTZ3rKzA+k4PadzgdNND886QvdRjYWiWC6YTOS5c3s0pUpj59VJ0AREQBERAEREAREQBERAEREARRjbXaz3mwNpFjq7zAaTJa0z18o36iBMfPBUHs9o7yzeKz3uqtfq9j3Et+b5B7W6dh0QHX0XjZ3barGvpua5rhIc0yD5ivZAEREAREQBaDbP4mn6ej9636j+23xDNY/bUteWp1QEgRR7pX/APcGfVUvWnSv/wC4M+qpetAU2R8O9/8AmVP/AB0lIlGtij43Ls3/AFTutAGb9lS60DdO9SVAEREAREQBERAEREAREQBRfazbdlpNKmOkrnTKNzJGheeesho1Om7evPbfbE2gFOhkdWd85pjgS3iTwB8+qhlhYGTWuHF9RxmXGTJ/P5CAphuGkE1q5Lnu1JcZMnmeJ/O5bDpW1AWuGhWHe3oAzOOg3D8AtXaYzLoeIB8E8vP60BtsJxR+FVi6HPoP0cwHcZHWbOmbSNd+48Cun4ZilO5pipRcHNPHiDxDhvB7Fzdjw8ZX6g8fWsewxevhb+pL6Dj1qZOgni0/unt3HiNxQHW0XhZXrKzA+m5r2uEhwMhe6AItfj2Le9bd9bLmyAQ2YkucGjXhqVgt2ra2ybd1GEBwHUbBMlxbAJjlKkVOTV0vG3MhlXpxk4t70r8jfKP7amKDDu/bUteWp1WVc7TUqVsy5fmDHhpaIl0vEgRMTE8eC8NobU3loDQ6xPR1WA9XMNDEncS0mJ4xuXLi0rtHcakZOye/XkU/T1P+9s+rT9PU/wC9s+rUUs8KuGVGuda1XAGS09Hr/qhXX+GXFR5c21rAEDhTkwAC4wQJMToI1XJ2SLYt+Y3ZBzA3Tjm3TNKlrCkq0GxuEVLei/pRldUqGpkkEtGRjACRpPUnTmt+gCIiAIiIAiw8YvTQt6tVoBNOm94B3EtaSJ7lzb4ULv5Nv9B/tqanQlUV4latioUWlI6qi5V8KF38m3+g/wBtPhQu/k2/0H+2pdjqEH8jR8zqqi+2W2Ysop0256zxIH7rRuBcAZPYOMb1EKvum3bgRFBsgjMGOkTxEvInzgrVYLD3vqVCXvkGSSSS6ZJJ8y4nhpwjmZJSxlOrJRjqZOG4blmrW6z3EnXUyd5J/H8n2vLwNBc8+YfgEu7sNBc8/nkAtfY2Lrt+d8imNw59g/E/kVy4W2lo66dnfIYNw59g/E/kbS9wcVGRER4JA3dnmUisMLEAAQBoAs6rhem5Ac7s7t1J3RVtI3H7teXat41wcMr9QdF7Y3gQqNg6Ebncv/Sj9leOpO6KtpG533a8R2oDaYTir8KquIaalCoRmbJkRuLeE68d8ASNCupWV42tTbUpmWvAcD2H8VzQEOGV4lpXjhOJvwutm677Z/hMB3Ex1hPHuncTuQHQNr7U1bKu0anJmA/gId/tUTw5vvrBn02avokmOPVf0mg/hJA8ynljesuKTalM5mPEgwRI7QVzyu2pg14XtaXW9U7v8O/LPBzZMTvHnMXcO80ci1TuuRk46KhNVZe604vyT0f+mbgmXEsO97Zg2rSjLP8AhPUdHKDlPLuWTszRxGhUp0arGmg2QXEsMNAMBpBnfESPsWJcbLMuXe+cMrtY6cxZJblcdTBGrD/hIjzBZuF0MVFVgqvYaYcM5PRGW8Ro3NMKWbTUkmrPfaWqfkV6akpQcoyurLNCzUl4XJmiIs03giIgCIiAIiIDVbVeJXPoav8AIVxvDrHpi9oMEMLmj5T8zGtZ85fHnhdk2q8SufQ1f5CuIgrTwXuMxO0v/SN+BurjZkgjI9pa4NyuIdrmEyQ1pyjTidfsVjdmah3OZyHh6nK50Tl3Q09bd2rVZzzPeeG5X07lzQ4BxAcMpHNuunYNTu5lW8s+JQzU/h6mZe4I6k0uLmGI0BMwS0Tuje8DeqYXcBjXucdOr8/haBYDnk7yT5ySs/BsJ98P1PVbEjiZmB9hUOIT7l3LGDaeIjlVtfoz2sbB92/M+RTG4c+wfifyJxh2GAAACANwV2HYaAAAAANw4Le0KELHPoilvbALIdTVQqygNZeWUqKY7gIqNg6EbncvWFO3NlYN3ZygOZWN66i7oq2kaBx+zXiO1bqAQWuEtPBZOO4CKrYOhHgu5esdijthfOou6GvpGjXH7NeI7UBs8JxSphlaZe+2eeswEHKTucJ4907jwXR2OoX1AEZatKoOI5HvaQR5wQoCWgghwkHeCsfCcUfhdXN132z/AAmA+CTucAePdPHcETtoeNJqzN5ee5sWOz2dd1M8AS4EdgqN1jzgqtLAsVBAN0wCRrmLjHPVknzKY2F+yvTbUpOzMeJBgj7Du1kLIVnaZtb7P5oo/wAfSTvG8fk2igVURVi+EREAREQBERAWVqLXtLXgOa4EFpEggiCCFz7bIWNo00qVvTdcOGgDZDM25zuZ5D8Ft9stt22odRo9a4IjTUU8wkF0jUwQQ3zTCgtnaOzGpVJfUdqS4yRPM810pSjoziUIy95XPOxwoNbNQAk8OA9ZXpcW9Jjczmtj7+wLIr1wxpc46ff2BYmHYa+8fnfIpg6Dn2D8T+R73k+LOe5p/Cv8R54RhBuX5i3LTncOPYD95/InOE4Iyn4DA2d8DfC98Pw4NAAAAGgEaLb0qUI5ye5s9VOEXdRRWjRhewVoVZXBIXSkq2UlAXSrXBJSUBh3VrKi2PYAKrYOhHgu5f8ArsU0KxLm2lAc1w+/dRd0NfSNGuP2a8RyK3jmBwIcAQdCDuXvj2ANrNg6EeC7l6x2KPYdiDqL+hr6Ro1x3dmvEcj+QBn4VilTDKoIL32rj1mb8pPETuM9+46wunYffsr021KTszHCQfsMjgZBELn7qYcCCAQdCDuIWDhuJ1MLq5hnfauPWpz4JPETuPdO48CgOrIsXDcTp3NNtWk4OY7cd27eCOBB4LKQBERAEREAUW2x2zZaNdSpkuuHCABHUzDRzpBE6ghvHThqqbabZC0aaVIzcOAyiJDAT4Tu3fA117FArW1cXGrWcX1HakuMkT28/u3IClnZuzGpVJfUdqSTJE9vNZNxXDG5nHT7+wJXrhjczjp+dAsbDMMfePzvkUgdBz7B+J/IAphuGPvH53yKYOg59g/E/kTzD8PDQAAABoArrGwDQAAABoBwC2TGQgK02QvRWykoC+UlWSkoC+UlWSkoC+UlWSkoC+VQq2UlAeFxQlRrH9n21mwdCPBdy9Y7FLCvCtRlAc5w3EnUH9BcaRo1x3Rwk8RyP5G+fTDgQ4Ag6EHcQvTH9n21mwdCPBdGo9Y7FH8LxJ1F/QXGkaNcd0cATxHI/MgM7C8RfhdbN132r9HMBByOO50Hj3Tx1AXS7DEGV6balJwcxwkOHcQRwIMiFBX0w4EOAIIgg7itdh2JVcLqggufaOPWZ4RbPyZOhmNePHWCgOposewvmV6balJwcxwkH7N3AzIhZCAIiIDne2OFBl30sOJe0EEuLhI0OUHweGm7XtWkr1wxuZx0+/sC6TtNhRuKJDRL29Zg0Eni2TpqOfGFy3Gdmb0NdVq0CymwEn9pRIaOcB5J7kBXC8LfePzvkUgdBz7B+J/InllYhoAAAA0AG4BYVxSNG2qOZ1Syk8t0Gha0xA3KDjae68u//T6lYpYeVVXTKmIxcaDSknyOrMbCulcpO093E9PUiYmGxPKcsT2K39a7r+8P/wBPqU2xT4orfydP4X0/J1iUlcoO1F35ep/p9SlWwuL1a/TCs8vy9HEgaZs87h/hC4qYWUIuTZLRx0Ks1BJ7/kS2UlWykqoXy6UlWykoC6UlWykoC6UlWgrndLFrutUqBtwWgVQyOoNHGrGUGJjo9w11U1Kk6l99rFetXVKyabvwOjSi5+w35Jm6ADQcxBzRlMEaMgkOgETpIKtr1b9mb/qfBLgddZbT6SI6PfkM744TKl2V/EupBty1yPp+SeVqUqO4/gDa7YOhHgu4j1jsWkoVr97GvFxo8dUEw7wM8R0cTl13x2rIwa/uPfjKVWsajXMLjppqwuES0HQheSwzSbutx7HGxk0sr37vDx5mFheKOoP6C40jRrzujgCeI5H5vNIKlMOBDgCDoQdxCwNsMJdVNFlJuao97mtEtBMMLiJJAGjSdTwWbszgN4C2nc0S1g/tOkpOIA/dIa8k9hhVS8SfZHCm29uGtzAOcXw5xdv3ZQfBEAaDz7yt2qNbAgKqAIiIAtLtp4hcejct0tJtp4hcejcgNXjgi0r+hqfyFcrXVcc1ta3oan8hXKc45hamB91mH2n78fkbrDr+qykAyjUe0Z4eJygnPuhkyC87yRpIAOqzKuJVsrotHtc+YcC4kEtNMODQ3QidDpIWltcaqUg0Mc0ZSS3QEgkPE6+kcvcbT1hue3e07uLd3HUanQ8yrEqbbvb6lSNZKNnJ9DDvKxfUe4ggue9xBMkEuJIJ7DopZ7nO+v8A5X/2KFhw5hTP3Ov7c8P2Wv1i5xKtRfrxOsE74iPP6Mm0rFvm1CB0RAOszuMajgd5GU9jjyXvKSsU+lNZUq1myOkpSCfCIByz1Z46x9/Yr6d1UDhnfSyyBvaDG6PP+PIJigotBdXeGAjLJeWyJmBz3BaluM2DjHSHUZdW1WiAANSW8gN67UJSV0iOVWEXaUkuZtGuuCTBYRodHN3w3TwTA3nnBC2NuXZRnjNGsbpXjZZMg6IgtOoIIIPmIXvK4JNS8FcieJrkF2UGsQXTlAGcjMTwgE68NV1sFcevXRUqT8t/8xWhgdZGR2nuUeZvH0aIBHvup/ZkHpg7wQ9zmZRxAa0B24uc0DirhSos0bdumo1wec9N4jMxhbmLZGZhJnSAzWY0wLbEbcBuelJAaD1GGSGuDuuXzq4tdMaZcu4r1q4zbua0CiBHHo6ZAmmQSBOv7TI6DGje2Fbyy8ygpxte66nrTt6MCbh5AY7qGszKDljKCDwJywAM28aSE2Oqude0y4lxipJJJPxbuJWFimI0KjR0VPIQW8GjqhmWC6SSZA5fOVlbFmbynHAVP5HJNPu5N8GKck60EuK05En2yxj3l73uAzP0dVxyTlnNSezwoMeFO7gpXspjpvrWncFmTPn6ubNGV7m74E+DO5QL3VvFafpPwUj9zaf0RSyyHRWggAmemqawSJXz2Z97l8Lfc+4VCGwd9b2s9r+WW9v9Jii1NO5uBpkEczLnEF8ZtA3c3XKYd51cbquTAYABvJades4adb5OQ8d5HmmM02iLXYTc1XgiqAC0MBMRLi3M7SdIlo84KIDYrS7aeIXHo3LdLS7aeIXHo3IDHadEyjkO5WtOirKArlHIdyZRyHcqSkoCuUch3KoVspKAulYWM4oLai6oRMaNbzcdAPzwBWXKinugPPR0hwzuJ84bp95UtGCnNRZBiKjp0pSWpG321zd56+R9SJDnASGwM2UN3gAGYCwWUXOmGuMNLjAOjRvd5u1bvAb4Mp/FPe6nXa9hFRjG9JVZ0bGvBEkSwnSO0rZU8VqPy0G29eRTfSjOANRTbAqQOrmt3akmZcAdAFrubi7Jbj59U4zSbk7v5v11NBguNPtKktnKYz0+DhzA4OjcfwXTqNYPaHNMtcAQeYIkFc32mxQ3FUE06lNzGlpbUjPq97xOg4PA1E6TrKmOyTybOlPDMB5g9wH2BVMXC8VO1mX+z6jU5Ur3WpupVCByHcqSkrONgrlHIdyZRyHcqSkoCuUch3IAqSkoCKe6NZOr0aVOnBc6oYkgDRpO89gKlPudWL6GH0adQAOaasgEHfVeRqNNxC1+I27alzZse0Oa6tUlp1BihVIn5wFL7W0ZSaGU2hrRMNGg1Mn7SVHk9vP5WLe0vZtn/wCs3S3rceyIikKgREQBaXbTxC49G5bpaXbTxC49G5AYbToqyrGnRVlAXSkq2UlAXSkq2UlAXStVtLhZuKBa3w2kPZ2kTp84JHctnKSuoycWmjicFOLi9Gc0wvGqlrnFPM1znUi7rFp/ZF8sPYc0HzLYUNsS05uhaXSJPSOHVFSq8NiNNazhPYNyk2K7OUbg5nAtf8tuhP8AFpB+dalmwtPMR07zESA1oOu7XX7lo7RRlvlqYzwuJpu0HdcvuR15fd1WNpsghjKTGyTlZTbALnRrzJhdIsrUUqbKbdzGhvnjj+Kx8NwilbiKTYJ3uOrj5z+G5ZsqrXrd5ZR0RfwuGdK8pO8mY1zeuY6AwuEA6TvnzLz/AEmS7KKbt4BJzAAFwBM5defqWbKSqxdMGpi+VxGQ6GJ1A3gT4O6Tv+9Ubizt3RPmYAgjSYBJiFnyvC/uujpVHgSWMc6OeUEx9i9Su7HjaSuzxdipH9k/7uJHLsnSd43ys+VCP19q+Sp/Scs3Bdrn167KbqbGh2bUEk9VjnfgrDwtSKu0VI46jJqKevkzeV/G7L01T+nqqZqF1vG7L01T+nqqaKsXAiIgCIiALS7aeIXHo3LdLS7aeIXHo3IDS4nXLKFRzTDm03OB3wQ0kFQL9Zbnyzu5nsqcY14rW9E/+QrnFvVyva7flc10c8pBj7FpYOEXF3VzG7RnKM4pNrd4Gf8ArNc+Xd3M9SfrNc+Xd3M9lZFXFyXNqCgB1ajQ6N+all0gAOjrOMg7+C9H42N7bYNEn91pgCnGUdTcC5lTzntCs5V8C6FLNL+x9TD/AFlufLO7meypJsfitWt0oqvLsuSJAkZs07h2BRfFL9tbLkpCmGgiBGsx2DkT53H597sHvrf5f+9RYiEe6by2f7JsJUn38VmbXPgS+UlUlJWSfQHhfXgpNnjuA5lR63vnMqZ5knwu0FbjFLIOa55Lpa0wJ007IWia3ULDx1Soqq8LafkrVW7krpVg9oc0yCr1j2toKQIaXQeBM92iwdorYVWU2OAOeq0a5oByvM6EE7luUk5WU9zJZScY3tvNuvK5uRTaXOmBE/OQPxUZ/UhnKn3Vf/0VLm29707prcrXClSdmZmb4VSp26az3xwVhUoN+zK/KxXdapFNzjbXxv4N8EbKrtdQaYJfz0bP2heVfaCjc0qzGOcD0NQy5rgAA2CTp2jctPhWAV69MVDcPYHatGZ7iRzPWEfavC1bVpvuaVV7iW29aQXuc3c0giew/arCo0rvK969cCm8TXssy9l+X7Nfd2DWEDOGyP3xWBPm/YjRZ2y1EC7pkVKZ8PQCrJ/Zv3ZmAfatIAttsr43S/zP/E9XaitTlv8ABmdRlerHd4r6k4q+OWXpqn9PVU1UJqeOWXpqn9PVU2WEfUhERAEREAWl208QuPRuWyvMQp0QDVqMpgmAXuDQTBMAnjAPco7tbj9tUsq7WXFFznUyA0VGEk8gAdUBr8Z8Wreif/IVzTOOY711AYjSj42l9Yz1q337R8pR+mz1q1QxHdJq1yhisH38k81uVyEM2qqNaGxSIAG/PrlblEjPEdgAE8l61dr3lzsraYB6TLOdzgKhk9bPv/O5TP37R8pR+mz1qnv2j5Sj9NnrUm1Q+DqRbDU/s6fs51iN/wBNVc8wJ3CdwAgevzkqR7Bn47/L/wB6kfv2j5Sj9NnrVRf0huqUvps9a8qYpThkUbHVHAunUVRyvy48zJlJWN+kaXlaX1jPWn6RpeVpfWM9apGkXX3xb/4StU+zYGNcHy45erpxgnjOkkajh2hZ9zfU3McBUpkkGAHtJPmErxvfiqWojQxmBjqidI7OKyMelnu+H3IKups5WvxeoG9CSQB07dSYHgVOKyP0jS8rS+sZ61a6+onfUpHzvYfxWzF2dyWccysX/pCn5Sn9NvrWixus1wui1wI6CgJBBHxlXktx75ofLofSp+tVF5R+XR1/xM9a7hNRd/WtyKpTlUVm/VmvuRjB9sWUqTadRriWCGluXUDdMkRyWJb4ibirc1DAzW1aADMABoAn5lMffVD5dD6VP1qou6Hy6PLwmbu9T9/BNtR3vzKuyVWlGU7peRzLOOYW12VcPfdL/M/8T1Nunt/lUPpU1Vt1QBkPoA8w6mD96knjFKLWXUhp9nOE1LNo09OHMuf45Zelqf09VTZQCriVIXVo41aYa2rULnZ2wAaFQAkzpqQPnUs/We0/vNv9az1rPNc2aKjHggEGQdQeBB5KqAIiICObb7N1L6lTZTcxpZUzkumIyObpAPygof8ABRc+Vod9T2V1NEByz4KLnytv31PZT4KLnytv31PZXU0QHLPgoufK2/fU9lPgoufK2/fU9ldTRAcs+Ci58rb99T2U+Ci58rb99T2V1NEByz4KLnytv31PZT4KLnytv31PZXU0QHLWe5vXoHpXVKJbT6xAL5IHKWrcXrZo02xqcsHWB1QOWnzcpUuxn4ir/A77lFK0llLUGC395siQNABrHn4rJxz9rl9yCrqaIe5Pc+Vt++p7Cr8FFz5W376nsrqaLWJzlnwUXPlbfvqeynwUXPlbfvqeyupogOWfBRc+Vt++p7KfBRc+Vt++p7K6miA5Z8FFz5W376nsp8FFz5W376nsrqaIDlnwUXPlbfvqeyqH3KLnytv31PZXVEQHjaUiymxp3ta1p5aADReyIgCIiAIiIAiIgCIiAIiIAiIgMPF/iKn8DvuUJpN6w84+9SjaDCs46Rg6wGo5j1hRllMkgASToBzXz/aLk6quv2Vat8x0CUWDhGGigyP3jq49vIdgWct2Dk4pyVmWVpvCIi7PQiIgCIiAIiIAiIgCIiAIiIAiIgCIiAIiIDyrXLWRmcBO6TG7/kJ76ZMZmzykc4+/Red3YipvLho5piNWvjMDIPLgsB+zFMhwz1euSTq2TLQ2PB5AIDams0byOHEcdywLbDaTKpqAjWCBIgZuI8/D51StgTHvc55JlxIADRGakKZ4a6Cdf+aHZ6meLvCz/uHrFpaT4O4g7t3YuJU4yabWh40mbA12/KHeOcfeqtqg7iDpO8bua1b9maZBBc+CMsdUaTMeDuHAbhwXraYOKdY1A7Qip1YG+o5hOvL9mAB/yez02SIiAIiIAiIgCIiAIiIAiI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31" name="Conector reto 30"/>
          <p:cNvCxnSpPr/>
          <p:nvPr/>
        </p:nvCxnSpPr>
        <p:spPr bwMode="auto">
          <a:xfrm>
            <a:off x="1691680" y="4900592"/>
            <a:ext cx="4031704" cy="0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>
            <a:off x="2745674" y="2660725"/>
            <a:ext cx="4018384" cy="0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480" y="2004992"/>
            <a:ext cx="1203920" cy="124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ector reto 36"/>
          <p:cNvCxnSpPr/>
          <p:nvPr/>
        </p:nvCxnSpPr>
        <p:spPr bwMode="auto">
          <a:xfrm>
            <a:off x="2771800" y="3984302"/>
            <a:ext cx="4543400" cy="0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624262"/>
            <a:ext cx="1442014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398" y="4138592"/>
            <a:ext cx="968467" cy="1368152"/>
          </a:xfrm>
          <a:prstGeom prst="rect">
            <a:avLst/>
          </a:prstGeom>
        </p:spPr>
      </p:pic>
      <p:sp>
        <p:nvSpPr>
          <p:cNvPr id="18" name="CaixaDeTexto 26">
            <a:hlinkClick r:id="" action="ppaction://noaction"/>
          </p:cNvPr>
          <p:cNvSpPr txBox="1"/>
          <p:nvPr/>
        </p:nvSpPr>
        <p:spPr>
          <a:xfrm>
            <a:off x="2629272" y="1700192"/>
            <a:ext cx="3542928" cy="468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Expansão</a:t>
            </a:r>
            <a:r>
              <a:rPr lang="en-GB" sz="28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hidrelétrica</a:t>
            </a:r>
            <a:endParaRPr lang="en-GB" sz="2800" b="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ector reto 36"/>
          <p:cNvCxnSpPr/>
          <p:nvPr/>
        </p:nvCxnSpPr>
        <p:spPr bwMode="auto">
          <a:xfrm>
            <a:off x="1763688" y="2132240"/>
            <a:ext cx="3888432" cy="0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ixaDeTexto 26">
            <a:hlinkClick r:id="" action="ppaction://noaction"/>
          </p:cNvPr>
          <p:cNvSpPr txBox="1"/>
          <p:nvPr/>
        </p:nvSpPr>
        <p:spPr>
          <a:xfrm>
            <a:off x="2627784" y="2969483"/>
            <a:ext cx="3544416" cy="468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Mudanças</a:t>
            </a:r>
            <a:r>
              <a:rPr lang="en-GB" sz="28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climáticas</a:t>
            </a:r>
            <a:r>
              <a:rPr lang="en-GB" sz="2800" dirty="0">
                <a:solidFill>
                  <a:srgbClr val="008000"/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en-GB" sz="18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(</a:t>
            </a:r>
            <a:r>
              <a:rPr lang="en-GB" sz="1800" b="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emissões</a:t>
            </a:r>
            <a:r>
              <a:rPr lang="en-GB" sz="18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CO</a:t>
            </a:r>
            <a:r>
              <a:rPr lang="en-GB" sz="1800" b="0" baseline="-25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r>
              <a:rPr lang="en-GB" sz="18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)</a:t>
            </a:r>
            <a:endParaRPr lang="en-GB" sz="2800" b="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Conector reto 36"/>
          <p:cNvCxnSpPr/>
          <p:nvPr/>
        </p:nvCxnSpPr>
        <p:spPr bwMode="auto">
          <a:xfrm>
            <a:off x="1691680" y="3283641"/>
            <a:ext cx="4104456" cy="0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2904238"/>
            <a:ext cx="1310981" cy="880367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32" y="1464156"/>
            <a:ext cx="1199974" cy="12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410864" y="327546"/>
            <a:ext cx="828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kern="0" spc="100" dirty="0" smtClean="0"/>
              <a:t>Questões chave na expansão da oferta a longo prazo</a:t>
            </a:r>
            <a:endParaRPr lang="pt-BR" sz="2800" b="1" kern="0" spc="100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220189" y="850766"/>
            <a:ext cx="3411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67D912-47D6-4D91-81C2-528A9B8C830A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-2158" y="1573544"/>
            <a:ext cx="4820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8000"/>
                </a:solidFill>
              </a:rPr>
              <a:t>maior expansão de renováveis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158" y="3836684"/>
            <a:ext cx="4538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8000"/>
                </a:solidFill>
              </a:rPr>
              <a:t>maior expansão termelétrica</a:t>
            </a:r>
            <a:endParaRPr lang="pt-BR" sz="2800" b="1" dirty="0">
              <a:solidFill>
                <a:srgbClr val="008000"/>
              </a:solidFill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68" y="2072349"/>
            <a:ext cx="1074737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5285" y="2459699"/>
            <a:ext cx="1498600" cy="112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4" cstate="print"/>
          <a:srcRect r="12711"/>
          <a:stretch>
            <a:fillRect/>
          </a:stretch>
        </p:blipFill>
        <p:spPr bwMode="auto">
          <a:xfrm>
            <a:off x="2952518" y="2416836"/>
            <a:ext cx="157003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5" y="4377234"/>
            <a:ext cx="1764000" cy="97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10" y="4377234"/>
            <a:ext cx="1764000" cy="97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10864" y="327546"/>
            <a:ext cx="8162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kern="0" spc="100" dirty="0" smtClean="0"/>
              <a:t>Menor expansão hidrelétrica e mudanças </a:t>
            </a:r>
            <a:r>
              <a:rPr lang="pt-BR" sz="2800" b="1" kern="0" spc="100" dirty="0" err="1" smtClean="0"/>
              <a:t>climáricas</a:t>
            </a:r>
            <a:r>
              <a:rPr lang="pt-BR" sz="2800" b="1" kern="0" spc="100" dirty="0" smtClean="0"/>
              <a:t/>
            </a:r>
            <a:br>
              <a:rPr lang="pt-BR" sz="2800" b="1" kern="0" spc="100" dirty="0" smtClean="0"/>
            </a:br>
            <a:r>
              <a:rPr lang="pt-BR" sz="2800" b="1" kern="0" spc="100" dirty="0" smtClean="0"/>
              <a:t>significarão...</a:t>
            </a:r>
            <a:endParaRPr lang="pt-BR" sz="2800" b="1" kern="0" spc="10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220189" y="850766"/>
            <a:ext cx="3411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ave direita 1"/>
          <p:cNvSpPr/>
          <p:nvPr/>
        </p:nvSpPr>
        <p:spPr>
          <a:xfrm>
            <a:off x="4608322" y="1573544"/>
            <a:ext cx="556465" cy="3885560"/>
          </a:xfrm>
          <a:prstGeom prst="rightBrac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169344" y="1923127"/>
            <a:ext cx="26500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8000"/>
                </a:solidFill>
              </a:rPr>
              <a:t>necessidade de</a:t>
            </a:r>
            <a:br>
              <a:rPr lang="pt-BR" sz="2800" b="1" dirty="0" smtClean="0">
                <a:solidFill>
                  <a:srgbClr val="008000"/>
                </a:solidFill>
              </a:rPr>
            </a:br>
            <a:r>
              <a:rPr lang="pt-BR" sz="2800" b="1" dirty="0" smtClean="0">
                <a:solidFill>
                  <a:srgbClr val="008000"/>
                </a:solidFill>
              </a:rPr>
              <a:t>potência</a:t>
            </a:r>
            <a:br>
              <a:rPr lang="pt-BR" sz="2800" b="1" dirty="0" smtClean="0">
                <a:solidFill>
                  <a:srgbClr val="008000"/>
                </a:solidFill>
              </a:rPr>
            </a:br>
            <a:r>
              <a:rPr lang="pt-BR" sz="2800" b="1" dirty="0" smtClean="0">
                <a:solidFill>
                  <a:srgbClr val="008000"/>
                </a:solidFill>
              </a:rPr>
              <a:t>complementar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169344" y="4098294"/>
            <a:ext cx="29748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8000"/>
                </a:solidFill>
              </a:rPr>
              <a:t>necessidade de</a:t>
            </a:r>
            <a:br>
              <a:rPr lang="pt-BR" sz="2800" b="1" dirty="0" smtClean="0">
                <a:solidFill>
                  <a:srgbClr val="008000"/>
                </a:solidFill>
              </a:rPr>
            </a:br>
            <a:r>
              <a:rPr lang="pt-BR" sz="2800" b="1" dirty="0" smtClean="0">
                <a:solidFill>
                  <a:srgbClr val="008000"/>
                </a:solidFill>
              </a:rPr>
              <a:t>flexibilidade</a:t>
            </a:r>
            <a:br>
              <a:rPr lang="pt-BR" sz="2800" b="1" dirty="0" smtClean="0">
                <a:solidFill>
                  <a:srgbClr val="008000"/>
                </a:solidFill>
              </a:rPr>
            </a:br>
            <a:r>
              <a:rPr lang="pt-BR" sz="2800" b="1" dirty="0" smtClean="0">
                <a:solidFill>
                  <a:srgbClr val="008000"/>
                </a:solidFill>
              </a:rPr>
              <a:t>(gestão da oferta)</a:t>
            </a:r>
          </a:p>
        </p:txBody>
      </p:sp>
    </p:spTree>
    <p:extLst>
      <p:ext uri="{BB962C8B-B14F-4D97-AF65-F5344CB8AC3E}">
        <p14:creationId xmlns:p14="http://schemas.microsoft.com/office/powerpoint/2010/main" val="40463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3" y="1912550"/>
            <a:ext cx="2212704" cy="309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5570" y="4471982"/>
            <a:ext cx="44492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 Black" panose="020B0A04020102020204" pitchFamily="34" charset="0"/>
              </a:rPr>
              <a:t>ESTÁGIO ATUAL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Estudos concluídos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Sob consulta pública (até </a:t>
            </a:r>
            <a:r>
              <a:rPr lang="pt-BR" sz="2000" dirty="0" smtClean="0"/>
              <a:t>16/08/2017</a:t>
            </a:r>
            <a:r>
              <a:rPr lang="pt-BR" sz="2000" dirty="0"/>
              <a:t>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75570" y="1289543"/>
            <a:ext cx="62338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 Black" panose="020B0A04020102020204" pitchFamily="34" charset="0"/>
              </a:rPr>
              <a:t>DIRETRIZES BÁSICAS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Plano é </a:t>
            </a:r>
            <a:r>
              <a:rPr lang="pt-BR" sz="2000" b="1" dirty="0" smtClean="0"/>
              <a:t>indicativo</a:t>
            </a:r>
            <a:r>
              <a:rPr lang="pt-BR" sz="2000" dirty="0" smtClean="0"/>
              <a:t> e deve oferecer</a:t>
            </a:r>
            <a:br>
              <a:rPr lang="pt-BR" sz="2000" dirty="0" smtClean="0"/>
            </a:br>
            <a:r>
              <a:rPr lang="pt-BR" sz="2000" b="1" dirty="0" smtClean="0"/>
              <a:t>sinalização econômica adequada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Plano é pautado pelo </a:t>
            </a:r>
            <a:r>
              <a:rPr lang="pt-BR" sz="2000" b="1" dirty="0" smtClean="0"/>
              <a:t>equilíbrio entre oferta </a:t>
            </a:r>
            <a:r>
              <a:rPr lang="pt-BR" sz="2000" b="1" dirty="0"/>
              <a:t>e</a:t>
            </a:r>
            <a:r>
              <a:rPr lang="pt-BR" sz="2000" b="1" dirty="0" smtClean="0"/>
              <a:t> demanda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Plano busca a </a:t>
            </a:r>
            <a:r>
              <a:rPr lang="pt-BR" sz="2000" b="1" dirty="0" smtClean="0"/>
              <a:t>expansão ótima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1600" i="1" dirty="0" smtClean="0"/>
              <a:t>(minimização custo total: expansão + operação)</a:t>
            </a:r>
            <a:endParaRPr lang="pt-BR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Plano introduz discussão de </a:t>
            </a:r>
            <a:r>
              <a:rPr lang="pt-BR" sz="2000" b="1" dirty="0" smtClean="0"/>
              <a:t>visões de futuro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Na elaboração do Plano considera-se </a:t>
            </a:r>
            <a:r>
              <a:rPr lang="pt-BR" sz="2000" b="1" dirty="0" smtClean="0"/>
              <a:t>respeito aos</a:t>
            </a:r>
            <a:br>
              <a:rPr lang="pt-BR" sz="2000" b="1" dirty="0" smtClean="0"/>
            </a:br>
            <a:r>
              <a:rPr lang="pt-BR" sz="2000" b="1" dirty="0" smtClean="0"/>
              <a:t>contratos</a:t>
            </a:r>
            <a:r>
              <a:rPr lang="pt-BR" sz="2000" dirty="0" smtClean="0"/>
              <a:t> e os </a:t>
            </a:r>
            <a:r>
              <a:rPr lang="pt-BR" sz="2000" b="1" dirty="0" smtClean="0"/>
              <a:t>condicionantes de “política energética”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10864" y="327546"/>
            <a:ext cx="873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kern="0" spc="100" dirty="0" smtClean="0"/>
              <a:t>Plano Decenal de Expansão de Energia 2026 (PDE 2026)</a:t>
            </a:r>
            <a:endParaRPr lang="pt-BR" sz="2800" b="1" kern="0" spc="100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220189" y="850766"/>
            <a:ext cx="3411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10864" y="1027795"/>
            <a:ext cx="2468814" cy="1196790"/>
          </a:xfrm>
          <a:prstGeom prst="rect">
            <a:avLst/>
          </a:prstGeom>
          <a:solidFill>
            <a:srgbClr val="FCC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037131" y="3487581"/>
            <a:ext cx="2977842" cy="2200602"/>
          </a:xfrm>
          <a:prstGeom prst="rect">
            <a:avLst/>
          </a:prstGeom>
          <a:solidFill>
            <a:srgbClr val="FCC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614259286"/>
              </p:ext>
            </p:extLst>
          </p:nvPr>
        </p:nvGraphicFramePr>
        <p:xfrm>
          <a:off x="0" y="1050878"/>
          <a:ext cx="7888405" cy="532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10864" y="327546"/>
            <a:ext cx="845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kern="0" spc="100" dirty="0" smtClean="0"/>
              <a:t>PDE 2026: Configuração inicial e expansão contratada</a:t>
            </a:r>
            <a:endParaRPr lang="pt-BR" sz="2800" b="1" kern="0" spc="1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220189" y="850766"/>
            <a:ext cx="3411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63502" y="1050878"/>
            <a:ext cx="2210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Potência instalada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(2016)</a:t>
            </a:r>
          </a:p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148,4 GW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59607" y="3487581"/>
            <a:ext cx="295536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Expansão contratada</a:t>
            </a:r>
          </a:p>
          <a:p>
            <a:endParaRPr lang="pt-B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689225" algn="r"/>
              </a:tabLs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Hidráulicas	12,5 GW</a:t>
            </a:r>
          </a:p>
          <a:p>
            <a:pPr>
              <a:tabLst>
                <a:tab pos="2689225" algn="r"/>
              </a:tabLs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Renováveis	10,9 GW</a:t>
            </a:r>
          </a:p>
          <a:p>
            <a:pPr>
              <a:tabLst>
                <a:tab pos="2689225" algn="r"/>
              </a:tabLs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Térmicas	2,5 GW</a:t>
            </a:r>
          </a:p>
          <a:p>
            <a:pPr>
              <a:tabLst>
                <a:tab pos="2689225" algn="r"/>
              </a:tabLs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Nuclear	1,4 GW</a:t>
            </a:r>
          </a:p>
          <a:p>
            <a:pPr>
              <a:tabLst>
                <a:tab pos="2689225" algn="r"/>
              </a:tabLst>
            </a:pPr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689225" algn="r"/>
              </a:tabLst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	27,3 GW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99054085"/>
              </p:ext>
            </p:extLst>
          </p:nvPr>
        </p:nvGraphicFramePr>
        <p:xfrm>
          <a:off x="627797" y="955343"/>
          <a:ext cx="7560860" cy="50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10864" y="327546"/>
            <a:ext cx="8605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kern="0" spc="100" dirty="0" smtClean="0"/>
              <a:t>PDE 2026: Oferta (existente + contratada) x Demanda</a:t>
            </a:r>
            <a:endParaRPr lang="pt-BR" sz="2800" b="1" kern="0" spc="1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220189" y="850766"/>
            <a:ext cx="3411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564492" y="4380923"/>
            <a:ext cx="40202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spc="120" dirty="0" smtClean="0">
                <a:solidFill>
                  <a:srgbClr val="FF0000"/>
                </a:solidFill>
              </a:rPr>
              <a:t>Carga de energia: cenário referência</a:t>
            </a:r>
            <a:endParaRPr lang="pt-BR" b="1" spc="12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34840" y="2451715"/>
            <a:ext cx="3276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spc="120" dirty="0" smtClean="0"/>
              <a:t>Oferta existente + contratada</a:t>
            </a:r>
            <a:endParaRPr lang="pt-BR" b="1" spc="12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25658" y="1240443"/>
            <a:ext cx="94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 smtClean="0"/>
              <a:t>GWmed</a:t>
            </a:r>
            <a:endParaRPr lang="pt-BR" i="1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4899548" y="1150119"/>
            <a:ext cx="0" cy="439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638812" y="1150119"/>
            <a:ext cx="0" cy="439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697217" y="1504967"/>
            <a:ext cx="4253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spc="120" dirty="0" smtClean="0">
                <a:solidFill>
                  <a:schemeClr val="bg1">
                    <a:lumMod val="65000"/>
                  </a:schemeClr>
                </a:solidFill>
              </a:rPr>
              <a:t>Carga de energia: cenário recuperação</a:t>
            </a:r>
            <a:endParaRPr lang="pt-BR" b="1" spc="12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5957</TotalTime>
  <Words>467</Words>
  <Application>Microsoft Office PowerPoint</Application>
  <PresentationFormat>Apresentação na tela (4:3)</PresentationFormat>
  <Paragraphs>114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Condicionantes da matriz elétrica do futuro: O setor elétrico sob transformação</vt:lpstr>
      <vt:lpstr>Nesse cenário, é necessário: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Brasil de Carvalho</dc:creator>
  <cp:lastModifiedBy>amilcar.guerreiro</cp:lastModifiedBy>
  <cp:revision>331</cp:revision>
  <cp:lastPrinted>2017-04-03T01:33:26Z</cp:lastPrinted>
  <dcterms:created xsi:type="dcterms:W3CDTF">2016-08-28T16:01:47Z</dcterms:created>
  <dcterms:modified xsi:type="dcterms:W3CDTF">2017-11-30T10:11:12Z</dcterms:modified>
</cp:coreProperties>
</file>