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41"/>
  </p:notesMasterIdLst>
  <p:sldIdLst>
    <p:sldId id="302" r:id="rId3"/>
    <p:sldId id="257" r:id="rId4"/>
    <p:sldId id="258" r:id="rId5"/>
    <p:sldId id="300" r:id="rId6"/>
    <p:sldId id="260" r:id="rId7"/>
    <p:sldId id="287" r:id="rId8"/>
    <p:sldId id="261" r:id="rId9"/>
    <p:sldId id="262" r:id="rId10"/>
    <p:sldId id="281" r:id="rId11"/>
    <p:sldId id="263" r:id="rId12"/>
    <p:sldId id="264" r:id="rId13"/>
    <p:sldId id="265" r:id="rId14"/>
    <p:sldId id="266" r:id="rId15"/>
    <p:sldId id="267" r:id="rId16"/>
    <p:sldId id="288" r:id="rId17"/>
    <p:sldId id="269" r:id="rId18"/>
    <p:sldId id="270" r:id="rId19"/>
    <p:sldId id="271" r:id="rId20"/>
    <p:sldId id="272" r:id="rId21"/>
    <p:sldId id="273" r:id="rId22"/>
    <p:sldId id="289" r:id="rId23"/>
    <p:sldId id="274" r:id="rId24"/>
    <p:sldId id="275" r:id="rId25"/>
    <p:sldId id="298" r:id="rId26"/>
    <p:sldId id="299" r:id="rId27"/>
    <p:sldId id="292" r:id="rId28"/>
    <p:sldId id="283" r:id="rId29"/>
    <p:sldId id="282" r:id="rId30"/>
    <p:sldId id="290" r:id="rId31"/>
    <p:sldId id="291" r:id="rId32"/>
    <p:sldId id="284" r:id="rId33"/>
    <p:sldId id="296" r:id="rId34"/>
    <p:sldId id="297" r:id="rId35"/>
    <p:sldId id="294" r:id="rId36"/>
    <p:sldId id="301" r:id="rId37"/>
    <p:sldId id="277" r:id="rId38"/>
    <p:sldId id="279" r:id="rId39"/>
    <p:sldId id="280" r:id="rId40"/>
  </p:sldIdLst>
  <p:sldSz cx="12192000" cy="6858000"/>
  <p:notesSz cx="6858000" cy="9144000"/>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icrosoft YaHei" pitchFamily="32"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icrosoft YaHei" pitchFamily="32"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icrosoft YaHei" pitchFamily="32"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icrosoft YaHei" pitchFamily="32"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icrosoft YaHei" pitchFamily="32" charset="-122"/>
        <a:cs typeface="+mn-cs"/>
      </a:defRPr>
    </a:lvl5pPr>
    <a:lvl6pPr marL="2286000" algn="l" defTabSz="914400" rtl="0" eaLnBrk="1" latinLnBrk="0" hangingPunct="1">
      <a:defRPr kern="1200">
        <a:solidFill>
          <a:schemeClr val="tx1"/>
        </a:solidFill>
        <a:latin typeface="Arial" charset="0"/>
        <a:ea typeface="Microsoft YaHei" pitchFamily="32" charset="-122"/>
        <a:cs typeface="+mn-cs"/>
      </a:defRPr>
    </a:lvl6pPr>
    <a:lvl7pPr marL="2743200" algn="l" defTabSz="914400" rtl="0" eaLnBrk="1" latinLnBrk="0" hangingPunct="1">
      <a:defRPr kern="1200">
        <a:solidFill>
          <a:schemeClr val="tx1"/>
        </a:solidFill>
        <a:latin typeface="Arial" charset="0"/>
        <a:ea typeface="Microsoft YaHei" pitchFamily="32" charset="-122"/>
        <a:cs typeface="+mn-cs"/>
      </a:defRPr>
    </a:lvl7pPr>
    <a:lvl8pPr marL="3200400" algn="l" defTabSz="914400" rtl="0" eaLnBrk="1" latinLnBrk="0" hangingPunct="1">
      <a:defRPr kern="1200">
        <a:solidFill>
          <a:schemeClr val="tx1"/>
        </a:solidFill>
        <a:latin typeface="Arial" charset="0"/>
        <a:ea typeface="Microsoft YaHei" pitchFamily="32" charset="-122"/>
        <a:cs typeface="+mn-cs"/>
      </a:defRPr>
    </a:lvl8pPr>
    <a:lvl9pPr marL="3657600" algn="l" defTabSz="914400" rtl="0" eaLnBrk="1" latinLnBrk="0" hangingPunct="1">
      <a:defRPr kern="1200">
        <a:solidFill>
          <a:schemeClr val="tx1"/>
        </a:solidFill>
        <a:latin typeface="Arial" charset="0"/>
        <a:ea typeface="Microsoft YaHei" pitchFamily="3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996" y="-19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8394"/>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noChangeArrowheads="1"/>
          </p:cNvSpPr>
          <p:nvPr>
            <p:ph type="sldImg"/>
          </p:nvPr>
        </p:nvSpPr>
        <p:spPr bwMode="auto">
          <a:xfrm>
            <a:off x="1106488" y="812800"/>
            <a:ext cx="5343525"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4" name="Rectangle 2"/>
          <p:cNvSpPr>
            <a:spLocks noGrp="1" noChangeArrowheads="1"/>
          </p:cNvSpPr>
          <p:nvPr>
            <p:ph type="body"/>
          </p:nvPr>
        </p:nvSpPr>
        <p:spPr bwMode="auto">
          <a:xfrm>
            <a:off x="755650" y="5078413"/>
            <a:ext cx="6046788" cy="481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pt-BR" smtClean="0"/>
          </a:p>
        </p:txBody>
      </p:sp>
      <p:sp>
        <p:nvSpPr>
          <p:cNvPr id="3075" name="Rectangle 3"/>
          <p:cNvSpPr>
            <a:spLocks noGrp="1" noChangeArrowheads="1"/>
          </p:cNvSpPr>
          <p:nvPr>
            <p:ph type="hdr"/>
          </p:nvPr>
        </p:nvSpPr>
        <p:spPr bwMode="auto">
          <a:xfrm>
            <a:off x="0"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2000"/>
              </a:lnSpc>
              <a:tabLst>
                <a:tab pos="449263" algn="l"/>
                <a:tab pos="898525" algn="l"/>
                <a:tab pos="1347788" algn="l"/>
                <a:tab pos="1797050" algn="l"/>
                <a:tab pos="2246313" algn="l"/>
                <a:tab pos="2695575" algn="l"/>
                <a:tab pos="3144838" algn="l"/>
              </a:tabLst>
              <a:defRPr sz="1400">
                <a:solidFill>
                  <a:srgbClr val="000000"/>
                </a:solidFill>
                <a:latin typeface="Times New Roman" pitchFamily="16" charset="0"/>
                <a:cs typeface="Segoe UI" pitchFamily="32" charset="0"/>
              </a:defRPr>
            </a:lvl1pPr>
          </a:lstStyle>
          <a:p>
            <a:endParaRPr lang="pt-BR"/>
          </a:p>
        </p:txBody>
      </p:sp>
      <p:sp>
        <p:nvSpPr>
          <p:cNvPr id="3076" name="Rectangle 4"/>
          <p:cNvSpPr>
            <a:spLocks noGrp="1" noChangeArrowheads="1"/>
          </p:cNvSpPr>
          <p:nvPr>
            <p:ph type="dt"/>
          </p:nvPr>
        </p:nvSpPr>
        <p:spPr bwMode="auto">
          <a:xfrm>
            <a:off x="4278313"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2000"/>
              </a:lnSpc>
              <a:tabLst>
                <a:tab pos="449263" algn="l"/>
                <a:tab pos="898525" algn="l"/>
                <a:tab pos="1347788" algn="l"/>
                <a:tab pos="1797050" algn="l"/>
                <a:tab pos="2246313" algn="l"/>
                <a:tab pos="2695575" algn="l"/>
                <a:tab pos="3144838" algn="l"/>
              </a:tabLst>
              <a:defRPr sz="1400">
                <a:solidFill>
                  <a:srgbClr val="000000"/>
                </a:solidFill>
                <a:latin typeface="Times New Roman" pitchFamily="16" charset="0"/>
                <a:cs typeface="Segoe UI" pitchFamily="32" charset="0"/>
              </a:defRPr>
            </a:lvl1pPr>
          </a:lstStyle>
          <a:p>
            <a:endParaRPr lang="pt-BR"/>
          </a:p>
        </p:txBody>
      </p:sp>
      <p:sp>
        <p:nvSpPr>
          <p:cNvPr id="3077" name="Rectangle 5"/>
          <p:cNvSpPr>
            <a:spLocks noGrp="1" noChangeArrowheads="1"/>
          </p:cNvSpPr>
          <p:nvPr>
            <p:ph type="ftr"/>
          </p:nvPr>
        </p:nvSpPr>
        <p:spPr bwMode="auto">
          <a:xfrm>
            <a:off x="0"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2000"/>
              </a:lnSpc>
              <a:tabLst>
                <a:tab pos="449263" algn="l"/>
                <a:tab pos="898525" algn="l"/>
                <a:tab pos="1347788" algn="l"/>
                <a:tab pos="1797050" algn="l"/>
                <a:tab pos="2246313" algn="l"/>
                <a:tab pos="2695575" algn="l"/>
                <a:tab pos="3144838" algn="l"/>
              </a:tabLst>
              <a:defRPr sz="1400">
                <a:solidFill>
                  <a:srgbClr val="000000"/>
                </a:solidFill>
                <a:latin typeface="Times New Roman" pitchFamily="16" charset="0"/>
                <a:cs typeface="Segoe UI" pitchFamily="32" charset="0"/>
              </a:defRPr>
            </a:lvl1pPr>
          </a:lstStyle>
          <a:p>
            <a:endParaRPr lang="pt-BR"/>
          </a:p>
        </p:txBody>
      </p:sp>
      <p:sp>
        <p:nvSpPr>
          <p:cNvPr id="3078" name="Rectangle 6"/>
          <p:cNvSpPr>
            <a:spLocks noGrp="1" noChangeArrowheads="1"/>
          </p:cNvSpPr>
          <p:nvPr>
            <p:ph type="sldNum"/>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2000"/>
              </a:lnSpc>
              <a:tabLst>
                <a:tab pos="449263" algn="l"/>
                <a:tab pos="898525" algn="l"/>
                <a:tab pos="1347788" algn="l"/>
                <a:tab pos="1797050" algn="l"/>
                <a:tab pos="2246313" algn="l"/>
                <a:tab pos="2695575" algn="l"/>
                <a:tab pos="3144838" algn="l"/>
              </a:tabLst>
              <a:defRPr sz="1400">
                <a:solidFill>
                  <a:srgbClr val="000000"/>
                </a:solidFill>
                <a:latin typeface="Times New Roman" pitchFamily="16" charset="0"/>
                <a:cs typeface="Segoe UI" pitchFamily="32" charset="0"/>
              </a:defRPr>
            </a:lvl1pPr>
          </a:lstStyle>
          <a:p>
            <a:fld id="{7743AD59-8E96-43A0-ADEB-1966EFA8E4AC}" type="slidenum">
              <a:rPr lang="pt-BR"/>
              <a:pPr/>
              <a:t>‹nº›</a:t>
            </a:fld>
            <a:endParaRPr lang="pt-BR"/>
          </a:p>
        </p:txBody>
      </p:sp>
    </p:spTree>
    <p:extLst>
      <p:ext uri="{BB962C8B-B14F-4D97-AF65-F5344CB8AC3E}">
        <p14:creationId xmlns:p14="http://schemas.microsoft.com/office/powerpoint/2010/main" val="1338094206"/>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D8A4E308-E412-4090-B331-0DCBD59063DE}" type="slidenum">
              <a:rPr lang="pt-BR"/>
              <a:pPr/>
              <a:t>2</a:t>
            </a:fld>
            <a:endParaRPr lang="pt-BR"/>
          </a:p>
        </p:txBody>
      </p:sp>
      <p:sp>
        <p:nvSpPr>
          <p:cNvPr id="30721"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30723"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DBAE733E-ABE9-47A4-9A10-D8293CB50E8D}" type="slidenum">
              <a:rPr lang="pt-BR" sz="1200">
                <a:latin typeface="+mn-lt" charset="0"/>
              </a:rPr>
              <a:pPr algn="r" hangingPunct="1">
                <a:lnSpc>
                  <a:spcPct val="100000"/>
                </a:lnSpc>
              </a:pPr>
              <a:t>2</a:t>
            </a:fld>
            <a:endParaRPr lang="pt-BR" sz="1200">
              <a:latin typeface="+mn-lt"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AB1AF3F2-4F0B-4B4C-8026-7C9FFDFDF6BA}" type="slidenum">
              <a:rPr lang="pt-BR"/>
              <a:pPr/>
              <a:t>11</a:t>
            </a:fld>
            <a:endParaRPr lang="pt-BR"/>
          </a:p>
        </p:txBody>
      </p:sp>
      <p:sp>
        <p:nvSpPr>
          <p:cNvPr id="37889"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37891"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CF172965-4E52-46DE-A069-CBDCDFBD3572}" type="slidenum">
              <a:rPr lang="pt-BR" sz="1200">
                <a:latin typeface="+mn-lt" charset="0"/>
              </a:rPr>
              <a:pPr algn="r" hangingPunct="1">
                <a:lnSpc>
                  <a:spcPct val="100000"/>
                </a:lnSpc>
              </a:pPr>
              <a:t>11</a:t>
            </a:fld>
            <a:endParaRPr lang="pt-BR" sz="1200">
              <a:latin typeface="+mn-lt"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2BBF1E45-9FA2-445F-900E-1770C65E982F}" type="slidenum">
              <a:rPr lang="pt-BR"/>
              <a:pPr/>
              <a:t>12</a:t>
            </a:fld>
            <a:endParaRPr lang="pt-BR"/>
          </a:p>
        </p:txBody>
      </p:sp>
      <p:sp>
        <p:nvSpPr>
          <p:cNvPr id="38913"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38915"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AC8389D5-FC29-4AD0-9BC1-312B344314C2}" type="slidenum">
              <a:rPr lang="pt-BR" sz="1200">
                <a:latin typeface="+mn-lt" charset="0"/>
              </a:rPr>
              <a:pPr algn="r" hangingPunct="1">
                <a:lnSpc>
                  <a:spcPct val="100000"/>
                </a:lnSpc>
              </a:pPr>
              <a:t>12</a:t>
            </a:fld>
            <a:endParaRPr lang="pt-BR" sz="1200">
              <a:latin typeface="+mn-lt"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1407DC8F-345F-4502-B823-BC204F438ADD}" type="slidenum">
              <a:rPr lang="pt-BR"/>
              <a:pPr/>
              <a:t>13</a:t>
            </a:fld>
            <a:endParaRPr lang="pt-BR"/>
          </a:p>
        </p:txBody>
      </p:sp>
      <p:sp>
        <p:nvSpPr>
          <p:cNvPr id="39937"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39939"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4C67FCC4-E2BD-4927-95C5-B7F4BBEC910B}" type="slidenum">
              <a:rPr lang="pt-BR" sz="1200">
                <a:latin typeface="+mn-lt" charset="0"/>
              </a:rPr>
              <a:pPr algn="r" hangingPunct="1">
                <a:lnSpc>
                  <a:spcPct val="100000"/>
                </a:lnSpc>
              </a:pPr>
              <a:t>13</a:t>
            </a:fld>
            <a:endParaRPr lang="pt-BR" sz="1200">
              <a:latin typeface="+mn-lt"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378A5841-A0B4-4DF9-B6CE-35CA456F1DAB}" type="slidenum">
              <a:rPr lang="pt-BR"/>
              <a:pPr/>
              <a:t>14</a:t>
            </a:fld>
            <a:endParaRPr lang="pt-BR"/>
          </a:p>
        </p:txBody>
      </p:sp>
      <p:sp>
        <p:nvSpPr>
          <p:cNvPr id="40961"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40963"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0C982FC3-0713-41A1-81F4-54083129FAD9}" type="slidenum">
              <a:rPr lang="pt-BR" sz="1200">
                <a:latin typeface="+mn-lt" charset="0"/>
              </a:rPr>
              <a:pPr algn="r" hangingPunct="1">
                <a:lnSpc>
                  <a:spcPct val="100000"/>
                </a:lnSpc>
              </a:pPr>
              <a:t>14</a:t>
            </a:fld>
            <a:endParaRPr lang="pt-BR" sz="1200">
              <a:latin typeface="+mn-lt"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02F5D2FF-1BA6-4019-97DB-B43428DC1E30}" type="slidenum">
              <a:rPr lang="pt-BR"/>
              <a:pPr/>
              <a:t>16</a:t>
            </a:fld>
            <a:endParaRPr lang="pt-BR"/>
          </a:p>
        </p:txBody>
      </p:sp>
      <p:sp>
        <p:nvSpPr>
          <p:cNvPr id="43009"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43011"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3BD1A27E-F539-4993-9CEA-D7610D302016}" type="slidenum">
              <a:rPr lang="pt-BR" sz="1200">
                <a:latin typeface="+mn-lt" charset="0"/>
              </a:rPr>
              <a:pPr algn="r" hangingPunct="1">
                <a:lnSpc>
                  <a:spcPct val="100000"/>
                </a:lnSpc>
              </a:pPr>
              <a:t>16</a:t>
            </a:fld>
            <a:endParaRPr lang="pt-BR" sz="1200">
              <a:latin typeface="+mn-lt"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572917FF-2536-4B83-897F-A7AAE9DA91D6}" type="slidenum">
              <a:rPr lang="pt-BR"/>
              <a:pPr/>
              <a:t>17</a:t>
            </a:fld>
            <a:endParaRPr lang="pt-BR"/>
          </a:p>
        </p:txBody>
      </p:sp>
      <p:sp>
        <p:nvSpPr>
          <p:cNvPr id="44033"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44035"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58FCD98D-3E54-4A6E-A477-39DB012633B3}" type="slidenum">
              <a:rPr lang="pt-BR" sz="1200">
                <a:latin typeface="+mn-lt" charset="0"/>
              </a:rPr>
              <a:pPr algn="r" hangingPunct="1">
                <a:lnSpc>
                  <a:spcPct val="100000"/>
                </a:lnSpc>
              </a:pPr>
              <a:t>17</a:t>
            </a:fld>
            <a:endParaRPr lang="pt-BR" sz="1200">
              <a:latin typeface="+mn-lt"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0371E3B3-7C26-4CEF-B1CF-863D810715D7}" type="slidenum">
              <a:rPr lang="pt-BR"/>
              <a:pPr/>
              <a:t>18</a:t>
            </a:fld>
            <a:endParaRPr lang="pt-BR"/>
          </a:p>
        </p:txBody>
      </p:sp>
      <p:sp>
        <p:nvSpPr>
          <p:cNvPr id="45057"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45059"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8DD93CDD-FD7E-4338-BC61-61CA8B50860E}" type="slidenum">
              <a:rPr lang="pt-BR" sz="1200">
                <a:latin typeface="+mn-lt" charset="0"/>
              </a:rPr>
              <a:pPr algn="r" hangingPunct="1">
                <a:lnSpc>
                  <a:spcPct val="100000"/>
                </a:lnSpc>
              </a:pPr>
              <a:t>18</a:t>
            </a:fld>
            <a:endParaRPr lang="pt-BR" sz="1200">
              <a:latin typeface="+mn-lt"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69DE10E4-3F1B-455A-ACC3-D55DBD4D42CB}" type="slidenum">
              <a:rPr lang="pt-BR"/>
              <a:pPr/>
              <a:t>19</a:t>
            </a:fld>
            <a:endParaRPr lang="pt-BR"/>
          </a:p>
        </p:txBody>
      </p:sp>
      <p:sp>
        <p:nvSpPr>
          <p:cNvPr id="46081"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46083"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155BD7EB-60B1-4D1E-914B-DEDDFDE1481C}" type="slidenum">
              <a:rPr lang="pt-BR" sz="1200">
                <a:latin typeface="+mn-lt" charset="0"/>
              </a:rPr>
              <a:pPr algn="r" hangingPunct="1">
                <a:lnSpc>
                  <a:spcPct val="100000"/>
                </a:lnSpc>
              </a:pPr>
              <a:t>19</a:t>
            </a:fld>
            <a:endParaRPr lang="pt-BR" sz="1200">
              <a:latin typeface="+mn-lt"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AF4BD170-F5F8-41E9-9EFA-C02DF377E61E}" type="slidenum">
              <a:rPr lang="pt-BR"/>
              <a:pPr/>
              <a:t>20</a:t>
            </a:fld>
            <a:endParaRPr lang="pt-BR"/>
          </a:p>
        </p:txBody>
      </p:sp>
      <p:sp>
        <p:nvSpPr>
          <p:cNvPr id="47105"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47107"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CE529ADB-E179-4E6E-B52C-7D9EAB2CCB6A}" type="slidenum">
              <a:rPr lang="pt-BR" sz="1200">
                <a:latin typeface="+mn-lt" charset="0"/>
              </a:rPr>
              <a:pPr algn="r" hangingPunct="1">
                <a:lnSpc>
                  <a:spcPct val="100000"/>
                </a:lnSpc>
              </a:pPr>
              <a:t>20</a:t>
            </a:fld>
            <a:endParaRPr lang="pt-BR" sz="1200">
              <a:latin typeface="+mn-lt"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2EF3E5CE-B8D5-4DFE-AA1D-D0BE0F306D00}" type="slidenum">
              <a:rPr lang="pt-BR"/>
              <a:pPr/>
              <a:t>22</a:t>
            </a:fld>
            <a:endParaRPr lang="pt-BR"/>
          </a:p>
        </p:txBody>
      </p:sp>
      <p:sp>
        <p:nvSpPr>
          <p:cNvPr id="48129"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48131"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A3571B89-E3C9-4233-9CBD-3691BEE49587}" type="slidenum">
              <a:rPr lang="pt-BR" sz="1200">
                <a:latin typeface="+mn-lt" charset="0"/>
              </a:rPr>
              <a:pPr algn="r" hangingPunct="1">
                <a:lnSpc>
                  <a:spcPct val="100000"/>
                </a:lnSpc>
              </a:pPr>
              <a:t>22</a:t>
            </a:fld>
            <a:endParaRPr lang="pt-BR" sz="1200">
              <a:latin typeface="+mn-lt"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31D83268-BE48-40EA-8637-C43964907479}" type="slidenum">
              <a:rPr lang="pt-BR"/>
              <a:pPr/>
              <a:t>3</a:t>
            </a:fld>
            <a:endParaRPr lang="pt-BR"/>
          </a:p>
        </p:txBody>
      </p:sp>
      <p:sp>
        <p:nvSpPr>
          <p:cNvPr id="31745"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31747"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CB4710DA-7573-468C-98DA-C70CE6CD878C}" type="slidenum">
              <a:rPr lang="pt-BR" sz="1200">
                <a:latin typeface="+mn-lt" charset="0"/>
              </a:rPr>
              <a:pPr algn="r" hangingPunct="1">
                <a:lnSpc>
                  <a:spcPct val="100000"/>
                </a:lnSpc>
              </a:pPr>
              <a:t>3</a:t>
            </a:fld>
            <a:endParaRPr lang="pt-BR" sz="1200">
              <a:latin typeface="+mn-lt"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1C86C5F8-D5F2-45D3-BCD1-E6CBC8CB9EEF}" type="slidenum">
              <a:rPr lang="pt-BR"/>
              <a:pPr/>
              <a:t>23</a:t>
            </a:fld>
            <a:endParaRPr lang="pt-BR"/>
          </a:p>
        </p:txBody>
      </p:sp>
      <p:sp>
        <p:nvSpPr>
          <p:cNvPr id="49153"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49155"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87208AE7-1C9C-476E-BEFB-22A20D49C186}" type="slidenum">
              <a:rPr lang="pt-BR" sz="1200">
                <a:latin typeface="+mn-lt" charset="0"/>
              </a:rPr>
              <a:pPr algn="r" hangingPunct="1">
                <a:lnSpc>
                  <a:spcPct val="100000"/>
                </a:lnSpc>
              </a:pPr>
              <a:t>23</a:t>
            </a:fld>
            <a:endParaRPr lang="pt-BR" sz="1200">
              <a:latin typeface="+mn-lt"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1C86C5F8-D5F2-45D3-BCD1-E6CBC8CB9EEF}" type="slidenum">
              <a:rPr lang="pt-BR"/>
              <a:pPr/>
              <a:t>24</a:t>
            </a:fld>
            <a:endParaRPr lang="pt-BR"/>
          </a:p>
        </p:txBody>
      </p:sp>
      <p:sp>
        <p:nvSpPr>
          <p:cNvPr id="49153"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49155"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87208AE7-1C9C-476E-BEFB-22A20D49C186}" type="slidenum">
              <a:rPr lang="pt-BR" sz="1200">
                <a:latin typeface="+mn-lt" charset="0"/>
              </a:rPr>
              <a:pPr algn="r" hangingPunct="1">
                <a:lnSpc>
                  <a:spcPct val="100000"/>
                </a:lnSpc>
              </a:pPr>
              <a:t>24</a:t>
            </a:fld>
            <a:endParaRPr lang="pt-BR" sz="1200">
              <a:latin typeface="+mn-lt"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1C86C5F8-D5F2-45D3-BCD1-E6CBC8CB9EEF}" type="slidenum">
              <a:rPr lang="pt-BR"/>
              <a:pPr/>
              <a:t>25</a:t>
            </a:fld>
            <a:endParaRPr lang="pt-BR"/>
          </a:p>
        </p:txBody>
      </p:sp>
      <p:sp>
        <p:nvSpPr>
          <p:cNvPr id="49153"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49155"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87208AE7-1C9C-476E-BEFB-22A20D49C186}" type="slidenum">
              <a:rPr lang="pt-BR" sz="1200">
                <a:latin typeface="+mn-lt" charset="0"/>
              </a:rPr>
              <a:pPr algn="r" hangingPunct="1">
                <a:lnSpc>
                  <a:spcPct val="100000"/>
                </a:lnSpc>
              </a:pPr>
              <a:t>25</a:t>
            </a:fld>
            <a:endParaRPr lang="pt-BR" sz="1200">
              <a:latin typeface="+mn-lt"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2D6DA204-4094-4CE6-BE52-1C97A5BBF65C}" type="slidenum">
              <a:rPr lang="pt-BR"/>
              <a:pPr/>
              <a:t>27</a:t>
            </a:fld>
            <a:endParaRPr lang="pt-BR"/>
          </a:p>
        </p:txBody>
      </p:sp>
      <p:sp>
        <p:nvSpPr>
          <p:cNvPr id="50177"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50179"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CAA05065-59A3-42A1-8A05-03EF16409D9C}" type="slidenum">
              <a:rPr lang="pt-BR" sz="1200">
                <a:latin typeface="+mn-lt" charset="0"/>
              </a:rPr>
              <a:pPr algn="r" hangingPunct="1">
                <a:lnSpc>
                  <a:spcPct val="100000"/>
                </a:lnSpc>
              </a:pPr>
              <a:t>27</a:t>
            </a:fld>
            <a:endParaRPr lang="pt-BR" sz="1200">
              <a:latin typeface="+mn-lt"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2D6DA204-4094-4CE6-BE52-1C97A5BBF65C}" type="slidenum">
              <a:rPr lang="pt-BR"/>
              <a:pPr/>
              <a:t>28</a:t>
            </a:fld>
            <a:endParaRPr lang="pt-BR"/>
          </a:p>
        </p:txBody>
      </p:sp>
      <p:sp>
        <p:nvSpPr>
          <p:cNvPr id="50177"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50179"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CAA05065-59A3-42A1-8A05-03EF16409D9C}" type="slidenum">
              <a:rPr lang="pt-BR" sz="1200">
                <a:latin typeface="+mn-lt" charset="0"/>
              </a:rPr>
              <a:pPr algn="r" hangingPunct="1">
                <a:lnSpc>
                  <a:spcPct val="100000"/>
                </a:lnSpc>
              </a:pPr>
              <a:t>28</a:t>
            </a:fld>
            <a:endParaRPr lang="pt-BR" sz="1200">
              <a:latin typeface="+mn-lt"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2D6DA204-4094-4CE6-BE52-1C97A5BBF65C}" type="slidenum">
              <a:rPr lang="pt-BR"/>
              <a:pPr/>
              <a:t>31</a:t>
            </a:fld>
            <a:endParaRPr lang="pt-BR"/>
          </a:p>
        </p:txBody>
      </p:sp>
      <p:sp>
        <p:nvSpPr>
          <p:cNvPr id="50177"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50179"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CAA05065-59A3-42A1-8A05-03EF16409D9C}" type="slidenum">
              <a:rPr lang="pt-BR" sz="1200">
                <a:latin typeface="+mn-lt" charset="0"/>
              </a:rPr>
              <a:pPr algn="r" hangingPunct="1">
                <a:lnSpc>
                  <a:spcPct val="100000"/>
                </a:lnSpc>
              </a:pPr>
              <a:t>31</a:t>
            </a:fld>
            <a:endParaRPr lang="pt-BR" sz="1200">
              <a:latin typeface="+mn-lt"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2D6DA204-4094-4CE6-BE52-1C97A5BBF65C}" type="slidenum">
              <a:rPr lang="pt-BR"/>
              <a:pPr/>
              <a:t>33</a:t>
            </a:fld>
            <a:endParaRPr lang="pt-BR"/>
          </a:p>
        </p:txBody>
      </p:sp>
      <p:sp>
        <p:nvSpPr>
          <p:cNvPr id="50177"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50179"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CAA05065-59A3-42A1-8A05-03EF16409D9C}" type="slidenum">
              <a:rPr lang="pt-BR" sz="1200">
                <a:latin typeface="+mn-lt" charset="0"/>
              </a:rPr>
              <a:pPr algn="r" hangingPunct="1">
                <a:lnSpc>
                  <a:spcPct val="100000"/>
                </a:lnSpc>
              </a:pPr>
              <a:t>33</a:t>
            </a:fld>
            <a:endParaRPr lang="pt-BR" sz="1200">
              <a:latin typeface="+mn-lt"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E1C98EB-AAA4-45C0-B13D-48462FD855D5}" type="slidenum">
              <a:rPr lang="pt-BR"/>
              <a:pPr/>
              <a:t>36</a:t>
            </a:fld>
            <a:endParaRPr lang="pt-BR"/>
          </a:p>
        </p:txBody>
      </p:sp>
      <p:sp>
        <p:nvSpPr>
          <p:cNvPr id="51201"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1D2C192-A928-4C78-91F4-16F7CF87ADDB}" type="slidenum">
              <a:rPr lang="pt-BR"/>
              <a:pPr/>
              <a:t>37</a:t>
            </a:fld>
            <a:endParaRPr lang="pt-BR"/>
          </a:p>
        </p:txBody>
      </p:sp>
      <p:sp>
        <p:nvSpPr>
          <p:cNvPr id="53249"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530A0D-D9F9-4BA8-8EB6-C66D61410570}" type="slidenum">
              <a:rPr lang="pt-BR"/>
              <a:pPr/>
              <a:t>38</a:t>
            </a:fld>
            <a:endParaRPr lang="pt-BR"/>
          </a:p>
        </p:txBody>
      </p:sp>
      <p:sp>
        <p:nvSpPr>
          <p:cNvPr id="54273"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31D83268-BE48-40EA-8637-C43964907479}" type="slidenum">
              <a:rPr lang="pt-BR"/>
              <a:pPr/>
              <a:t>4</a:t>
            </a:fld>
            <a:endParaRPr lang="pt-BR"/>
          </a:p>
        </p:txBody>
      </p:sp>
      <p:sp>
        <p:nvSpPr>
          <p:cNvPr id="31745"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31747"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CB4710DA-7573-468C-98DA-C70CE6CD878C}" type="slidenum">
              <a:rPr lang="pt-BR" sz="1200">
                <a:latin typeface="+mn-lt" charset="0"/>
              </a:rPr>
              <a:pPr algn="r" hangingPunct="1">
                <a:lnSpc>
                  <a:spcPct val="100000"/>
                </a:lnSpc>
              </a:pPr>
              <a:t>4</a:t>
            </a:fld>
            <a:endParaRPr lang="pt-BR" sz="1200">
              <a:latin typeface="+mn-lt"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982E1E33-6B5B-4B18-B384-BC3A1E2562AC}" type="slidenum">
              <a:rPr lang="pt-BR"/>
              <a:pPr/>
              <a:t>5</a:t>
            </a:fld>
            <a:endParaRPr lang="pt-BR"/>
          </a:p>
        </p:txBody>
      </p:sp>
      <p:sp>
        <p:nvSpPr>
          <p:cNvPr id="33793"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33795"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C7B7682C-8DAB-4BF4-91F0-EBD48B372ACF}" type="slidenum">
              <a:rPr lang="pt-BR" sz="1200">
                <a:latin typeface="+mn-lt" charset="0"/>
              </a:rPr>
              <a:pPr algn="r" hangingPunct="1">
                <a:lnSpc>
                  <a:spcPct val="100000"/>
                </a:lnSpc>
              </a:pPr>
              <a:t>5</a:t>
            </a:fld>
            <a:endParaRPr lang="pt-BR" sz="1200">
              <a:latin typeface="+mn-lt"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982E1E33-6B5B-4B18-B384-BC3A1E2562AC}" type="slidenum">
              <a:rPr lang="pt-BR"/>
              <a:pPr/>
              <a:t>6</a:t>
            </a:fld>
            <a:endParaRPr lang="pt-BR"/>
          </a:p>
        </p:txBody>
      </p:sp>
      <p:sp>
        <p:nvSpPr>
          <p:cNvPr id="33793"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33795"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C7B7682C-8DAB-4BF4-91F0-EBD48B372ACF}" type="slidenum">
              <a:rPr lang="pt-BR" sz="1200">
                <a:latin typeface="+mn-lt" charset="0"/>
              </a:rPr>
              <a:pPr algn="r" hangingPunct="1">
                <a:lnSpc>
                  <a:spcPct val="100000"/>
                </a:lnSpc>
              </a:pPr>
              <a:t>6</a:t>
            </a:fld>
            <a:endParaRPr lang="pt-BR" sz="1200">
              <a:latin typeface="+mn-lt"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EF7DB952-67D7-4769-8EC5-ED4BE7C86BCA}" type="slidenum">
              <a:rPr lang="pt-BR"/>
              <a:pPr/>
              <a:t>7</a:t>
            </a:fld>
            <a:endParaRPr lang="pt-BR"/>
          </a:p>
        </p:txBody>
      </p:sp>
      <p:sp>
        <p:nvSpPr>
          <p:cNvPr id="34817"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34819"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AA353BF4-A211-42CA-85F1-27BFD1EAD21E}" type="slidenum">
              <a:rPr lang="pt-BR" sz="1200">
                <a:latin typeface="+mn-lt" charset="0"/>
              </a:rPr>
              <a:pPr algn="r" hangingPunct="1">
                <a:lnSpc>
                  <a:spcPct val="100000"/>
                </a:lnSpc>
              </a:pPr>
              <a:t>7</a:t>
            </a:fld>
            <a:endParaRPr lang="pt-BR" sz="1200">
              <a:latin typeface="+mn-lt"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5809F438-DF69-40C6-AE00-4CDD2A24C7FA}" type="slidenum">
              <a:rPr lang="pt-BR"/>
              <a:pPr/>
              <a:t>8</a:t>
            </a:fld>
            <a:endParaRPr lang="pt-BR"/>
          </a:p>
        </p:txBody>
      </p:sp>
      <p:sp>
        <p:nvSpPr>
          <p:cNvPr id="35841"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35843"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D4FD1026-C360-4A56-8FC2-471A34436A0A}" type="slidenum">
              <a:rPr lang="pt-BR" sz="1200">
                <a:latin typeface="+mn-lt" charset="0"/>
              </a:rPr>
              <a:pPr algn="r" hangingPunct="1">
                <a:lnSpc>
                  <a:spcPct val="100000"/>
                </a:lnSpc>
              </a:pPr>
              <a:t>8</a:t>
            </a:fld>
            <a:endParaRPr lang="pt-BR" sz="1200">
              <a:latin typeface="+mn-lt"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2D6DA204-4094-4CE6-BE52-1C97A5BBF65C}" type="slidenum">
              <a:rPr lang="pt-BR"/>
              <a:pPr/>
              <a:t>9</a:t>
            </a:fld>
            <a:endParaRPr lang="pt-BR"/>
          </a:p>
        </p:txBody>
      </p:sp>
      <p:sp>
        <p:nvSpPr>
          <p:cNvPr id="50177"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50179"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CAA05065-59A3-42A1-8A05-03EF16409D9C}" type="slidenum">
              <a:rPr lang="pt-BR" sz="1200">
                <a:latin typeface="+mn-lt" charset="0"/>
              </a:rPr>
              <a:pPr algn="r" hangingPunct="1">
                <a:lnSpc>
                  <a:spcPct val="100000"/>
                </a:lnSpc>
              </a:pPr>
              <a:t>9</a:t>
            </a:fld>
            <a:endParaRPr lang="pt-BR" sz="1200">
              <a:latin typeface="+mn-lt"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E8C3C71-E8C9-4DC1-B0F7-D8CDF953BD5F}" type="slidenum">
              <a:rPr lang="pt-BR"/>
              <a:pPr/>
              <a:t>10</a:t>
            </a:fld>
            <a:endParaRPr lang="pt-BR"/>
          </a:p>
        </p:txBody>
      </p:sp>
      <p:sp>
        <p:nvSpPr>
          <p:cNvPr id="36865" name="Rectangle 1"/>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Rectangle 2"/>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36867"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1pPr>
            <a:lvl2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2pPr>
            <a:lvl3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3pPr>
            <a:lvl4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4pPr>
            <a:lvl5pPr>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Microsoft YaHei" pitchFamily="32" charset="-122"/>
              </a:defRPr>
            </a:lvl9pPr>
          </a:lstStyle>
          <a:p>
            <a:pPr algn="r" hangingPunct="1">
              <a:lnSpc>
                <a:spcPct val="100000"/>
              </a:lnSpc>
            </a:pPr>
            <a:fld id="{65508C28-6397-4E99-917E-A28E11CBD36B}" type="slidenum">
              <a:rPr lang="pt-BR" sz="1200">
                <a:latin typeface="+mn-lt" charset="0"/>
              </a:rPr>
              <a:pPr algn="r" hangingPunct="1">
                <a:lnSpc>
                  <a:spcPct val="100000"/>
                </a:lnSpc>
              </a:pPr>
              <a:t>10</a:t>
            </a:fld>
            <a:endParaRPr lang="pt-BR" sz="1200">
              <a:latin typeface="+mn-lt"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5"/>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Espaço Reservado para Data 3"/>
          <p:cNvSpPr>
            <a:spLocks noGrp="1"/>
          </p:cNvSpPr>
          <p:nvPr>
            <p:ph type="dt" idx="10"/>
          </p:nvPr>
        </p:nvSpPr>
        <p:spPr/>
        <p:txBody>
          <a:bodyPr/>
          <a:lstStyle>
            <a:lvl1pPr>
              <a:defRPr/>
            </a:lvl1pPr>
          </a:lstStyle>
          <a:p>
            <a:r>
              <a:rPr lang="pt-BR"/>
              <a:t>27/11/17</a:t>
            </a:r>
          </a:p>
        </p:txBody>
      </p:sp>
      <p:sp>
        <p:nvSpPr>
          <p:cNvPr id="5" name="Espaço Reservado para Número de Slide 4"/>
          <p:cNvSpPr>
            <a:spLocks noGrp="1"/>
          </p:cNvSpPr>
          <p:nvPr>
            <p:ph type="sldNum" idx="11"/>
          </p:nvPr>
        </p:nvSpPr>
        <p:spPr/>
        <p:txBody>
          <a:bodyPr/>
          <a:lstStyle>
            <a:lvl1pPr>
              <a:defRPr/>
            </a:lvl1pPr>
          </a:lstStyle>
          <a:p>
            <a:fld id="{04368E3B-2BAF-460B-A268-B30E49A654EB}" type="slidenum">
              <a:rPr lang="pt-BR"/>
              <a:pPr/>
              <a:t>‹nº›</a:t>
            </a:fld>
            <a:endParaRPr lang="pt-BR"/>
          </a:p>
        </p:txBody>
      </p:sp>
    </p:spTree>
    <p:extLst>
      <p:ext uri="{BB962C8B-B14F-4D97-AF65-F5344CB8AC3E}">
        <p14:creationId xmlns:p14="http://schemas.microsoft.com/office/powerpoint/2010/main" val="3807562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idx="10"/>
          </p:nvPr>
        </p:nvSpPr>
        <p:spPr/>
        <p:txBody>
          <a:bodyPr/>
          <a:lstStyle>
            <a:lvl1pPr>
              <a:defRPr/>
            </a:lvl1pPr>
          </a:lstStyle>
          <a:p>
            <a:r>
              <a:rPr lang="pt-BR"/>
              <a:t>27/11/17</a:t>
            </a:r>
          </a:p>
        </p:txBody>
      </p:sp>
      <p:sp>
        <p:nvSpPr>
          <p:cNvPr id="5" name="Espaço Reservado para Número de Slide 4"/>
          <p:cNvSpPr>
            <a:spLocks noGrp="1"/>
          </p:cNvSpPr>
          <p:nvPr>
            <p:ph type="sldNum" idx="11"/>
          </p:nvPr>
        </p:nvSpPr>
        <p:spPr/>
        <p:txBody>
          <a:bodyPr/>
          <a:lstStyle>
            <a:lvl1pPr>
              <a:defRPr/>
            </a:lvl1pPr>
          </a:lstStyle>
          <a:p>
            <a:fld id="{D8FDA6A0-6CB6-4128-BED4-EB6A715D967E}" type="slidenum">
              <a:rPr lang="pt-BR"/>
              <a:pPr/>
              <a:t>‹nº›</a:t>
            </a:fld>
            <a:endParaRPr lang="pt-BR"/>
          </a:p>
        </p:txBody>
      </p:sp>
    </p:spTree>
    <p:extLst>
      <p:ext uri="{BB962C8B-B14F-4D97-AF65-F5344CB8AC3E}">
        <p14:creationId xmlns:p14="http://schemas.microsoft.com/office/powerpoint/2010/main" val="1657806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1122363"/>
            <a:ext cx="2741613" cy="44577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600" y="1122363"/>
            <a:ext cx="8077200" cy="44577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idx="10"/>
          </p:nvPr>
        </p:nvSpPr>
        <p:spPr/>
        <p:txBody>
          <a:bodyPr/>
          <a:lstStyle>
            <a:lvl1pPr>
              <a:defRPr/>
            </a:lvl1pPr>
          </a:lstStyle>
          <a:p>
            <a:r>
              <a:rPr lang="pt-BR"/>
              <a:t>27/11/17</a:t>
            </a:r>
          </a:p>
        </p:txBody>
      </p:sp>
      <p:sp>
        <p:nvSpPr>
          <p:cNvPr id="5" name="Espaço Reservado para Número de Slide 4"/>
          <p:cNvSpPr>
            <a:spLocks noGrp="1"/>
          </p:cNvSpPr>
          <p:nvPr>
            <p:ph type="sldNum" idx="11"/>
          </p:nvPr>
        </p:nvSpPr>
        <p:spPr/>
        <p:txBody>
          <a:bodyPr/>
          <a:lstStyle>
            <a:lvl1pPr>
              <a:defRPr/>
            </a:lvl1pPr>
          </a:lstStyle>
          <a:p>
            <a:fld id="{40345C5E-2E56-45BC-9843-FE9E4F83534F}" type="slidenum">
              <a:rPr lang="pt-BR"/>
              <a:pPr/>
              <a:t>‹nº›</a:t>
            </a:fld>
            <a:endParaRPr lang="pt-BR"/>
          </a:p>
        </p:txBody>
      </p:sp>
    </p:spTree>
    <p:extLst>
      <p:ext uri="{BB962C8B-B14F-4D97-AF65-F5344CB8AC3E}">
        <p14:creationId xmlns:p14="http://schemas.microsoft.com/office/powerpoint/2010/main" val="1841395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1524000" y="1122363"/>
            <a:ext cx="9142413" cy="2386012"/>
          </a:xfrm>
        </p:spPr>
        <p:txBody>
          <a:bodyPr/>
          <a:lstStyle/>
          <a:p>
            <a:r>
              <a:rPr lang="pt-BR" smtClean="0"/>
              <a:t>Clique para editar o título mestre</a:t>
            </a:r>
            <a:endParaRPr lang="pt-BR"/>
          </a:p>
        </p:txBody>
      </p:sp>
      <p:sp>
        <p:nvSpPr>
          <p:cNvPr id="3" name="Espaço Reservado para Data 2"/>
          <p:cNvSpPr>
            <a:spLocks noGrp="1"/>
          </p:cNvSpPr>
          <p:nvPr>
            <p:ph type="dt" idx="10"/>
          </p:nvPr>
        </p:nvSpPr>
        <p:spPr>
          <a:xfrm>
            <a:off x="838200" y="6356350"/>
            <a:ext cx="2741613" cy="363538"/>
          </a:xfrm>
        </p:spPr>
        <p:txBody>
          <a:bodyPr/>
          <a:lstStyle>
            <a:lvl1pPr>
              <a:defRPr/>
            </a:lvl1pPr>
          </a:lstStyle>
          <a:p>
            <a:r>
              <a:rPr lang="pt-BR"/>
              <a:t>27/11/17</a:t>
            </a:r>
          </a:p>
        </p:txBody>
      </p:sp>
      <p:sp>
        <p:nvSpPr>
          <p:cNvPr id="4" name="Espaço Reservado para Número de Slide 3"/>
          <p:cNvSpPr>
            <a:spLocks noGrp="1"/>
          </p:cNvSpPr>
          <p:nvPr>
            <p:ph type="sldNum" idx="11"/>
          </p:nvPr>
        </p:nvSpPr>
        <p:spPr>
          <a:xfrm>
            <a:off x="8610600" y="6356350"/>
            <a:ext cx="2741613" cy="363538"/>
          </a:xfrm>
        </p:spPr>
        <p:txBody>
          <a:bodyPr/>
          <a:lstStyle>
            <a:lvl1pPr>
              <a:defRPr/>
            </a:lvl1pPr>
          </a:lstStyle>
          <a:p>
            <a:fld id="{7E1C8F21-5CEE-4EF8-9BBB-4123F5D84CD4}" type="slidenum">
              <a:rPr lang="pt-BR"/>
              <a:pPr/>
              <a:t>‹nº›</a:t>
            </a:fld>
            <a:endParaRPr lang="pt-BR"/>
          </a:p>
        </p:txBody>
      </p:sp>
    </p:spTree>
    <p:extLst>
      <p:ext uri="{BB962C8B-B14F-4D97-AF65-F5344CB8AC3E}">
        <p14:creationId xmlns:p14="http://schemas.microsoft.com/office/powerpoint/2010/main" val="1335732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5"/>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Espaço Reservado para Data 3"/>
          <p:cNvSpPr>
            <a:spLocks noGrp="1"/>
          </p:cNvSpPr>
          <p:nvPr>
            <p:ph type="dt" idx="10"/>
          </p:nvPr>
        </p:nvSpPr>
        <p:spPr/>
        <p:txBody>
          <a:bodyPr/>
          <a:lstStyle>
            <a:lvl1pPr>
              <a:defRPr/>
            </a:lvl1pPr>
          </a:lstStyle>
          <a:p>
            <a:r>
              <a:rPr lang="pt-BR"/>
              <a:t>27/11/17</a:t>
            </a:r>
          </a:p>
        </p:txBody>
      </p:sp>
      <p:sp>
        <p:nvSpPr>
          <p:cNvPr id="5" name="Espaço Reservado para Número de Slide 4"/>
          <p:cNvSpPr>
            <a:spLocks noGrp="1"/>
          </p:cNvSpPr>
          <p:nvPr>
            <p:ph type="sldNum" idx="11"/>
          </p:nvPr>
        </p:nvSpPr>
        <p:spPr/>
        <p:txBody>
          <a:bodyPr/>
          <a:lstStyle>
            <a:lvl1pPr>
              <a:defRPr/>
            </a:lvl1pPr>
          </a:lstStyle>
          <a:p>
            <a:fld id="{A29509AD-9CB4-495F-8944-8CF0392FB081}" type="slidenum">
              <a:rPr lang="pt-BR"/>
              <a:pPr/>
              <a:t>‹nº›</a:t>
            </a:fld>
            <a:endParaRPr lang="pt-BR"/>
          </a:p>
        </p:txBody>
      </p:sp>
    </p:spTree>
    <p:extLst>
      <p:ext uri="{BB962C8B-B14F-4D97-AF65-F5344CB8AC3E}">
        <p14:creationId xmlns:p14="http://schemas.microsoft.com/office/powerpoint/2010/main" val="3859829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idx="10"/>
          </p:nvPr>
        </p:nvSpPr>
        <p:spPr/>
        <p:txBody>
          <a:bodyPr/>
          <a:lstStyle>
            <a:lvl1pPr>
              <a:defRPr/>
            </a:lvl1pPr>
          </a:lstStyle>
          <a:p>
            <a:r>
              <a:rPr lang="pt-BR"/>
              <a:t>27/11/17</a:t>
            </a:r>
          </a:p>
        </p:txBody>
      </p:sp>
      <p:sp>
        <p:nvSpPr>
          <p:cNvPr id="5" name="Espaço Reservado para Número de Slide 4"/>
          <p:cNvSpPr>
            <a:spLocks noGrp="1"/>
          </p:cNvSpPr>
          <p:nvPr>
            <p:ph type="sldNum" idx="11"/>
          </p:nvPr>
        </p:nvSpPr>
        <p:spPr/>
        <p:txBody>
          <a:bodyPr/>
          <a:lstStyle>
            <a:lvl1pPr>
              <a:defRPr/>
            </a:lvl1pPr>
          </a:lstStyle>
          <a:p>
            <a:fld id="{3A6EC74E-BE6C-488F-9340-683FA535ADFD}" type="slidenum">
              <a:rPr lang="pt-BR"/>
              <a:pPr/>
              <a:t>‹nº›</a:t>
            </a:fld>
            <a:endParaRPr lang="pt-BR"/>
          </a:p>
        </p:txBody>
      </p:sp>
    </p:spTree>
    <p:extLst>
      <p:ext uri="{BB962C8B-B14F-4D97-AF65-F5344CB8AC3E}">
        <p14:creationId xmlns:p14="http://schemas.microsoft.com/office/powerpoint/2010/main" val="1993451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613" y="4406900"/>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Espaço Reservado para Data 3"/>
          <p:cNvSpPr>
            <a:spLocks noGrp="1"/>
          </p:cNvSpPr>
          <p:nvPr>
            <p:ph type="dt" idx="10"/>
          </p:nvPr>
        </p:nvSpPr>
        <p:spPr/>
        <p:txBody>
          <a:bodyPr/>
          <a:lstStyle>
            <a:lvl1pPr>
              <a:defRPr/>
            </a:lvl1pPr>
          </a:lstStyle>
          <a:p>
            <a:r>
              <a:rPr lang="pt-BR"/>
              <a:t>27/11/17</a:t>
            </a:r>
          </a:p>
        </p:txBody>
      </p:sp>
      <p:sp>
        <p:nvSpPr>
          <p:cNvPr id="5" name="Espaço Reservado para Número de Slide 4"/>
          <p:cNvSpPr>
            <a:spLocks noGrp="1"/>
          </p:cNvSpPr>
          <p:nvPr>
            <p:ph type="sldNum" idx="11"/>
          </p:nvPr>
        </p:nvSpPr>
        <p:spPr/>
        <p:txBody>
          <a:bodyPr/>
          <a:lstStyle>
            <a:lvl1pPr>
              <a:defRPr/>
            </a:lvl1pPr>
          </a:lstStyle>
          <a:p>
            <a:fld id="{5BC45124-8145-4D52-A851-D4032C0733D0}" type="slidenum">
              <a:rPr lang="pt-BR"/>
              <a:pPr/>
              <a:t>‹nº›</a:t>
            </a:fld>
            <a:endParaRPr lang="pt-BR"/>
          </a:p>
        </p:txBody>
      </p:sp>
    </p:spTree>
    <p:extLst>
      <p:ext uri="{BB962C8B-B14F-4D97-AF65-F5344CB8AC3E}">
        <p14:creationId xmlns:p14="http://schemas.microsoft.com/office/powerpoint/2010/main" val="3441395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001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0613" y="1825625"/>
            <a:ext cx="5181600"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idx="10"/>
          </p:nvPr>
        </p:nvSpPr>
        <p:spPr/>
        <p:txBody>
          <a:bodyPr/>
          <a:lstStyle>
            <a:lvl1pPr>
              <a:defRPr/>
            </a:lvl1pPr>
          </a:lstStyle>
          <a:p>
            <a:r>
              <a:rPr lang="pt-BR"/>
              <a:t>27/11/17</a:t>
            </a:r>
          </a:p>
        </p:txBody>
      </p:sp>
      <p:sp>
        <p:nvSpPr>
          <p:cNvPr id="6" name="Espaço Reservado para Número de Slide 5"/>
          <p:cNvSpPr>
            <a:spLocks noGrp="1"/>
          </p:cNvSpPr>
          <p:nvPr>
            <p:ph type="sldNum" idx="11"/>
          </p:nvPr>
        </p:nvSpPr>
        <p:spPr/>
        <p:txBody>
          <a:bodyPr/>
          <a:lstStyle>
            <a:lvl1pPr>
              <a:defRPr/>
            </a:lvl1pPr>
          </a:lstStyle>
          <a:p>
            <a:fld id="{FA05943F-76AB-4EE0-9EB1-D19C27CBB51B}" type="slidenum">
              <a:rPr lang="pt-BR"/>
              <a:pPr/>
              <a:t>‹nº›</a:t>
            </a:fld>
            <a:endParaRPr lang="pt-BR"/>
          </a:p>
        </p:txBody>
      </p:sp>
    </p:spTree>
    <p:extLst>
      <p:ext uri="{BB962C8B-B14F-4D97-AF65-F5344CB8AC3E}">
        <p14:creationId xmlns:p14="http://schemas.microsoft.com/office/powerpoint/2010/main" val="1633951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idx="10"/>
          </p:nvPr>
        </p:nvSpPr>
        <p:spPr/>
        <p:txBody>
          <a:bodyPr/>
          <a:lstStyle>
            <a:lvl1pPr>
              <a:defRPr/>
            </a:lvl1pPr>
          </a:lstStyle>
          <a:p>
            <a:r>
              <a:rPr lang="pt-BR"/>
              <a:t>27/11/17</a:t>
            </a:r>
          </a:p>
        </p:txBody>
      </p:sp>
      <p:sp>
        <p:nvSpPr>
          <p:cNvPr id="8" name="Espaço Reservado para Número de Slide 7"/>
          <p:cNvSpPr>
            <a:spLocks noGrp="1"/>
          </p:cNvSpPr>
          <p:nvPr>
            <p:ph type="sldNum" idx="11"/>
          </p:nvPr>
        </p:nvSpPr>
        <p:spPr/>
        <p:txBody>
          <a:bodyPr/>
          <a:lstStyle>
            <a:lvl1pPr>
              <a:defRPr/>
            </a:lvl1pPr>
          </a:lstStyle>
          <a:p>
            <a:fld id="{A6949349-8287-405F-B9E9-1BF67145BF95}" type="slidenum">
              <a:rPr lang="pt-BR"/>
              <a:pPr/>
              <a:t>‹nº›</a:t>
            </a:fld>
            <a:endParaRPr lang="pt-BR"/>
          </a:p>
        </p:txBody>
      </p:sp>
    </p:spTree>
    <p:extLst>
      <p:ext uri="{BB962C8B-B14F-4D97-AF65-F5344CB8AC3E}">
        <p14:creationId xmlns:p14="http://schemas.microsoft.com/office/powerpoint/2010/main" val="1559466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idx="10"/>
          </p:nvPr>
        </p:nvSpPr>
        <p:spPr/>
        <p:txBody>
          <a:bodyPr/>
          <a:lstStyle>
            <a:lvl1pPr>
              <a:defRPr/>
            </a:lvl1pPr>
          </a:lstStyle>
          <a:p>
            <a:r>
              <a:rPr lang="pt-BR"/>
              <a:t>27/11/17</a:t>
            </a:r>
          </a:p>
        </p:txBody>
      </p:sp>
      <p:sp>
        <p:nvSpPr>
          <p:cNvPr id="4" name="Espaço Reservado para Número de Slide 3"/>
          <p:cNvSpPr>
            <a:spLocks noGrp="1"/>
          </p:cNvSpPr>
          <p:nvPr>
            <p:ph type="sldNum" idx="11"/>
          </p:nvPr>
        </p:nvSpPr>
        <p:spPr/>
        <p:txBody>
          <a:bodyPr/>
          <a:lstStyle>
            <a:lvl1pPr>
              <a:defRPr/>
            </a:lvl1pPr>
          </a:lstStyle>
          <a:p>
            <a:fld id="{857E14B0-EED1-4E3B-9D6E-C955AF10DEC1}" type="slidenum">
              <a:rPr lang="pt-BR"/>
              <a:pPr/>
              <a:t>‹nº›</a:t>
            </a:fld>
            <a:endParaRPr lang="pt-BR"/>
          </a:p>
        </p:txBody>
      </p:sp>
    </p:spTree>
    <p:extLst>
      <p:ext uri="{BB962C8B-B14F-4D97-AF65-F5344CB8AC3E}">
        <p14:creationId xmlns:p14="http://schemas.microsoft.com/office/powerpoint/2010/main" val="2332884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idx="10"/>
          </p:nvPr>
        </p:nvSpPr>
        <p:spPr/>
        <p:txBody>
          <a:bodyPr/>
          <a:lstStyle>
            <a:lvl1pPr>
              <a:defRPr/>
            </a:lvl1pPr>
          </a:lstStyle>
          <a:p>
            <a:r>
              <a:rPr lang="pt-BR"/>
              <a:t>27/11/17</a:t>
            </a:r>
          </a:p>
        </p:txBody>
      </p:sp>
      <p:sp>
        <p:nvSpPr>
          <p:cNvPr id="3" name="Espaço Reservado para Número de Slide 2"/>
          <p:cNvSpPr>
            <a:spLocks noGrp="1"/>
          </p:cNvSpPr>
          <p:nvPr>
            <p:ph type="sldNum" idx="11"/>
          </p:nvPr>
        </p:nvSpPr>
        <p:spPr/>
        <p:txBody>
          <a:bodyPr/>
          <a:lstStyle>
            <a:lvl1pPr>
              <a:defRPr/>
            </a:lvl1pPr>
          </a:lstStyle>
          <a:p>
            <a:fld id="{3E04A975-7C87-4382-8299-B94E6D01E3A6}" type="slidenum">
              <a:rPr lang="pt-BR"/>
              <a:pPr/>
              <a:t>‹nº›</a:t>
            </a:fld>
            <a:endParaRPr lang="pt-BR"/>
          </a:p>
        </p:txBody>
      </p:sp>
    </p:spTree>
    <p:extLst>
      <p:ext uri="{BB962C8B-B14F-4D97-AF65-F5344CB8AC3E}">
        <p14:creationId xmlns:p14="http://schemas.microsoft.com/office/powerpoint/2010/main" val="3703735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idx="10"/>
          </p:nvPr>
        </p:nvSpPr>
        <p:spPr/>
        <p:txBody>
          <a:bodyPr/>
          <a:lstStyle>
            <a:lvl1pPr>
              <a:defRPr/>
            </a:lvl1pPr>
          </a:lstStyle>
          <a:p>
            <a:r>
              <a:rPr lang="pt-BR"/>
              <a:t>27/11/17</a:t>
            </a:r>
          </a:p>
        </p:txBody>
      </p:sp>
      <p:sp>
        <p:nvSpPr>
          <p:cNvPr id="5" name="Espaço Reservado para Número de Slide 4"/>
          <p:cNvSpPr>
            <a:spLocks noGrp="1"/>
          </p:cNvSpPr>
          <p:nvPr>
            <p:ph type="sldNum" idx="11"/>
          </p:nvPr>
        </p:nvSpPr>
        <p:spPr/>
        <p:txBody>
          <a:bodyPr/>
          <a:lstStyle>
            <a:lvl1pPr>
              <a:defRPr/>
            </a:lvl1pPr>
          </a:lstStyle>
          <a:p>
            <a:fld id="{428D768D-EACE-4D6F-AC87-4C98B5DE9AF1}" type="slidenum">
              <a:rPr lang="pt-BR"/>
              <a:pPr/>
              <a:t>‹nº›</a:t>
            </a:fld>
            <a:endParaRPr lang="pt-BR"/>
          </a:p>
        </p:txBody>
      </p:sp>
    </p:spTree>
    <p:extLst>
      <p:ext uri="{BB962C8B-B14F-4D97-AF65-F5344CB8AC3E}">
        <p14:creationId xmlns:p14="http://schemas.microsoft.com/office/powerpoint/2010/main" val="1013315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6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idx="10"/>
          </p:nvPr>
        </p:nvSpPr>
        <p:spPr/>
        <p:txBody>
          <a:bodyPr/>
          <a:lstStyle>
            <a:lvl1pPr>
              <a:defRPr/>
            </a:lvl1pPr>
          </a:lstStyle>
          <a:p>
            <a:r>
              <a:rPr lang="pt-BR"/>
              <a:t>27/11/17</a:t>
            </a:r>
          </a:p>
        </p:txBody>
      </p:sp>
      <p:sp>
        <p:nvSpPr>
          <p:cNvPr id="6" name="Espaço Reservado para Número de Slide 5"/>
          <p:cNvSpPr>
            <a:spLocks noGrp="1"/>
          </p:cNvSpPr>
          <p:nvPr>
            <p:ph type="sldNum" idx="11"/>
          </p:nvPr>
        </p:nvSpPr>
        <p:spPr/>
        <p:txBody>
          <a:bodyPr/>
          <a:lstStyle>
            <a:lvl1pPr>
              <a:defRPr/>
            </a:lvl1pPr>
          </a:lstStyle>
          <a:p>
            <a:fld id="{88B9A485-D38B-4EB2-9FD7-C286181D3D78}" type="slidenum">
              <a:rPr lang="pt-BR"/>
              <a:pPr/>
              <a:t>‹nº›</a:t>
            </a:fld>
            <a:endParaRPr lang="pt-BR"/>
          </a:p>
        </p:txBody>
      </p:sp>
    </p:spTree>
    <p:extLst>
      <p:ext uri="{BB962C8B-B14F-4D97-AF65-F5344CB8AC3E}">
        <p14:creationId xmlns:p14="http://schemas.microsoft.com/office/powerpoint/2010/main" val="2084526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88"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idx="10"/>
          </p:nvPr>
        </p:nvSpPr>
        <p:spPr/>
        <p:txBody>
          <a:bodyPr/>
          <a:lstStyle>
            <a:lvl1pPr>
              <a:defRPr/>
            </a:lvl1pPr>
          </a:lstStyle>
          <a:p>
            <a:r>
              <a:rPr lang="pt-BR"/>
              <a:t>27/11/17</a:t>
            </a:r>
          </a:p>
        </p:txBody>
      </p:sp>
      <p:sp>
        <p:nvSpPr>
          <p:cNvPr id="6" name="Espaço Reservado para Número de Slide 5"/>
          <p:cNvSpPr>
            <a:spLocks noGrp="1"/>
          </p:cNvSpPr>
          <p:nvPr>
            <p:ph type="sldNum" idx="11"/>
          </p:nvPr>
        </p:nvSpPr>
        <p:spPr/>
        <p:txBody>
          <a:bodyPr/>
          <a:lstStyle>
            <a:lvl1pPr>
              <a:defRPr/>
            </a:lvl1pPr>
          </a:lstStyle>
          <a:p>
            <a:fld id="{D6F7FC1A-F27C-405D-9B9A-07812F1584FE}" type="slidenum">
              <a:rPr lang="pt-BR"/>
              <a:pPr/>
              <a:t>‹nº›</a:t>
            </a:fld>
            <a:endParaRPr lang="pt-BR"/>
          </a:p>
        </p:txBody>
      </p:sp>
    </p:spTree>
    <p:extLst>
      <p:ext uri="{BB962C8B-B14F-4D97-AF65-F5344CB8AC3E}">
        <p14:creationId xmlns:p14="http://schemas.microsoft.com/office/powerpoint/2010/main" val="3195391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idx="10"/>
          </p:nvPr>
        </p:nvSpPr>
        <p:spPr/>
        <p:txBody>
          <a:bodyPr/>
          <a:lstStyle>
            <a:lvl1pPr>
              <a:defRPr/>
            </a:lvl1pPr>
          </a:lstStyle>
          <a:p>
            <a:r>
              <a:rPr lang="pt-BR"/>
              <a:t>27/11/17</a:t>
            </a:r>
          </a:p>
        </p:txBody>
      </p:sp>
      <p:sp>
        <p:nvSpPr>
          <p:cNvPr id="5" name="Espaço Reservado para Número de Slide 4"/>
          <p:cNvSpPr>
            <a:spLocks noGrp="1"/>
          </p:cNvSpPr>
          <p:nvPr>
            <p:ph type="sldNum" idx="11"/>
          </p:nvPr>
        </p:nvSpPr>
        <p:spPr/>
        <p:txBody>
          <a:bodyPr/>
          <a:lstStyle>
            <a:lvl1pPr>
              <a:defRPr/>
            </a:lvl1pPr>
          </a:lstStyle>
          <a:p>
            <a:fld id="{E7C339EC-1D09-4BCB-A61D-D4EED2E1ABF2}" type="slidenum">
              <a:rPr lang="pt-BR"/>
              <a:pPr/>
              <a:t>‹nº›</a:t>
            </a:fld>
            <a:endParaRPr lang="pt-BR"/>
          </a:p>
        </p:txBody>
      </p:sp>
    </p:spTree>
    <p:extLst>
      <p:ext uri="{BB962C8B-B14F-4D97-AF65-F5344CB8AC3E}">
        <p14:creationId xmlns:p14="http://schemas.microsoft.com/office/powerpoint/2010/main" val="2750806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7313" cy="581025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025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idx="10"/>
          </p:nvPr>
        </p:nvSpPr>
        <p:spPr/>
        <p:txBody>
          <a:bodyPr/>
          <a:lstStyle>
            <a:lvl1pPr>
              <a:defRPr/>
            </a:lvl1pPr>
          </a:lstStyle>
          <a:p>
            <a:r>
              <a:rPr lang="pt-BR"/>
              <a:t>27/11/17</a:t>
            </a:r>
          </a:p>
        </p:txBody>
      </p:sp>
      <p:sp>
        <p:nvSpPr>
          <p:cNvPr id="5" name="Espaço Reservado para Número de Slide 4"/>
          <p:cNvSpPr>
            <a:spLocks noGrp="1"/>
          </p:cNvSpPr>
          <p:nvPr>
            <p:ph type="sldNum" idx="11"/>
          </p:nvPr>
        </p:nvSpPr>
        <p:spPr/>
        <p:txBody>
          <a:bodyPr/>
          <a:lstStyle>
            <a:lvl1pPr>
              <a:defRPr/>
            </a:lvl1pPr>
          </a:lstStyle>
          <a:p>
            <a:fld id="{C762D979-A04B-4451-AA03-3A65194416C5}" type="slidenum">
              <a:rPr lang="pt-BR"/>
              <a:pPr/>
              <a:t>‹nº›</a:t>
            </a:fld>
            <a:endParaRPr lang="pt-BR"/>
          </a:p>
        </p:txBody>
      </p:sp>
    </p:spTree>
    <p:extLst>
      <p:ext uri="{BB962C8B-B14F-4D97-AF65-F5344CB8AC3E}">
        <p14:creationId xmlns:p14="http://schemas.microsoft.com/office/powerpoint/2010/main" val="3067646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613" y="4406900"/>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Espaço Reservado para Data 3"/>
          <p:cNvSpPr>
            <a:spLocks noGrp="1"/>
          </p:cNvSpPr>
          <p:nvPr>
            <p:ph type="dt" idx="10"/>
          </p:nvPr>
        </p:nvSpPr>
        <p:spPr/>
        <p:txBody>
          <a:bodyPr/>
          <a:lstStyle>
            <a:lvl1pPr>
              <a:defRPr/>
            </a:lvl1pPr>
          </a:lstStyle>
          <a:p>
            <a:r>
              <a:rPr lang="pt-BR"/>
              <a:t>27/11/17</a:t>
            </a:r>
          </a:p>
        </p:txBody>
      </p:sp>
      <p:sp>
        <p:nvSpPr>
          <p:cNvPr id="5" name="Espaço Reservado para Número de Slide 4"/>
          <p:cNvSpPr>
            <a:spLocks noGrp="1"/>
          </p:cNvSpPr>
          <p:nvPr>
            <p:ph type="sldNum" idx="11"/>
          </p:nvPr>
        </p:nvSpPr>
        <p:spPr/>
        <p:txBody>
          <a:bodyPr/>
          <a:lstStyle>
            <a:lvl1pPr>
              <a:defRPr/>
            </a:lvl1pPr>
          </a:lstStyle>
          <a:p>
            <a:fld id="{A0B668E5-94DD-4E25-BE18-CCD3180A2A79}" type="slidenum">
              <a:rPr lang="pt-BR"/>
              <a:pPr/>
              <a:t>‹nº›</a:t>
            </a:fld>
            <a:endParaRPr lang="pt-BR"/>
          </a:p>
        </p:txBody>
      </p:sp>
    </p:spTree>
    <p:extLst>
      <p:ext uri="{BB962C8B-B14F-4D97-AF65-F5344CB8AC3E}">
        <p14:creationId xmlns:p14="http://schemas.microsoft.com/office/powerpoint/2010/main" val="4199275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600" y="1604963"/>
            <a:ext cx="5408613" cy="397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0613" y="1604963"/>
            <a:ext cx="5410200" cy="397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idx="10"/>
          </p:nvPr>
        </p:nvSpPr>
        <p:spPr/>
        <p:txBody>
          <a:bodyPr/>
          <a:lstStyle>
            <a:lvl1pPr>
              <a:defRPr/>
            </a:lvl1pPr>
          </a:lstStyle>
          <a:p>
            <a:r>
              <a:rPr lang="pt-BR"/>
              <a:t>27/11/17</a:t>
            </a:r>
          </a:p>
        </p:txBody>
      </p:sp>
      <p:sp>
        <p:nvSpPr>
          <p:cNvPr id="6" name="Espaço Reservado para Número de Slide 5"/>
          <p:cNvSpPr>
            <a:spLocks noGrp="1"/>
          </p:cNvSpPr>
          <p:nvPr>
            <p:ph type="sldNum" idx="11"/>
          </p:nvPr>
        </p:nvSpPr>
        <p:spPr/>
        <p:txBody>
          <a:bodyPr/>
          <a:lstStyle>
            <a:lvl1pPr>
              <a:defRPr/>
            </a:lvl1pPr>
          </a:lstStyle>
          <a:p>
            <a:fld id="{35D56F38-0CC2-408E-8048-8A705C5EECEA}" type="slidenum">
              <a:rPr lang="pt-BR"/>
              <a:pPr/>
              <a:t>‹nº›</a:t>
            </a:fld>
            <a:endParaRPr lang="pt-BR"/>
          </a:p>
        </p:txBody>
      </p:sp>
    </p:spTree>
    <p:extLst>
      <p:ext uri="{BB962C8B-B14F-4D97-AF65-F5344CB8AC3E}">
        <p14:creationId xmlns:p14="http://schemas.microsoft.com/office/powerpoint/2010/main" val="2624884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idx="10"/>
          </p:nvPr>
        </p:nvSpPr>
        <p:spPr/>
        <p:txBody>
          <a:bodyPr/>
          <a:lstStyle>
            <a:lvl1pPr>
              <a:defRPr/>
            </a:lvl1pPr>
          </a:lstStyle>
          <a:p>
            <a:r>
              <a:rPr lang="pt-BR"/>
              <a:t>27/11/17</a:t>
            </a:r>
          </a:p>
        </p:txBody>
      </p:sp>
      <p:sp>
        <p:nvSpPr>
          <p:cNvPr id="8" name="Espaço Reservado para Número de Slide 7"/>
          <p:cNvSpPr>
            <a:spLocks noGrp="1"/>
          </p:cNvSpPr>
          <p:nvPr>
            <p:ph type="sldNum" idx="11"/>
          </p:nvPr>
        </p:nvSpPr>
        <p:spPr/>
        <p:txBody>
          <a:bodyPr/>
          <a:lstStyle>
            <a:lvl1pPr>
              <a:defRPr/>
            </a:lvl1pPr>
          </a:lstStyle>
          <a:p>
            <a:fld id="{4871926F-A464-4A25-BEAA-24AD9FCE5091}" type="slidenum">
              <a:rPr lang="pt-BR"/>
              <a:pPr/>
              <a:t>‹nº›</a:t>
            </a:fld>
            <a:endParaRPr lang="pt-BR"/>
          </a:p>
        </p:txBody>
      </p:sp>
    </p:spTree>
    <p:extLst>
      <p:ext uri="{BB962C8B-B14F-4D97-AF65-F5344CB8AC3E}">
        <p14:creationId xmlns:p14="http://schemas.microsoft.com/office/powerpoint/2010/main" val="213841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idx="10"/>
          </p:nvPr>
        </p:nvSpPr>
        <p:spPr/>
        <p:txBody>
          <a:bodyPr/>
          <a:lstStyle>
            <a:lvl1pPr>
              <a:defRPr/>
            </a:lvl1pPr>
          </a:lstStyle>
          <a:p>
            <a:r>
              <a:rPr lang="pt-BR"/>
              <a:t>27/11/17</a:t>
            </a:r>
          </a:p>
        </p:txBody>
      </p:sp>
      <p:sp>
        <p:nvSpPr>
          <p:cNvPr id="4" name="Espaço Reservado para Número de Slide 3"/>
          <p:cNvSpPr>
            <a:spLocks noGrp="1"/>
          </p:cNvSpPr>
          <p:nvPr>
            <p:ph type="sldNum" idx="11"/>
          </p:nvPr>
        </p:nvSpPr>
        <p:spPr/>
        <p:txBody>
          <a:bodyPr/>
          <a:lstStyle>
            <a:lvl1pPr>
              <a:defRPr/>
            </a:lvl1pPr>
          </a:lstStyle>
          <a:p>
            <a:fld id="{BF82317F-B359-429F-84D1-2065C62D4AC2}" type="slidenum">
              <a:rPr lang="pt-BR"/>
              <a:pPr/>
              <a:t>‹nº›</a:t>
            </a:fld>
            <a:endParaRPr lang="pt-BR"/>
          </a:p>
        </p:txBody>
      </p:sp>
    </p:spTree>
    <p:extLst>
      <p:ext uri="{BB962C8B-B14F-4D97-AF65-F5344CB8AC3E}">
        <p14:creationId xmlns:p14="http://schemas.microsoft.com/office/powerpoint/2010/main" val="3665895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idx="10"/>
          </p:nvPr>
        </p:nvSpPr>
        <p:spPr/>
        <p:txBody>
          <a:bodyPr/>
          <a:lstStyle>
            <a:lvl1pPr>
              <a:defRPr/>
            </a:lvl1pPr>
          </a:lstStyle>
          <a:p>
            <a:r>
              <a:rPr lang="pt-BR"/>
              <a:t>27/11/17</a:t>
            </a:r>
          </a:p>
        </p:txBody>
      </p:sp>
      <p:sp>
        <p:nvSpPr>
          <p:cNvPr id="3" name="Espaço Reservado para Número de Slide 2"/>
          <p:cNvSpPr>
            <a:spLocks noGrp="1"/>
          </p:cNvSpPr>
          <p:nvPr>
            <p:ph type="sldNum" idx="11"/>
          </p:nvPr>
        </p:nvSpPr>
        <p:spPr/>
        <p:txBody>
          <a:bodyPr/>
          <a:lstStyle>
            <a:lvl1pPr>
              <a:defRPr/>
            </a:lvl1pPr>
          </a:lstStyle>
          <a:p>
            <a:fld id="{363171FF-CC13-43E4-A819-2FA043224EA2}" type="slidenum">
              <a:rPr lang="pt-BR"/>
              <a:pPr/>
              <a:t>‹nº›</a:t>
            </a:fld>
            <a:endParaRPr lang="pt-BR"/>
          </a:p>
        </p:txBody>
      </p:sp>
    </p:spTree>
    <p:extLst>
      <p:ext uri="{BB962C8B-B14F-4D97-AF65-F5344CB8AC3E}">
        <p14:creationId xmlns:p14="http://schemas.microsoft.com/office/powerpoint/2010/main" val="114916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613" cy="1162050"/>
          </a:xfrm>
        </p:spPr>
        <p:txBody>
          <a:bodyPr/>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idx="10"/>
          </p:nvPr>
        </p:nvSpPr>
        <p:spPr/>
        <p:txBody>
          <a:bodyPr/>
          <a:lstStyle>
            <a:lvl1pPr>
              <a:defRPr/>
            </a:lvl1pPr>
          </a:lstStyle>
          <a:p>
            <a:r>
              <a:rPr lang="pt-BR"/>
              <a:t>27/11/17</a:t>
            </a:r>
          </a:p>
        </p:txBody>
      </p:sp>
      <p:sp>
        <p:nvSpPr>
          <p:cNvPr id="6" name="Espaço Reservado para Número de Slide 5"/>
          <p:cNvSpPr>
            <a:spLocks noGrp="1"/>
          </p:cNvSpPr>
          <p:nvPr>
            <p:ph type="sldNum" idx="11"/>
          </p:nvPr>
        </p:nvSpPr>
        <p:spPr/>
        <p:txBody>
          <a:bodyPr/>
          <a:lstStyle>
            <a:lvl1pPr>
              <a:defRPr/>
            </a:lvl1pPr>
          </a:lstStyle>
          <a:p>
            <a:fld id="{BF4AC9EB-13FC-4355-A3BB-9981C238DDB8}" type="slidenum">
              <a:rPr lang="pt-BR"/>
              <a:pPr/>
              <a:t>‹nº›</a:t>
            </a:fld>
            <a:endParaRPr lang="pt-BR"/>
          </a:p>
        </p:txBody>
      </p:sp>
    </p:spTree>
    <p:extLst>
      <p:ext uri="{BB962C8B-B14F-4D97-AF65-F5344CB8AC3E}">
        <p14:creationId xmlns:p14="http://schemas.microsoft.com/office/powerpoint/2010/main" val="1946517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88" y="4800600"/>
            <a:ext cx="7315200" cy="566738"/>
          </a:xfrm>
        </p:spPr>
        <p:txBody>
          <a:bodyPr/>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idx="10"/>
          </p:nvPr>
        </p:nvSpPr>
        <p:spPr/>
        <p:txBody>
          <a:bodyPr/>
          <a:lstStyle>
            <a:lvl1pPr>
              <a:defRPr/>
            </a:lvl1pPr>
          </a:lstStyle>
          <a:p>
            <a:r>
              <a:rPr lang="pt-BR"/>
              <a:t>27/11/17</a:t>
            </a:r>
          </a:p>
        </p:txBody>
      </p:sp>
      <p:sp>
        <p:nvSpPr>
          <p:cNvPr id="6" name="Espaço Reservado para Número de Slide 5"/>
          <p:cNvSpPr>
            <a:spLocks noGrp="1"/>
          </p:cNvSpPr>
          <p:nvPr>
            <p:ph type="sldNum" idx="11"/>
          </p:nvPr>
        </p:nvSpPr>
        <p:spPr/>
        <p:txBody>
          <a:bodyPr/>
          <a:lstStyle>
            <a:lvl1pPr>
              <a:defRPr/>
            </a:lvl1pPr>
          </a:lstStyle>
          <a:p>
            <a:fld id="{0E675AF1-68CA-47FD-AA6A-F25B71DC0EB2}" type="slidenum">
              <a:rPr lang="pt-BR"/>
              <a:pPr/>
              <a:t>‹nº›</a:t>
            </a:fld>
            <a:endParaRPr lang="pt-BR"/>
          </a:p>
        </p:txBody>
      </p:sp>
    </p:spTree>
    <p:extLst>
      <p:ext uri="{BB962C8B-B14F-4D97-AF65-F5344CB8AC3E}">
        <p14:creationId xmlns:p14="http://schemas.microsoft.com/office/powerpoint/2010/main" val="1668781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864B3"/>
            </a:gs>
            <a:gs pos="100000">
              <a:srgbClr val="203864"/>
            </a:gs>
          </a:gsLst>
          <a:path path="shape">
            <a:fillToRect l="29999" t="70000" r="70001" b="30000"/>
          </a:path>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524000" y="1122363"/>
            <a:ext cx="9142413" cy="2386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smtClean="0"/>
              <a:t>Clique para editar o título mestre</a:t>
            </a:r>
          </a:p>
        </p:txBody>
      </p:sp>
      <p:sp>
        <p:nvSpPr>
          <p:cNvPr id="1026" name="Rectangle 2"/>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hangingPunct="1">
              <a:lnSpc>
                <a:spcPct val="100000"/>
              </a:lnSpc>
              <a:tabLst>
                <a:tab pos="449263" algn="l"/>
                <a:tab pos="898525" algn="l"/>
                <a:tab pos="1347788" algn="l"/>
                <a:tab pos="1797050" algn="l"/>
                <a:tab pos="2246313" algn="l"/>
                <a:tab pos="2695575" algn="l"/>
              </a:tabLst>
              <a:defRPr sz="1200">
                <a:solidFill>
                  <a:srgbClr val="8B8B8B"/>
                </a:solidFill>
                <a:latin typeface="+mn-lt"/>
                <a:cs typeface="Segoe UI" pitchFamily="32" charset="0"/>
              </a:defRPr>
            </a:lvl1pPr>
          </a:lstStyle>
          <a:p>
            <a:r>
              <a:rPr lang="pt-BR"/>
              <a:t>27/11/17</a:t>
            </a:r>
          </a:p>
        </p:txBody>
      </p:sp>
      <p:sp>
        <p:nvSpPr>
          <p:cNvPr id="1027" name="Text Box 3"/>
          <p:cNvSpPr txBox="1">
            <a:spLocks noChangeArrowheads="1"/>
          </p:cNvSpPr>
          <p:nvPr/>
        </p:nvSpPr>
        <p:spPr bwMode="auto">
          <a:xfrm>
            <a:off x="4038600" y="6356350"/>
            <a:ext cx="4114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028" name="Rectangle 4"/>
          <p:cNvSpPr>
            <a:spLocks noGrp="1" noChangeArrowheads="1"/>
          </p:cNvSpPr>
          <p:nvPr>
            <p:ph type="sldNum"/>
          </p:nvPr>
        </p:nvSpPr>
        <p:spPr bwMode="auto">
          <a:xfrm>
            <a:off x="86106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hangingPunct="1">
              <a:lnSpc>
                <a:spcPct val="100000"/>
              </a:lnSpc>
              <a:tabLst>
                <a:tab pos="449263" algn="l"/>
                <a:tab pos="898525" algn="l"/>
                <a:tab pos="1347788" algn="l"/>
                <a:tab pos="1797050" algn="l"/>
                <a:tab pos="2246313" algn="l"/>
                <a:tab pos="2695575" algn="l"/>
              </a:tabLst>
              <a:defRPr sz="1200">
                <a:solidFill>
                  <a:srgbClr val="8B8B8B"/>
                </a:solidFill>
                <a:latin typeface="+mn-lt"/>
                <a:cs typeface="Segoe UI" pitchFamily="32" charset="0"/>
              </a:defRPr>
            </a:lvl1pPr>
          </a:lstStyle>
          <a:p>
            <a:fld id="{486DE71F-BC66-4DDF-9A00-84D1B419AB59}" type="slidenum">
              <a:rPr lang="pt-BR"/>
              <a:pPr/>
              <a:t>‹nº›</a:t>
            </a:fld>
            <a:endParaRPr lang="pt-BR"/>
          </a:p>
        </p:txBody>
      </p:sp>
      <p:sp>
        <p:nvSpPr>
          <p:cNvPr id="1029" name="Rectangle 5"/>
          <p:cNvSpPr>
            <a:spLocks noGrp="1" noChangeArrowheads="1"/>
          </p:cNvSpPr>
          <p:nvPr>
            <p:ph type="body" idx="1"/>
          </p:nvPr>
        </p:nvSpPr>
        <p:spPr bwMode="auto">
          <a:xfrm>
            <a:off x="609600" y="1604963"/>
            <a:ext cx="109712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8890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Lst>
  <p:hf sldNum="0" hdr="0" ftr="0"/>
  <p:txStyles>
    <p:titleStyle>
      <a:lvl1pPr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mj-lt"/>
          <a:ea typeface="+mj-ea"/>
          <a:cs typeface="+mj-cs"/>
        </a:defRPr>
      </a:lvl1pPr>
      <a:lvl2pPr marL="742950" indent="-28575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pitchFamily="32" charset="0"/>
          <a:ea typeface="Microsoft YaHei" pitchFamily="32" charset="-122"/>
        </a:defRPr>
      </a:lvl2pPr>
      <a:lvl3pPr marL="11430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pitchFamily="32" charset="0"/>
          <a:ea typeface="Microsoft YaHei" pitchFamily="32" charset="-122"/>
        </a:defRPr>
      </a:lvl3pPr>
      <a:lvl4pPr marL="16002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pitchFamily="32" charset="0"/>
          <a:ea typeface="Microsoft YaHei" pitchFamily="32" charset="-122"/>
        </a:defRPr>
      </a:lvl4pPr>
      <a:lvl5pPr marL="20574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pitchFamily="32" charset="0"/>
          <a:ea typeface="Microsoft YaHei" pitchFamily="32" charset="-122"/>
        </a:defRPr>
      </a:lvl5pPr>
      <a:lvl6pPr marL="25146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pitchFamily="32" charset="0"/>
          <a:ea typeface="Microsoft YaHei" pitchFamily="32" charset="-122"/>
        </a:defRPr>
      </a:lvl6pPr>
      <a:lvl7pPr marL="29718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pitchFamily="32" charset="0"/>
          <a:ea typeface="Microsoft YaHei" pitchFamily="32" charset="-122"/>
        </a:defRPr>
      </a:lvl7pPr>
      <a:lvl8pPr marL="34290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pitchFamily="32" charset="0"/>
          <a:ea typeface="Microsoft YaHei" pitchFamily="32" charset="-122"/>
        </a:defRPr>
      </a:lvl8pPr>
      <a:lvl9pPr marL="38862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pitchFamily="32" charset="0"/>
          <a:ea typeface="Microsoft YaHei" pitchFamily="32" charset="-122"/>
        </a:defRPr>
      </a:lvl9pPr>
    </p:titleStyle>
    <p:bodyStyle>
      <a:lvl1pPr marL="342900" indent="-342900" algn="l" defTabSz="449263" rtl="0" fontAlgn="base">
        <a:lnSpc>
          <a:spcPct val="75000"/>
        </a:lnSpc>
        <a:spcBef>
          <a:spcPts val="1425"/>
        </a:spcBef>
        <a:spcAft>
          <a:spcPct val="0"/>
        </a:spcAft>
        <a:buClr>
          <a:srgbClr val="000000"/>
        </a:buClr>
        <a:buSzPct val="100000"/>
        <a:buFont typeface="Times New Roman" pitchFamily="16" charset="0"/>
        <a:defRPr sz="2800">
          <a:solidFill>
            <a:srgbClr val="000000"/>
          </a:solidFill>
          <a:latin typeface="+mn-lt"/>
          <a:ea typeface="+mn-ea"/>
          <a:cs typeface="+mn-cs"/>
        </a:defRPr>
      </a:lvl1pPr>
      <a:lvl2pPr marL="742950" indent="-285750" algn="l" defTabSz="449263" rtl="0" fontAlgn="base">
        <a:lnSpc>
          <a:spcPct val="75000"/>
        </a:lnSpc>
        <a:spcBef>
          <a:spcPts val="1138"/>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fontAlgn="base">
        <a:lnSpc>
          <a:spcPct val="75000"/>
        </a:lnSpc>
        <a:spcBef>
          <a:spcPts val="8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fontAlgn="base">
        <a:lnSpc>
          <a:spcPct val="75000"/>
        </a:lnSpc>
        <a:spcBef>
          <a:spcPts val="575"/>
        </a:spcBef>
        <a:spcAft>
          <a:spcPct val="0"/>
        </a:spcAft>
        <a:buClr>
          <a:srgbClr val="000000"/>
        </a:buClr>
        <a:buSzPct val="100000"/>
        <a:buFont typeface="Times New Roman" pitchFamily="16" charset="0"/>
        <a:defRPr>
          <a:solidFill>
            <a:srgbClr val="000000"/>
          </a:solidFill>
          <a:latin typeface="+mn-lt"/>
          <a:ea typeface="+mn-ea"/>
        </a:defRPr>
      </a:lvl4pPr>
      <a:lvl5pPr marL="2057400" indent="-228600" algn="l" defTabSz="449263" rtl="0" fontAlgn="base">
        <a:lnSpc>
          <a:spcPct val="75000"/>
        </a:lnSpc>
        <a:spcBef>
          <a:spcPts val="288"/>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fontAlgn="base">
        <a:lnSpc>
          <a:spcPct val="75000"/>
        </a:lnSpc>
        <a:spcBef>
          <a:spcPts val="288"/>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fontAlgn="base">
        <a:lnSpc>
          <a:spcPct val="75000"/>
        </a:lnSpc>
        <a:spcBef>
          <a:spcPts val="288"/>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fontAlgn="base">
        <a:lnSpc>
          <a:spcPct val="75000"/>
        </a:lnSpc>
        <a:spcBef>
          <a:spcPts val="288"/>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fontAlgn="base">
        <a:lnSpc>
          <a:spcPct val="75000"/>
        </a:lnSpc>
        <a:spcBef>
          <a:spcPts val="288"/>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864B3"/>
            </a:gs>
            <a:gs pos="100000">
              <a:srgbClr val="203864"/>
            </a:gs>
          </a:gsLst>
          <a:path path="shape">
            <a:fillToRect l="29999" t="70000" r="70001" b="30000"/>
          </a:path>
        </a:gra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38200" y="365125"/>
            <a:ext cx="10514013"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Clique para editar o título mestre</a:t>
            </a:r>
          </a:p>
        </p:txBody>
      </p:sp>
      <p:sp>
        <p:nvSpPr>
          <p:cNvPr id="2050" name="Rectangle 2"/>
          <p:cNvSpPr>
            <a:spLocks noGrp="1" noChangeArrowheads="1"/>
          </p:cNvSpPr>
          <p:nvPr>
            <p:ph type="body" idx="1"/>
          </p:nvPr>
        </p:nvSpPr>
        <p:spPr bwMode="auto">
          <a:xfrm>
            <a:off x="838200" y="1825625"/>
            <a:ext cx="105140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Editar estilos de texto Mestre</a:t>
            </a:r>
          </a:p>
          <a:p>
            <a:pPr lvl="1"/>
            <a:r>
              <a:rPr lang="en-GB" smtClean="0"/>
              <a:t>Segundo nível</a:t>
            </a:r>
          </a:p>
          <a:p>
            <a:pPr lvl="2"/>
            <a:r>
              <a:rPr lang="en-GB" smtClean="0"/>
              <a:t>Terceiro nível</a:t>
            </a:r>
          </a:p>
          <a:p>
            <a:pPr lvl="3"/>
            <a:r>
              <a:rPr lang="en-GB" smtClean="0"/>
              <a:t>Quarto nível</a:t>
            </a:r>
          </a:p>
          <a:p>
            <a:pPr lvl="4"/>
            <a:r>
              <a:rPr lang="en-GB" smtClean="0"/>
              <a:t>Quinto nível</a:t>
            </a:r>
          </a:p>
        </p:txBody>
      </p:sp>
      <p:sp>
        <p:nvSpPr>
          <p:cNvPr id="2051" name="Rectangle 3"/>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hangingPunct="1">
              <a:lnSpc>
                <a:spcPct val="100000"/>
              </a:lnSpc>
              <a:tabLst>
                <a:tab pos="449263" algn="l"/>
                <a:tab pos="898525" algn="l"/>
                <a:tab pos="1347788" algn="l"/>
                <a:tab pos="1797050" algn="l"/>
                <a:tab pos="2246313" algn="l"/>
                <a:tab pos="2695575" algn="l"/>
              </a:tabLst>
              <a:defRPr sz="1200">
                <a:solidFill>
                  <a:srgbClr val="8B8B8B"/>
                </a:solidFill>
                <a:latin typeface="+mn-lt"/>
                <a:cs typeface="Segoe UI" pitchFamily="32" charset="0"/>
              </a:defRPr>
            </a:lvl1pPr>
          </a:lstStyle>
          <a:p>
            <a:r>
              <a:rPr lang="pt-BR"/>
              <a:t>27/11/17</a:t>
            </a:r>
          </a:p>
        </p:txBody>
      </p:sp>
      <p:sp>
        <p:nvSpPr>
          <p:cNvPr id="2052" name="Text Box 4"/>
          <p:cNvSpPr txBox="1">
            <a:spLocks noChangeArrowheads="1"/>
          </p:cNvSpPr>
          <p:nvPr/>
        </p:nvSpPr>
        <p:spPr bwMode="auto">
          <a:xfrm>
            <a:off x="4038600" y="6356350"/>
            <a:ext cx="4114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053" name="Rectangle 5"/>
          <p:cNvSpPr>
            <a:spLocks noGrp="1" noChangeArrowheads="1"/>
          </p:cNvSpPr>
          <p:nvPr>
            <p:ph type="sldNum"/>
          </p:nvPr>
        </p:nvSpPr>
        <p:spPr bwMode="auto">
          <a:xfrm>
            <a:off x="86106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hangingPunct="1">
              <a:lnSpc>
                <a:spcPct val="100000"/>
              </a:lnSpc>
              <a:tabLst>
                <a:tab pos="449263" algn="l"/>
                <a:tab pos="898525" algn="l"/>
                <a:tab pos="1347788" algn="l"/>
                <a:tab pos="1797050" algn="l"/>
                <a:tab pos="2246313" algn="l"/>
                <a:tab pos="2695575" algn="l"/>
              </a:tabLst>
              <a:defRPr sz="1200">
                <a:solidFill>
                  <a:srgbClr val="8B8B8B"/>
                </a:solidFill>
                <a:latin typeface="+mn-lt"/>
                <a:cs typeface="Segoe UI" pitchFamily="32" charset="0"/>
              </a:defRPr>
            </a:lvl1pPr>
          </a:lstStyle>
          <a:p>
            <a:fld id="{DF3B7675-BC3A-4867-BB73-2F677238CD45}" type="slidenum">
              <a:rPr lang="pt-BR"/>
              <a:pPr/>
              <a:t>‹nº›</a:t>
            </a:fld>
            <a:endParaRPr lang="pt-B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mj-lt"/>
          <a:ea typeface="+mj-ea"/>
          <a:cs typeface="+mj-cs"/>
        </a:defRPr>
      </a:lvl1pPr>
      <a:lvl2pPr marL="742950" indent="-28575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pitchFamily="32" charset="0"/>
          <a:ea typeface="Microsoft YaHei" pitchFamily="32" charset="-122"/>
        </a:defRPr>
      </a:lvl2pPr>
      <a:lvl3pPr marL="11430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pitchFamily="32" charset="0"/>
          <a:ea typeface="Microsoft YaHei" pitchFamily="32" charset="-122"/>
        </a:defRPr>
      </a:lvl3pPr>
      <a:lvl4pPr marL="16002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pitchFamily="32" charset="0"/>
          <a:ea typeface="Microsoft YaHei" pitchFamily="32" charset="-122"/>
        </a:defRPr>
      </a:lvl4pPr>
      <a:lvl5pPr marL="20574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pitchFamily="32" charset="0"/>
          <a:ea typeface="Microsoft YaHei" pitchFamily="32" charset="-122"/>
        </a:defRPr>
      </a:lvl5pPr>
      <a:lvl6pPr marL="25146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pitchFamily="32" charset="0"/>
          <a:ea typeface="Microsoft YaHei" pitchFamily="32" charset="-122"/>
        </a:defRPr>
      </a:lvl6pPr>
      <a:lvl7pPr marL="29718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pitchFamily="32" charset="0"/>
          <a:ea typeface="Microsoft YaHei" pitchFamily="32" charset="-122"/>
        </a:defRPr>
      </a:lvl7pPr>
      <a:lvl8pPr marL="34290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pitchFamily="32" charset="0"/>
          <a:ea typeface="Microsoft YaHei" pitchFamily="32" charset="-122"/>
        </a:defRPr>
      </a:lvl8pPr>
      <a:lvl9pPr marL="38862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pitchFamily="32" charset="0"/>
          <a:ea typeface="Microsoft YaHei" pitchFamily="32" charset="-122"/>
        </a:defRPr>
      </a:lvl9pPr>
    </p:titleStyle>
    <p:bodyStyle>
      <a:lvl1pPr marL="342900" indent="-342900" algn="l" defTabSz="449263" rtl="0" fontAlgn="base">
        <a:lnSpc>
          <a:spcPct val="75000"/>
        </a:lnSpc>
        <a:spcBef>
          <a:spcPts val="1425"/>
        </a:spcBef>
        <a:spcAft>
          <a:spcPct val="0"/>
        </a:spcAft>
        <a:buClr>
          <a:srgbClr val="000000"/>
        </a:buClr>
        <a:buSzPct val="100000"/>
        <a:buFont typeface="Times New Roman" pitchFamily="16" charset="0"/>
        <a:defRPr sz="2800">
          <a:solidFill>
            <a:srgbClr val="000000"/>
          </a:solidFill>
          <a:latin typeface="+mn-lt"/>
          <a:ea typeface="+mn-ea"/>
          <a:cs typeface="+mn-cs"/>
        </a:defRPr>
      </a:lvl1pPr>
      <a:lvl2pPr marL="742950" indent="-285750" algn="l" defTabSz="449263" rtl="0" fontAlgn="base">
        <a:lnSpc>
          <a:spcPct val="75000"/>
        </a:lnSpc>
        <a:spcBef>
          <a:spcPts val="1138"/>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fontAlgn="base">
        <a:lnSpc>
          <a:spcPct val="75000"/>
        </a:lnSpc>
        <a:spcBef>
          <a:spcPts val="8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fontAlgn="base">
        <a:lnSpc>
          <a:spcPct val="75000"/>
        </a:lnSpc>
        <a:spcBef>
          <a:spcPts val="575"/>
        </a:spcBef>
        <a:spcAft>
          <a:spcPct val="0"/>
        </a:spcAft>
        <a:buClr>
          <a:srgbClr val="000000"/>
        </a:buClr>
        <a:buSzPct val="100000"/>
        <a:buFont typeface="Times New Roman" pitchFamily="16" charset="0"/>
        <a:defRPr>
          <a:solidFill>
            <a:srgbClr val="000000"/>
          </a:solidFill>
          <a:latin typeface="+mn-lt"/>
          <a:ea typeface="+mn-ea"/>
        </a:defRPr>
      </a:lvl4pPr>
      <a:lvl5pPr marL="2057400" indent="-228600" algn="l" defTabSz="449263" rtl="0" fontAlgn="base">
        <a:lnSpc>
          <a:spcPct val="75000"/>
        </a:lnSpc>
        <a:spcBef>
          <a:spcPts val="288"/>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fontAlgn="base">
        <a:lnSpc>
          <a:spcPct val="75000"/>
        </a:lnSpc>
        <a:spcBef>
          <a:spcPts val="288"/>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fontAlgn="base">
        <a:lnSpc>
          <a:spcPct val="75000"/>
        </a:lnSpc>
        <a:spcBef>
          <a:spcPts val="288"/>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fontAlgn="base">
        <a:lnSpc>
          <a:spcPct val="75000"/>
        </a:lnSpc>
        <a:spcBef>
          <a:spcPts val="288"/>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fontAlgn="base">
        <a:lnSpc>
          <a:spcPct val="75000"/>
        </a:lnSpc>
        <a:spcBef>
          <a:spcPts val="288"/>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17.xml"/><Relationship Id="rId16"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0" y="-18954"/>
            <a:ext cx="12216680" cy="6998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24680" y="-27384"/>
            <a:ext cx="12216680" cy="5938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ts val="57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pt-BR" sz="4800" b="1" dirty="0" smtClean="0">
                <a:solidFill>
                  <a:srgbClr val="FFFFFF"/>
                </a:solidFill>
                <a:latin typeface="Futura Std Book" pitchFamily="32" charset="0"/>
              </a:rPr>
              <a:t>Desafios do </a:t>
            </a:r>
            <a:endParaRPr lang="pt-BR" sz="4800" b="1" dirty="0" smtClean="0">
              <a:solidFill>
                <a:srgbClr val="FFFFFF"/>
              </a:solidFill>
              <a:latin typeface="Futura Std Book" pitchFamily="32" charset="0"/>
            </a:endParaRPr>
          </a:p>
          <a:p>
            <a:pPr hangingPunct="1">
              <a:lnSpc>
                <a:spcPts val="57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pt-BR" sz="4800" b="1" dirty="0" smtClean="0">
                <a:solidFill>
                  <a:srgbClr val="FFFFFF"/>
                </a:solidFill>
                <a:latin typeface="Futura Std Book" pitchFamily="32" charset="0"/>
              </a:rPr>
              <a:t>Licenciamento</a:t>
            </a:r>
            <a:r>
              <a:rPr lang="pt-BR" sz="4800" b="1" dirty="0" smtClean="0">
                <a:solidFill>
                  <a:srgbClr val="FFFFFF"/>
                </a:solidFill>
                <a:latin typeface="Futura Std Book" pitchFamily="32" charset="0"/>
              </a:rPr>
              <a:t> </a:t>
            </a:r>
            <a:r>
              <a:rPr lang="pt-BR" sz="4800" b="1" dirty="0" smtClean="0">
                <a:solidFill>
                  <a:srgbClr val="FFFFFF"/>
                </a:solidFill>
                <a:latin typeface="Futura Std Book" pitchFamily="32" charset="0"/>
              </a:rPr>
              <a:t>Ambiental Federal</a:t>
            </a:r>
          </a:p>
          <a:p>
            <a:pPr hangingPunct="1">
              <a:lnSpc>
                <a:spcPts val="57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pt-BR" sz="4800" b="1" dirty="0" smtClean="0">
                <a:solidFill>
                  <a:srgbClr val="FFFFFF"/>
                </a:solidFill>
                <a:latin typeface="Futura Std Book" pitchFamily="32" charset="0"/>
              </a:rPr>
              <a:t>para </a:t>
            </a:r>
            <a:r>
              <a:rPr lang="pt-BR" sz="4800" b="1" dirty="0" smtClean="0">
                <a:solidFill>
                  <a:srgbClr val="FFFFFF"/>
                </a:solidFill>
                <a:latin typeface="Futura Std Book" pitchFamily="32" charset="0"/>
              </a:rPr>
              <a:t>o Setor </a:t>
            </a:r>
            <a:r>
              <a:rPr lang="pt-BR" sz="4800" b="1" dirty="0" smtClean="0">
                <a:solidFill>
                  <a:srgbClr val="FFFFFF"/>
                </a:solidFill>
                <a:latin typeface="Futura Std Book" pitchFamily="32" charset="0"/>
              </a:rPr>
              <a:t>Elétrico</a:t>
            </a:r>
          </a:p>
          <a:p>
            <a:pPr hangingPunct="1">
              <a:lnSpc>
                <a:spcPts val="57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endParaRPr lang="pt-BR" sz="4800" b="1" dirty="0">
              <a:solidFill>
                <a:srgbClr val="FFFFFF"/>
              </a:solidFill>
              <a:latin typeface="Futura Std Book" pitchFamily="32" charset="0"/>
            </a:endParaRPr>
          </a:p>
          <a:p>
            <a:pPr hangingPunct="1">
              <a:lnSpc>
                <a:spcPts val="57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endParaRPr lang="pt-BR" sz="4800" b="1" dirty="0" smtClean="0">
              <a:solidFill>
                <a:srgbClr val="FFFFFF"/>
              </a:solidFill>
              <a:latin typeface="Futura Std Book" pitchFamily="32" charset="0"/>
            </a:endParaRPr>
          </a:p>
          <a:p>
            <a:pPr hangingPunct="1">
              <a:lnSpc>
                <a:spcPts val="57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endParaRPr lang="pt-BR" sz="4800" b="1" dirty="0" smtClean="0">
              <a:solidFill>
                <a:srgbClr val="FFFFFF"/>
              </a:solidFill>
              <a:latin typeface="Futura Std Book" pitchFamily="32" charset="0"/>
            </a:endParaRPr>
          </a:p>
          <a:p>
            <a:pPr hangingPunct="1">
              <a:lnSpc>
                <a:spcPts val="57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endParaRPr lang="pt-BR" sz="4800" b="1" dirty="0" smtClean="0">
              <a:solidFill>
                <a:srgbClr val="FFFFFF"/>
              </a:solidFill>
              <a:latin typeface="Futura Std Book" pitchFamily="32" charset="0"/>
            </a:endParaRPr>
          </a:p>
          <a:p>
            <a:pPr algn="ctr" hangingPunct="1">
              <a:lnSpc>
                <a:spcPts val="57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pt-BR" sz="4800" b="1" dirty="0" err="1" smtClean="0">
                <a:solidFill>
                  <a:srgbClr val="FFFFFF"/>
                </a:solidFill>
                <a:latin typeface="Futura Std Book" pitchFamily="32" charset="0"/>
              </a:rPr>
              <a:t>Julio</a:t>
            </a:r>
            <a:r>
              <a:rPr lang="pt-BR" sz="4800" b="1" dirty="0" smtClean="0">
                <a:solidFill>
                  <a:srgbClr val="FFFFFF"/>
                </a:solidFill>
                <a:latin typeface="Futura Std Book" pitchFamily="32" charset="0"/>
              </a:rPr>
              <a:t> </a:t>
            </a:r>
            <a:r>
              <a:rPr lang="pt-BR" sz="4800" b="1" dirty="0" err="1" smtClean="0">
                <a:solidFill>
                  <a:srgbClr val="FFFFFF"/>
                </a:solidFill>
                <a:latin typeface="Futura Std Book" pitchFamily="32" charset="0"/>
              </a:rPr>
              <a:t>Gonchorosky</a:t>
            </a:r>
            <a:endParaRPr lang="pt-BR" sz="4800" b="1" dirty="0">
              <a:solidFill>
                <a:srgbClr val="FFFFFF"/>
              </a:solidFill>
              <a:latin typeface="Futura Std Book" pitchFamily="32" charset="0"/>
            </a:endParaRPr>
          </a:p>
        </p:txBody>
      </p:sp>
      <p:sp>
        <p:nvSpPr>
          <p:cNvPr id="7" name="Rectangle 5"/>
          <p:cNvSpPr>
            <a:spLocks noChangeArrowheads="1"/>
          </p:cNvSpPr>
          <p:nvPr/>
        </p:nvSpPr>
        <p:spPr bwMode="auto">
          <a:xfrm>
            <a:off x="1670410" y="6237312"/>
            <a:ext cx="8826500" cy="6140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algn="ctr" hangingPunct="1">
              <a:lnSpc>
                <a:spcPct val="100000"/>
              </a:lnSpc>
              <a:tabLst>
                <a:tab pos="449263" algn="l"/>
                <a:tab pos="898525" algn="l"/>
                <a:tab pos="1347788" algn="l"/>
                <a:tab pos="1797050" algn="l"/>
              </a:tabLst>
            </a:pPr>
            <a:r>
              <a:rPr lang="pt-BR" sz="2000" b="1" dirty="0" smtClean="0">
                <a:solidFill>
                  <a:srgbClr val="FFFFFF"/>
                </a:solidFill>
                <a:latin typeface="Futura Bk BT"/>
              </a:rPr>
              <a:t>FUTURO DA RELAÇÃO – MEIO AMBIENTE E SETOR ELÉTRICO          </a:t>
            </a:r>
            <a:r>
              <a:rPr lang="pt-BR" sz="1400" b="1" dirty="0" smtClean="0">
                <a:solidFill>
                  <a:srgbClr val="FFFFFF"/>
                </a:solidFill>
                <a:latin typeface="Zapf Humanist 601" pitchFamily="48" charset="0"/>
              </a:rPr>
              <a:t>Novembro/ </a:t>
            </a:r>
            <a:r>
              <a:rPr lang="pt-BR" sz="1400" b="1" dirty="0">
                <a:solidFill>
                  <a:srgbClr val="FFFFFF"/>
                </a:solidFill>
                <a:latin typeface="Zapf Humanist 601" pitchFamily="48" charset="0"/>
              </a:rPr>
              <a:t>2017</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5548337"/>
            <a:ext cx="1066800"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729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ChangeArrowheads="1"/>
          </p:cNvSpPr>
          <p:nvPr/>
        </p:nvSpPr>
        <p:spPr bwMode="auto">
          <a:xfrm>
            <a:off x="1820863" y="766763"/>
            <a:ext cx="6884987" cy="7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pPr>
            <a:r>
              <a:rPr lang="pt-BR" sz="4000">
                <a:solidFill>
                  <a:srgbClr val="FFFFFF"/>
                </a:solidFill>
                <a:latin typeface="Futura Std Book" pitchFamily="32" charset="0"/>
              </a:rPr>
              <a:t>Abertura de Processo</a:t>
            </a:r>
          </a:p>
        </p:txBody>
      </p:sp>
      <p:sp>
        <p:nvSpPr>
          <p:cNvPr id="11269" name="Rectangle 5"/>
          <p:cNvSpPr>
            <a:spLocks noChangeArrowheads="1"/>
          </p:cNvSpPr>
          <p:nvPr/>
        </p:nvSpPr>
        <p:spPr bwMode="auto">
          <a:xfrm>
            <a:off x="2457450" y="2925763"/>
            <a:ext cx="8788400"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pt-BR" sz="2800" dirty="0">
                <a:solidFill>
                  <a:srgbClr val="FFFFFF"/>
                </a:solidFill>
                <a:latin typeface="Futura Bk BT" pitchFamily="32" charset="0"/>
              </a:rPr>
              <a:t>O empreendedor preenche a </a:t>
            </a:r>
          </a:p>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pt-BR" sz="2800" dirty="0">
                <a:solidFill>
                  <a:srgbClr val="FFFFFF"/>
                </a:solidFill>
                <a:latin typeface="Futura Bk BT" pitchFamily="32" charset="0"/>
              </a:rPr>
              <a:t>Ficha de Caracterização Ambiental (FCA).</a:t>
            </a:r>
          </a:p>
        </p:txBody>
      </p:sp>
      <p:sp>
        <p:nvSpPr>
          <p:cNvPr id="11270" name="Rectangle 6"/>
          <p:cNvSpPr>
            <a:spLocks noChangeArrowheads="1"/>
          </p:cNvSpPr>
          <p:nvPr/>
        </p:nvSpPr>
        <p:spPr bwMode="auto">
          <a:xfrm>
            <a:off x="2457450" y="4341813"/>
            <a:ext cx="8788400" cy="521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pt-BR" sz="2800" dirty="0">
                <a:solidFill>
                  <a:srgbClr val="FFFFFF"/>
                </a:solidFill>
                <a:latin typeface="Futura Bk BT" pitchFamily="32" charset="0"/>
              </a:rPr>
              <a:t>A equipe prepara </a:t>
            </a:r>
            <a:r>
              <a:rPr lang="pt-BR" sz="2800" dirty="0" smtClean="0">
                <a:solidFill>
                  <a:srgbClr val="FFFFFF"/>
                </a:solidFill>
                <a:latin typeface="Futura Bk BT" pitchFamily="32" charset="0"/>
              </a:rPr>
              <a:t>o Termo </a:t>
            </a:r>
            <a:r>
              <a:rPr lang="pt-BR" sz="2800" dirty="0">
                <a:solidFill>
                  <a:srgbClr val="FFFFFF"/>
                </a:solidFill>
                <a:latin typeface="Futura Bk BT" pitchFamily="32" charset="0"/>
              </a:rPr>
              <a:t>de Referência (TR).</a:t>
            </a:r>
          </a:p>
        </p:txBody>
      </p:sp>
      <p:sp>
        <p:nvSpPr>
          <p:cNvPr id="11271" name="Rectangle 7"/>
          <p:cNvSpPr>
            <a:spLocks noChangeArrowheads="1"/>
          </p:cNvSpPr>
          <p:nvPr/>
        </p:nvSpPr>
        <p:spPr bwMode="auto">
          <a:xfrm>
            <a:off x="10272464" y="0"/>
            <a:ext cx="1900486" cy="1260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449263" algn="l"/>
                <a:tab pos="898525" algn="l"/>
              </a:tabLst>
            </a:pPr>
            <a:r>
              <a:rPr lang="pt-BR" sz="3800" dirty="0">
                <a:solidFill>
                  <a:srgbClr val="2F5597"/>
                </a:solidFill>
                <a:latin typeface="Futura Std Book" pitchFamily="32" charset="0"/>
              </a:rPr>
              <a:t>FASES LAF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05050" cy="685800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07" y="153193"/>
            <a:ext cx="1951037"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77272"/>
            <a:ext cx="73183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l="16719" t="11270" r="66562" b="4353"/>
          <a:stretch>
            <a:fillRect/>
          </a:stretch>
        </p:blipFill>
        <p:spPr bwMode="auto">
          <a:xfrm>
            <a:off x="2038350" y="0"/>
            <a:ext cx="2038350" cy="6858000"/>
          </a:xfrm>
          <a:prstGeom prst="rect">
            <a:avLst/>
          </a:prstGeom>
          <a:noFill/>
          <a:ln>
            <a:noFill/>
          </a:ln>
          <a:effectLst/>
          <a:extLst>
            <a:ext uri="{909E8E84-426E-40DD-AFC4-6F175D3DCCD1}">
              <a14:hiddenFill xmlns:a14="http://schemas.microsoft.com/office/drawing/2010/main">
                <a:blipFill dpi="0" rotWithShape="0">
                  <a:blip/>
                  <a:srcRect l="16719" t="11270" r="66562" b="4353"/>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Rectangle 3"/>
          <p:cNvSpPr>
            <a:spLocks noChangeArrowheads="1"/>
          </p:cNvSpPr>
          <p:nvPr/>
        </p:nvSpPr>
        <p:spPr bwMode="auto">
          <a:xfrm>
            <a:off x="4514850" y="766763"/>
            <a:ext cx="4749502" cy="7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Lst>
            </a:pPr>
            <a:r>
              <a:rPr lang="pt-BR" sz="4000" dirty="0">
                <a:solidFill>
                  <a:srgbClr val="FFFFFF"/>
                </a:solidFill>
                <a:latin typeface="Futura Std Book" pitchFamily="32" charset="0"/>
              </a:rPr>
              <a:t>LP</a:t>
            </a:r>
          </a:p>
        </p:txBody>
      </p:sp>
      <p:sp>
        <p:nvSpPr>
          <p:cNvPr id="12292" name="Rectangle 4"/>
          <p:cNvSpPr>
            <a:spLocks noChangeArrowheads="1"/>
          </p:cNvSpPr>
          <p:nvPr/>
        </p:nvSpPr>
        <p:spPr bwMode="auto">
          <a:xfrm>
            <a:off x="2562225" y="539750"/>
            <a:ext cx="195262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Lst>
            </a:pPr>
            <a:r>
              <a:rPr lang="pt-BR" sz="7200">
                <a:solidFill>
                  <a:srgbClr val="FFFFFF"/>
                </a:solidFill>
                <a:latin typeface="Futura Std Book" pitchFamily="32" charset="0"/>
              </a:rPr>
              <a:t>2</a:t>
            </a:r>
          </a:p>
        </p:txBody>
      </p:sp>
      <p:sp>
        <p:nvSpPr>
          <p:cNvPr id="12293" name="Rectangle 5"/>
          <p:cNvSpPr>
            <a:spLocks noChangeArrowheads="1"/>
          </p:cNvSpPr>
          <p:nvPr/>
        </p:nvSpPr>
        <p:spPr bwMode="auto">
          <a:xfrm>
            <a:off x="10358438" y="0"/>
            <a:ext cx="1814512" cy="1260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449263" algn="l"/>
                <a:tab pos="898525" algn="l"/>
              </a:tabLst>
            </a:pPr>
            <a:r>
              <a:rPr lang="pt-BR" sz="3800" dirty="0">
                <a:solidFill>
                  <a:srgbClr val="2F5597"/>
                </a:solidFill>
                <a:latin typeface="Futura Std Book" pitchFamily="32" charset="0"/>
              </a:rPr>
              <a:t>FASES LAF </a:t>
            </a:r>
          </a:p>
        </p:txBody>
      </p:sp>
      <p:sp>
        <p:nvSpPr>
          <p:cNvPr id="12294" name="Rectangle 6"/>
          <p:cNvSpPr>
            <a:spLocks noChangeArrowheads="1"/>
          </p:cNvSpPr>
          <p:nvPr/>
        </p:nvSpPr>
        <p:spPr bwMode="auto">
          <a:xfrm>
            <a:off x="4502944" y="3343925"/>
            <a:ext cx="6762750" cy="2676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pPr>
            <a:r>
              <a:rPr lang="pt-BR" sz="2800" dirty="0">
                <a:solidFill>
                  <a:srgbClr val="FFFFFF"/>
                </a:solidFill>
                <a:latin typeface="Futura Bk BT" pitchFamily="32" charset="0"/>
              </a:rPr>
              <a:t>Análise do Estudo Ambiental</a:t>
            </a:r>
          </a:p>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pPr>
            <a:r>
              <a:rPr lang="pt-BR" sz="2800" dirty="0">
                <a:solidFill>
                  <a:srgbClr val="FFFFFF"/>
                </a:solidFill>
                <a:latin typeface="Futura Bk BT" pitchFamily="32" charset="0"/>
              </a:rPr>
              <a:t>(EIA/Rima ou outro</a:t>
            </a:r>
            <a:r>
              <a:rPr lang="pt-BR" sz="2800" dirty="0" smtClean="0">
                <a:solidFill>
                  <a:srgbClr val="FFFFFF"/>
                </a:solidFill>
                <a:latin typeface="Futura Bk BT" pitchFamily="32" charset="0"/>
              </a:rPr>
              <a:t>)</a:t>
            </a:r>
          </a:p>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pPr>
            <a:endParaRPr lang="pt-BR" sz="2800" dirty="0">
              <a:solidFill>
                <a:srgbClr val="FFFFFF"/>
              </a:solidFill>
              <a:latin typeface="Futura Bk BT" pitchFamily="32" charset="0"/>
            </a:endParaRPr>
          </a:p>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pPr>
            <a:r>
              <a:rPr lang="pt-BR" sz="2800" dirty="0">
                <a:solidFill>
                  <a:srgbClr val="FFFFFF"/>
                </a:solidFill>
                <a:latin typeface="Futura Bk BT" pitchFamily="32" charset="0"/>
              </a:rPr>
              <a:t>Audiências Públicas</a:t>
            </a:r>
          </a:p>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pPr>
            <a:endParaRPr lang="pt-BR" sz="2800" dirty="0" smtClean="0">
              <a:solidFill>
                <a:srgbClr val="FFFFFF"/>
              </a:solidFill>
              <a:latin typeface="Futura Bk BT" pitchFamily="32" charset="0"/>
            </a:endParaRPr>
          </a:p>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pPr>
            <a:r>
              <a:rPr lang="pt-BR" sz="2800" dirty="0" smtClean="0">
                <a:solidFill>
                  <a:srgbClr val="FFFFFF"/>
                </a:solidFill>
                <a:latin typeface="Futura Bk BT" pitchFamily="32" charset="0"/>
              </a:rPr>
              <a:t>Análise da Viabilidade Ambiental</a:t>
            </a:r>
          </a:p>
        </p:txBody>
      </p:sp>
      <p:sp>
        <p:nvSpPr>
          <p:cNvPr id="12296" name="Rectangle 8"/>
          <p:cNvSpPr>
            <a:spLocks noChangeArrowheads="1"/>
          </p:cNvSpPr>
          <p:nvPr/>
        </p:nvSpPr>
        <p:spPr bwMode="auto">
          <a:xfrm>
            <a:off x="4648200" y="1628800"/>
            <a:ext cx="5710238" cy="7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pt-BR" sz="4000" dirty="0">
                <a:solidFill>
                  <a:srgbClr val="FFFFFF"/>
                </a:solidFill>
                <a:latin typeface="Futura Std Book" pitchFamily="32" charset="0"/>
              </a:rPr>
              <a:t>Licença Prévia:</a:t>
            </a:r>
          </a:p>
        </p:txBody>
      </p:sp>
      <p:grpSp>
        <p:nvGrpSpPr>
          <p:cNvPr id="12297" name="Group 9"/>
          <p:cNvGrpSpPr>
            <a:grpSpLocks/>
          </p:cNvGrpSpPr>
          <p:nvPr/>
        </p:nvGrpSpPr>
        <p:grpSpPr bwMode="auto">
          <a:xfrm>
            <a:off x="146050" y="5832475"/>
            <a:ext cx="731838" cy="854075"/>
            <a:chOff x="92" y="3674"/>
            <a:chExt cx="461" cy="538"/>
          </a:xfrm>
        </p:grpSpPr>
        <p:sp>
          <p:nvSpPr>
            <p:cNvPr id="12298" name="Rectangle 10"/>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12299"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l="33437" t="11270" r="50000" b="4353"/>
          <a:stretch>
            <a:fillRect/>
          </a:stretch>
        </p:blipFill>
        <p:spPr bwMode="auto">
          <a:xfrm>
            <a:off x="4076700" y="0"/>
            <a:ext cx="2019300" cy="6858000"/>
          </a:xfrm>
          <a:prstGeom prst="rect">
            <a:avLst/>
          </a:prstGeom>
          <a:noFill/>
          <a:ln>
            <a:noFill/>
          </a:ln>
          <a:effectLst/>
          <a:extLst>
            <a:ext uri="{909E8E84-426E-40DD-AFC4-6F175D3DCCD1}">
              <a14:hiddenFill xmlns:a14="http://schemas.microsoft.com/office/drawing/2010/main">
                <a:blipFill dpi="0" rotWithShape="0">
                  <a:blip/>
                  <a:srcRect l="33437" t="11270" r="50000" b="4353"/>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Rectangle 3"/>
          <p:cNvSpPr>
            <a:spLocks noChangeArrowheads="1"/>
          </p:cNvSpPr>
          <p:nvPr/>
        </p:nvSpPr>
        <p:spPr bwMode="auto">
          <a:xfrm>
            <a:off x="6481763" y="731838"/>
            <a:ext cx="4878387" cy="7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Lst>
            </a:pPr>
            <a:r>
              <a:rPr lang="pt-BR" sz="4000">
                <a:solidFill>
                  <a:srgbClr val="FFFFFF"/>
                </a:solidFill>
                <a:latin typeface="Futura Std Book" pitchFamily="32" charset="0"/>
              </a:rPr>
              <a:t>LI</a:t>
            </a:r>
          </a:p>
        </p:txBody>
      </p:sp>
      <p:sp>
        <p:nvSpPr>
          <p:cNvPr id="13316" name="Rectangle 4"/>
          <p:cNvSpPr>
            <a:spLocks noChangeArrowheads="1"/>
          </p:cNvSpPr>
          <p:nvPr/>
        </p:nvSpPr>
        <p:spPr bwMode="auto">
          <a:xfrm>
            <a:off x="3791744" y="501650"/>
            <a:ext cx="195262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Lst>
            </a:pPr>
            <a:r>
              <a:rPr lang="pt-BR" sz="7200" dirty="0">
                <a:solidFill>
                  <a:srgbClr val="FFFFFF"/>
                </a:solidFill>
                <a:latin typeface="Futura Std Book" pitchFamily="32" charset="0"/>
              </a:rPr>
              <a:t>3</a:t>
            </a:r>
          </a:p>
        </p:txBody>
      </p:sp>
      <p:sp>
        <p:nvSpPr>
          <p:cNvPr id="13317" name="Rectangle 5"/>
          <p:cNvSpPr>
            <a:spLocks noChangeArrowheads="1"/>
          </p:cNvSpPr>
          <p:nvPr/>
        </p:nvSpPr>
        <p:spPr bwMode="auto">
          <a:xfrm>
            <a:off x="10272464" y="0"/>
            <a:ext cx="1900486" cy="1260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449263" algn="l"/>
                <a:tab pos="898525" algn="l"/>
              </a:tabLst>
            </a:pPr>
            <a:r>
              <a:rPr lang="pt-BR" sz="3800" dirty="0">
                <a:solidFill>
                  <a:srgbClr val="2F5597"/>
                </a:solidFill>
                <a:latin typeface="Futura Std Book" pitchFamily="32" charset="0"/>
              </a:rPr>
              <a:t>FASES LAF </a:t>
            </a:r>
          </a:p>
        </p:txBody>
      </p:sp>
      <p:sp>
        <p:nvSpPr>
          <p:cNvPr id="13318" name="Rectangle 6"/>
          <p:cNvSpPr>
            <a:spLocks noChangeArrowheads="1"/>
          </p:cNvSpPr>
          <p:nvPr/>
        </p:nvSpPr>
        <p:spPr bwMode="auto">
          <a:xfrm>
            <a:off x="6494463" y="3284984"/>
            <a:ext cx="5506193" cy="31070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Lst>
            </a:pPr>
            <a:r>
              <a:rPr lang="pt-BR" sz="2800" dirty="0">
                <a:solidFill>
                  <a:srgbClr val="FFFFFF"/>
                </a:solidFill>
                <a:latin typeface="Futura Bk BT" pitchFamily="32" charset="0"/>
              </a:rPr>
              <a:t>Plano Básico Ambiental </a:t>
            </a:r>
          </a:p>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Lst>
            </a:pPr>
            <a:r>
              <a:rPr lang="pt-BR" sz="2800" dirty="0">
                <a:solidFill>
                  <a:srgbClr val="FFFFFF"/>
                </a:solidFill>
                <a:latin typeface="Futura Bk BT" pitchFamily="32" charset="0"/>
              </a:rPr>
              <a:t>(PBA</a:t>
            </a:r>
            <a:r>
              <a:rPr lang="pt-BR" sz="2800" dirty="0" smtClean="0">
                <a:solidFill>
                  <a:srgbClr val="FFFFFF"/>
                </a:solidFill>
                <a:latin typeface="Futura Bk BT" pitchFamily="32" charset="0"/>
              </a:rPr>
              <a:t>)</a:t>
            </a:r>
          </a:p>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Lst>
            </a:pPr>
            <a:endParaRPr lang="pt-BR" sz="2800" dirty="0">
              <a:solidFill>
                <a:srgbClr val="FFFFFF"/>
              </a:solidFill>
              <a:latin typeface="Futura Bk BT" pitchFamily="32" charset="0"/>
            </a:endParaRPr>
          </a:p>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Lst>
            </a:pPr>
            <a:r>
              <a:rPr lang="pt-BR" sz="2800" dirty="0" smtClean="0">
                <a:solidFill>
                  <a:srgbClr val="FFFFFF"/>
                </a:solidFill>
                <a:latin typeface="Futura Bk BT" pitchFamily="32" charset="0"/>
              </a:rPr>
              <a:t>Medidas Mitigadores de Impacto</a:t>
            </a:r>
          </a:p>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Lst>
            </a:pPr>
            <a:endParaRPr lang="pt-BR" sz="2800" dirty="0">
              <a:solidFill>
                <a:srgbClr val="FFFFFF"/>
              </a:solidFill>
              <a:latin typeface="Futura Bk BT" pitchFamily="32" charset="0"/>
            </a:endParaRPr>
          </a:p>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Lst>
            </a:pPr>
            <a:r>
              <a:rPr lang="pt-BR" sz="2800" dirty="0">
                <a:solidFill>
                  <a:srgbClr val="FFFFFF"/>
                </a:solidFill>
                <a:latin typeface="Futura Bk BT" pitchFamily="32" charset="0"/>
              </a:rPr>
              <a:t>Verificação do cumprimento da condicionantes da </a:t>
            </a:r>
            <a:r>
              <a:rPr lang="pt-BR" sz="2800" dirty="0" smtClean="0">
                <a:solidFill>
                  <a:srgbClr val="FFFFFF"/>
                </a:solidFill>
                <a:latin typeface="Futura Bk BT" pitchFamily="32" charset="0"/>
              </a:rPr>
              <a:t>LP</a:t>
            </a:r>
            <a:endParaRPr lang="pt-BR" sz="2800" dirty="0">
              <a:solidFill>
                <a:srgbClr val="FFFFFF"/>
              </a:solidFill>
              <a:latin typeface="Futura Bk BT" pitchFamily="32" charset="0"/>
            </a:endParaRPr>
          </a:p>
        </p:txBody>
      </p:sp>
      <p:sp>
        <p:nvSpPr>
          <p:cNvPr id="13319" name="Rectangle 7"/>
          <p:cNvSpPr>
            <a:spLocks noChangeArrowheads="1"/>
          </p:cNvSpPr>
          <p:nvPr/>
        </p:nvSpPr>
        <p:spPr bwMode="auto">
          <a:xfrm>
            <a:off x="6481763" y="1628800"/>
            <a:ext cx="5710237" cy="7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pt-BR" sz="4000" dirty="0">
                <a:solidFill>
                  <a:srgbClr val="FFFFFF"/>
                </a:solidFill>
                <a:latin typeface="Futura Std Book" pitchFamily="32" charset="0"/>
              </a:rPr>
              <a:t>Licença de Instalação:</a:t>
            </a:r>
          </a:p>
        </p:txBody>
      </p:sp>
      <p:grpSp>
        <p:nvGrpSpPr>
          <p:cNvPr id="13320" name="Group 8"/>
          <p:cNvGrpSpPr>
            <a:grpSpLocks/>
          </p:cNvGrpSpPr>
          <p:nvPr/>
        </p:nvGrpSpPr>
        <p:grpSpPr bwMode="auto">
          <a:xfrm>
            <a:off x="146050" y="5832475"/>
            <a:ext cx="731838" cy="854075"/>
            <a:chOff x="92" y="3674"/>
            <a:chExt cx="461" cy="538"/>
          </a:xfrm>
        </p:grpSpPr>
        <p:sp>
          <p:nvSpPr>
            <p:cNvPr id="13321" name="Rectangle 9"/>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133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l="49843" t="11270" r="33437" b="4353"/>
          <a:stretch>
            <a:fillRect/>
          </a:stretch>
        </p:blipFill>
        <p:spPr bwMode="auto">
          <a:xfrm>
            <a:off x="6076950" y="0"/>
            <a:ext cx="2038350" cy="6858000"/>
          </a:xfrm>
          <a:prstGeom prst="rect">
            <a:avLst/>
          </a:prstGeom>
          <a:noFill/>
          <a:ln>
            <a:noFill/>
          </a:ln>
          <a:effectLst/>
          <a:extLst>
            <a:ext uri="{909E8E84-426E-40DD-AFC4-6F175D3DCCD1}">
              <a14:hiddenFill xmlns:a14="http://schemas.microsoft.com/office/drawing/2010/main">
                <a:blipFill dpi="0" rotWithShape="0">
                  <a:blip/>
                  <a:srcRect l="49843" t="11270" r="33437" b="4353"/>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Rectangle 4"/>
          <p:cNvSpPr>
            <a:spLocks noChangeArrowheads="1"/>
          </p:cNvSpPr>
          <p:nvPr/>
        </p:nvSpPr>
        <p:spPr bwMode="auto">
          <a:xfrm>
            <a:off x="5654675" y="477838"/>
            <a:ext cx="195262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Lst>
            </a:pPr>
            <a:r>
              <a:rPr lang="pt-BR" sz="7200">
                <a:solidFill>
                  <a:srgbClr val="FFFFFF"/>
                </a:solidFill>
                <a:latin typeface="Futura Std Book" pitchFamily="32" charset="0"/>
              </a:rPr>
              <a:t>4</a:t>
            </a:r>
          </a:p>
        </p:txBody>
      </p:sp>
      <p:sp>
        <p:nvSpPr>
          <p:cNvPr id="14341" name="Rectangle 5"/>
          <p:cNvSpPr>
            <a:spLocks noChangeArrowheads="1"/>
          </p:cNvSpPr>
          <p:nvPr/>
        </p:nvSpPr>
        <p:spPr bwMode="auto">
          <a:xfrm>
            <a:off x="10200456" y="0"/>
            <a:ext cx="1972494" cy="1260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449263" algn="l"/>
                <a:tab pos="898525" algn="l"/>
              </a:tabLst>
            </a:pPr>
            <a:r>
              <a:rPr lang="pt-BR" sz="3800" dirty="0">
                <a:solidFill>
                  <a:srgbClr val="2F5597"/>
                </a:solidFill>
                <a:latin typeface="Futura Std Book" pitchFamily="32" charset="0"/>
              </a:rPr>
              <a:t>FASES LAF </a:t>
            </a:r>
          </a:p>
        </p:txBody>
      </p:sp>
      <p:sp>
        <p:nvSpPr>
          <p:cNvPr id="14342" name="Rectangle 6"/>
          <p:cNvSpPr>
            <a:spLocks noChangeArrowheads="1"/>
          </p:cNvSpPr>
          <p:nvPr/>
        </p:nvSpPr>
        <p:spPr bwMode="auto">
          <a:xfrm>
            <a:off x="792163" y="3235325"/>
            <a:ext cx="4948237"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Lst>
            </a:pPr>
            <a:r>
              <a:rPr lang="pt-BR" sz="2800" dirty="0">
                <a:solidFill>
                  <a:srgbClr val="FFFFFF"/>
                </a:solidFill>
                <a:latin typeface="Futura Bk BT" pitchFamily="32" charset="0"/>
              </a:rPr>
              <a:t>Acompanhamento da Instalação (Relatórios).</a:t>
            </a:r>
          </a:p>
        </p:txBody>
      </p:sp>
      <p:grpSp>
        <p:nvGrpSpPr>
          <p:cNvPr id="14343" name="Group 7"/>
          <p:cNvGrpSpPr>
            <a:grpSpLocks/>
          </p:cNvGrpSpPr>
          <p:nvPr/>
        </p:nvGrpSpPr>
        <p:grpSpPr bwMode="auto">
          <a:xfrm>
            <a:off x="146050" y="5832475"/>
            <a:ext cx="731838" cy="854075"/>
            <a:chOff x="92" y="3674"/>
            <a:chExt cx="461" cy="538"/>
          </a:xfrm>
        </p:grpSpPr>
        <p:sp>
          <p:nvSpPr>
            <p:cNvPr id="14344" name="Rectangle 8"/>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1434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l="66718" t="11270" r="16719" b="4353"/>
          <a:stretch>
            <a:fillRect/>
          </a:stretch>
        </p:blipFill>
        <p:spPr bwMode="auto">
          <a:xfrm>
            <a:off x="8134350" y="0"/>
            <a:ext cx="2019300" cy="6858000"/>
          </a:xfrm>
          <a:prstGeom prst="rect">
            <a:avLst/>
          </a:prstGeom>
          <a:noFill/>
          <a:ln>
            <a:noFill/>
          </a:ln>
          <a:effectLst/>
          <a:extLst>
            <a:ext uri="{909E8E84-426E-40DD-AFC4-6F175D3DCCD1}">
              <a14:hiddenFill xmlns:a14="http://schemas.microsoft.com/office/drawing/2010/main">
                <a:blipFill dpi="0" rotWithShape="0">
                  <a:blip/>
                  <a:srcRect l="66718" t="11270" r="16719" b="4353"/>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ChangeArrowheads="1"/>
          </p:cNvSpPr>
          <p:nvPr/>
        </p:nvSpPr>
        <p:spPr bwMode="auto">
          <a:xfrm>
            <a:off x="767408" y="747713"/>
            <a:ext cx="939800" cy="7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Lst>
            </a:pPr>
            <a:r>
              <a:rPr lang="pt-BR" sz="4000" dirty="0">
                <a:solidFill>
                  <a:srgbClr val="FFFFFF"/>
                </a:solidFill>
                <a:latin typeface="Futura Std Book" pitchFamily="32" charset="0"/>
              </a:rPr>
              <a:t>LO</a:t>
            </a:r>
          </a:p>
        </p:txBody>
      </p:sp>
      <p:sp>
        <p:nvSpPr>
          <p:cNvPr id="15364" name="Rectangle 4"/>
          <p:cNvSpPr>
            <a:spLocks noChangeArrowheads="1"/>
          </p:cNvSpPr>
          <p:nvPr/>
        </p:nvSpPr>
        <p:spPr bwMode="auto">
          <a:xfrm>
            <a:off x="7693025" y="477838"/>
            <a:ext cx="195262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Lst>
            </a:pPr>
            <a:r>
              <a:rPr lang="pt-BR" sz="7200">
                <a:solidFill>
                  <a:srgbClr val="FFFFFF"/>
                </a:solidFill>
                <a:latin typeface="Futura Std Book" pitchFamily="32" charset="0"/>
              </a:rPr>
              <a:t>5</a:t>
            </a:r>
          </a:p>
        </p:txBody>
      </p:sp>
      <p:sp>
        <p:nvSpPr>
          <p:cNvPr id="15365" name="Rectangle 5"/>
          <p:cNvSpPr>
            <a:spLocks noChangeArrowheads="1"/>
          </p:cNvSpPr>
          <p:nvPr/>
        </p:nvSpPr>
        <p:spPr bwMode="auto">
          <a:xfrm>
            <a:off x="10153650" y="0"/>
            <a:ext cx="2019300" cy="1260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449263" algn="l"/>
                <a:tab pos="898525" algn="l"/>
              </a:tabLst>
            </a:pPr>
            <a:r>
              <a:rPr lang="pt-BR" sz="3800" dirty="0">
                <a:solidFill>
                  <a:srgbClr val="2F5597"/>
                </a:solidFill>
                <a:latin typeface="Futura Std Book" pitchFamily="32" charset="0"/>
              </a:rPr>
              <a:t>FASES LAF </a:t>
            </a:r>
          </a:p>
        </p:txBody>
      </p:sp>
      <p:sp>
        <p:nvSpPr>
          <p:cNvPr id="15366" name="Rectangle 6"/>
          <p:cNvSpPr>
            <a:spLocks noChangeArrowheads="1"/>
          </p:cNvSpPr>
          <p:nvPr/>
        </p:nvSpPr>
        <p:spPr bwMode="auto">
          <a:xfrm>
            <a:off x="736600" y="1556792"/>
            <a:ext cx="7088188" cy="7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pPr>
            <a:r>
              <a:rPr lang="pt-BR" sz="4000" dirty="0">
                <a:solidFill>
                  <a:srgbClr val="FFFFFF"/>
                </a:solidFill>
                <a:latin typeface="Futura Std Book" pitchFamily="32" charset="0"/>
              </a:rPr>
              <a:t>Licença de </a:t>
            </a:r>
            <a:r>
              <a:rPr lang="pt-BR" sz="3600" dirty="0">
                <a:solidFill>
                  <a:srgbClr val="FFFFFF"/>
                </a:solidFill>
                <a:latin typeface="Futura Std Book" pitchFamily="32" charset="0"/>
              </a:rPr>
              <a:t>Operação:   </a:t>
            </a:r>
          </a:p>
        </p:txBody>
      </p:sp>
      <p:sp>
        <p:nvSpPr>
          <p:cNvPr id="15367" name="Rectangle 7"/>
          <p:cNvSpPr>
            <a:spLocks noChangeArrowheads="1"/>
          </p:cNvSpPr>
          <p:nvPr/>
        </p:nvSpPr>
        <p:spPr bwMode="auto">
          <a:xfrm>
            <a:off x="845493" y="2924944"/>
            <a:ext cx="5970587" cy="2676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pt-BR" sz="2800" dirty="0">
                <a:solidFill>
                  <a:srgbClr val="FFFFFF"/>
                </a:solidFill>
                <a:latin typeface="Futura Bk BT" pitchFamily="32" charset="0"/>
              </a:rPr>
              <a:t>Baseia-se nos relatórios de acompanhamento e demais informações do processo</a:t>
            </a:r>
            <a:r>
              <a:rPr lang="pt-BR" sz="2800" dirty="0" smtClean="0">
                <a:solidFill>
                  <a:srgbClr val="FFFFFF"/>
                </a:solidFill>
                <a:latin typeface="Futura Bk BT" pitchFamily="32" charset="0"/>
              </a:rPr>
              <a:t>.</a:t>
            </a:r>
          </a:p>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endParaRPr lang="pt-BR" sz="2800" dirty="0">
              <a:solidFill>
                <a:srgbClr val="FFFFFF"/>
              </a:solidFill>
              <a:latin typeface="Futura Bk BT" pitchFamily="32" charset="0"/>
            </a:endParaRPr>
          </a:p>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pt-BR" sz="2800" dirty="0" smtClean="0">
                <a:solidFill>
                  <a:srgbClr val="FFFFFF"/>
                </a:solidFill>
                <a:latin typeface="Futura Bk BT" pitchFamily="32" charset="0"/>
              </a:rPr>
              <a:t>Verificação do cumprimento da condicionantes da LI</a:t>
            </a:r>
            <a:endParaRPr lang="pt-BR" sz="2800" dirty="0">
              <a:solidFill>
                <a:srgbClr val="FFFFFF"/>
              </a:solidFill>
              <a:latin typeface="Futura Bk BT" pitchFamily="32" charset="0"/>
            </a:endParaRPr>
          </a:p>
        </p:txBody>
      </p:sp>
      <p:grpSp>
        <p:nvGrpSpPr>
          <p:cNvPr id="15368" name="Group 8"/>
          <p:cNvGrpSpPr>
            <a:grpSpLocks/>
          </p:cNvGrpSpPr>
          <p:nvPr/>
        </p:nvGrpSpPr>
        <p:grpSpPr bwMode="auto">
          <a:xfrm>
            <a:off x="146050" y="5832475"/>
            <a:ext cx="731838" cy="854075"/>
            <a:chOff x="92" y="3674"/>
            <a:chExt cx="461" cy="538"/>
          </a:xfrm>
        </p:grpSpPr>
        <p:sp>
          <p:nvSpPr>
            <p:cNvPr id="15369" name="Rectangle 9"/>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1537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7556" t="-1" r="-77227" b="-262"/>
          <a:stretch/>
        </p:blipFill>
        <p:spPr bwMode="auto">
          <a:xfrm>
            <a:off x="9456140" y="-27384"/>
            <a:ext cx="12193588" cy="68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0456" y="-171400"/>
            <a:ext cx="227330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5"/>
          <p:cNvSpPr>
            <a:spLocks noChangeArrowheads="1"/>
          </p:cNvSpPr>
          <p:nvPr/>
        </p:nvSpPr>
        <p:spPr bwMode="auto">
          <a:xfrm>
            <a:off x="8967911" y="-99392"/>
            <a:ext cx="1952625" cy="1430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Lst>
            </a:pPr>
            <a:r>
              <a:rPr lang="pt-BR" sz="8800" dirty="0">
                <a:solidFill>
                  <a:srgbClr val="FFFFFF"/>
                </a:solidFill>
                <a:latin typeface="Futura Std Book" pitchFamily="32" charset="0"/>
              </a:rPr>
              <a:t>6</a:t>
            </a:r>
          </a:p>
        </p:txBody>
      </p:sp>
      <p:grpSp>
        <p:nvGrpSpPr>
          <p:cNvPr id="11" name="Group 7"/>
          <p:cNvGrpSpPr>
            <a:grpSpLocks/>
          </p:cNvGrpSpPr>
          <p:nvPr/>
        </p:nvGrpSpPr>
        <p:grpSpPr bwMode="auto">
          <a:xfrm>
            <a:off x="146050" y="5832475"/>
            <a:ext cx="731838" cy="854075"/>
            <a:chOff x="92" y="3674"/>
            <a:chExt cx="461" cy="538"/>
          </a:xfrm>
        </p:grpSpPr>
        <p:sp>
          <p:nvSpPr>
            <p:cNvPr id="12" name="Rectangle 8"/>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1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4" name="Rectangle 6"/>
          <p:cNvSpPr>
            <a:spLocks noChangeArrowheads="1"/>
          </p:cNvSpPr>
          <p:nvPr/>
        </p:nvSpPr>
        <p:spPr bwMode="auto">
          <a:xfrm>
            <a:off x="1219200" y="3429000"/>
            <a:ext cx="80391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lang="pt-BR" sz="2800">
                <a:solidFill>
                  <a:srgbClr val="FFFFFF"/>
                </a:solidFill>
                <a:latin typeface="Futura Bk BT" pitchFamily="32" charset="0"/>
              </a:rPr>
              <a:t>Acompanhamento da Operação (Relatórios).</a:t>
            </a:r>
          </a:p>
        </p:txBody>
      </p:sp>
      <p:sp>
        <p:nvSpPr>
          <p:cNvPr id="15" name="Rectangle 4"/>
          <p:cNvSpPr>
            <a:spLocks noChangeArrowheads="1"/>
          </p:cNvSpPr>
          <p:nvPr/>
        </p:nvSpPr>
        <p:spPr bwMode="auto">
          <a:xfrm>
            <a:off x="844550" y="1988840"/>
            <a:ext cx="8823325" cy="7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pt-BR" sz="4000" dirty="0">
                <a:solidFill>
                  <a:srgbClr val="FFFFFF"/>
                </a:solidFill>
                <a:latin typeface="Futura Std Book" pitchFamily="32" charset="0"/>
              </a:rPr>
              <a:t>Acompanhamento da Operação</a:t>
            </a:r>
          </a:p>
        </p:txBody>
      </p:sp>
    </p:spTree>
    <p:extLst>
      <p:ext uri="{BB962C8B-B14F-4D97-AF65-F5344CB8AC3E}">
        <p14:creationId xmlns:p14="http://schemas.microsoft.com/office/powerpoint/2010/main" val="32497344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t="11270" b="4353"/>
          <a:stretch>
            <a:fillRect/>
          </a:stretch>
        </p:blipFill>
        <p:spPr bwMode="auto">
          <a:xfrm>
            <a:off x="0" y="-27384"/>
            <a:ext cx="12192000" cy="6858000"/>
          </a:xfrm>
          <a:prstGeom prst="rect">
            <a:avLst/>
          </a:prstGeom>
          <a:noFill/>
          <a:ln>
            <a:noFill/>
          </a:ln>
          <a:effectLst/>
          <a:extLst>
            <a:ext uri="{909E8E84-426E-40DD-AFC4-6F175D3DCCD1}">
              <a14:hiddenFill xmlns:a14="http://schemas.microsoft.com/office/drawing/2010/main">
                <a:blipFill dpi="0" rotWithShape="0">
                  <a:blip/>
                  <a:srcRect t="11270" b="4353"/>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0" name="Rectangle 2"/>
          <p:cNvSpPr>
            <a:spLocks noChangeArrowheads="1"/>
          </p:cNvSpPr>
          <p:nvPr/>
        </p:nvSpPr>
        <p:spPr bwMode="auto">
          <a:xfrm>
            <a:off x="10200456" y="0"/>
            <a:ext cx="1972494" cy="1260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449263" algn="l"/>
                <a:tab pos="898525" algn="l"/>
              </a:tabLst>
            </a:pPr>
            <a:r>
              <a:rPr lang="pt-BR" sz="3800" dirty="0">
                <a:solidFill>
                  <a:srgbClr val="DAE3F3"/>
                </a:solidFill>
                <a:latin typeface="Futura Std Book" pitchFamily="32" charset="0"/>
              </a:rPr>
              <a:t>FASES LAF </a:t>
            </a:r>
          </a:p>
        </p:txBody>
      </p:sp>
      <p:sp>
        <p:nvSpPr>
          <p:cNvPr id="17412" name="Rectangle 4"/>
          <p:cNvSpPr>
            <a:spLocks noChangeArrowheads="1"/>
          </p:cNvSpPr>
          <p:nvPr/>
        </p:nvSpPr>
        <p:spPr bwMode="auto">
          <a:xfrm>
            <a:off x="695400" y="188640"/>
            <a:ext cx="8845550" cy="2676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pt-BR" sz="2800" dirty="0">
                <a:solidFill>
                  <a:srgbClr val="DAE3F3"/>
                </a:solidFill>
                <a:latin typeface="Futura Bk BT" pitchFamily="32" charset="0"/>
              </a:rPr>
              <a:t>1. Abertura de Processo</a:t>
            </a:r>
          </a:p>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pt-BR" sz="2800" dirty="0">
                <a:solidFill>
                  <a:srgbClr val="DAE3F3"/>
                </a:solidFill>
                <a:latin typeface="Futura Bk BT" pitchFamily="32" charset="0"/>
              </a:rPr>
              <a:t>2. Licença Prévia (LP)</a:t>
            </a:r>
          </a:p>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pt-BR" sz="2800" dirty="0">
                <a:solidFill>
                  <a:srgbClr val="DAE3F3"/>
                </a:solidFill>
                <a:latin typeface="Futura Bk BT" pitchFamily="32" charset="0"/>
              </a:rPr>
              <a:t>3. Licença de Instalação (LI)</a:t>
            </a:r>
          </a:p>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pt-BR" sz="2800" dirty="0">
                <a:solidFill>
                  <a:srgbClr val="DAE3F3"/>
                </a:solidFill>
                <a:latin typeface="Futura Bk BT" pitchFamily="32" charset="0"/>
              </a:rPr>
              <a:t>4. Acompanhamento da Instalação</a:t>
            </a:r>
          </a:p>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pt-BR" sz="2800" dirty="0">
                <a:solidFill>
                  <a:srgbClr val="DAE3F3"/>
                </a:solidFill>
                <a:latin typeface="Futura Bk BT" pitchFamily="32" charset="0"/>
              </a:rPr>
              <a:t>5. Licença de Operação (LO)</a:t>
            </a:r>
          </a:p>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pt-BR" sz="2800" dirty="0">
                <a:solidFill>
                  <a:srgbClr val="DAE3F3"/>
                </a:solidFill>
                <a:latin typeface="Futura Bk BT" pitchFamily="32" charset="0"/>
              </a:rPr>
              <a:t>6. Acompanhamento da </a:t>
            </a:r>
            <a:r>
              <a:rPr lang="pt-BR" sz="2800" dirty="0" smtClean="0">
                <a:solidFill>
                  <a:srgbClr val="DAE3F3"/>
                </a:solidFill>
                <a:latin typeface="Futura Bk BT" pitchFamily="32" charset="0"/>
              </a:rPr>
              <a:t>Operação </a:t>
            </a:r>
            <a:endParaRPr lang="pt-BR" sz="2800" dirty="0">
              <a:solidFill>
                <a:srgbClr val="DAE3F3"/>
              </a:solidFill>
              <a:latin typeface="Futura Bk BT" pitchFamily="32" charset="0"/>
            </a:endParaRPr>
          </a:p>
        </p:txBody>
      </p:sp>
      <p:sp>
        <p:nvSpPr>
          <p:cNvPr id="17413" name="Rectangle 5"/>
          <p:cNvSpPr>
            <a:spLocks noChangeArrowheads="1"/>
          </p:cNvSpPr>
          <p:nvPr/>
        </p:nvSpPr>
        <p:spPr bwMode="auto">
          <a:xfrm>
            <a:off x="5735960" y="4782924"/>
            <a:ext cx="6264696" cy="18144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algn="just"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lang="pt-BR" sz="2800" dirty="0">
                <a:solidFill>
                  <a:srgbClr val="FFFFFF"/>
                </a:solidFill>
                <a:latin typeface="Futura Md BT" pitchFamily="32" charset="0"/>
              </a:rPr>
              <a:t>Em todas as </a:t>
            </a:r>
            <a:r>
              <a:rPr lang="pt-BR" sz="2800" dirty="0" smtClean="0">
                <a:solidFill>
                  <a:srgbClr val="FFFFFF"/>
                </a:solidFill>
                <a:latin typeface="Futura Md BT" pitchFamily="32" charset="0"/>
              </a:rPr>
              <a:t>fases especialmente </a:t>
            </a:r>
            <a:r>
              <a:rPr lang="pt-BR" sz="2800" dirty="0">
                <a:solidFill>
                  <a:srgbClr val="FFFFFF"/>
                </a:solidFill>
                <a:latin typeface="Futura Md BT" pitchFamily="32" charset="0"/>
              </a:rPr>
              <a:t>nos </a:t>
            </a:r>
            <a:r>
              <a:rPr lang="pt-BR" sz="2800" dirty="0" smtClean="0">
                <a:solidFill>
                  <a:srgbClr val="FFFFFF"/>
                </a:solidFill>
                <a:latin typeface="Futura Md BT" pitchFamily="32" charset="0"/>
              </a:rPr>
              <a:t>acompanhamentos </a:t>
            </a:r>
            <a:r>
              <a:rPr lang="pt-BR" sz="2800" dirty="0">
                <a:solidFill>
                  <a:srgbClr val="FFFFFF"/>
                </a:solidFill>
                <a:latin typeface="Futura Md BT" pitchFamily="32" charset="0"/>
              </a:rPr>
              <a:t>de LI e </a:t>
            </a:r>
            <a:r>
              <a:rPr lang="pt-BR" sz="2800" dirty="0" smtClean="0">
                <a:solidFill>
                  <a:srgbClr val="FFFFFF"/>
                </a:solidFill>
                <a:latin typeface="Futura Md BT" pitchFamily="32" charset="0"/>
              </a:rPr>
              <a:t>LO, a equipe </a:t>
            </a:r>
            <a:r>
              <a:rPr lang="pt-BR" sz="2800" dirty="0">
                <a:solidFill>
                  <a:srgbClr val="FFFFFF"/>
                </a:solidFill>
                <a:latin typeface="Futura Md BT" pitchFamily="32" charset="0"/>
              </a:rPr>
              <a:t>técnica realiza vistorias de campo.</a:t>
            </a:r>
          </a:p>
        </p:txBody>
      </p:sp>
      <p:grpSp>
        <p:nvGrpSpPr>
          <p:cNvPr id="17415" name="Group 7"/>
          <p:cNvGrpSpPr>
            <a:grpSpLocks/>
          </p:cNvGrpSpPr>
          <p:nvPr/>
        </p:nvGrpSpPr>
        <p:grpSpPr bwMode="auto">
          <a:xfrm>
            <a:off x="1046163" y="5137150"/>
            <a:ext cx="2295525" cy="1546225"/>
            <a:chOff x="659" y="3236"/>
            <a:chExt cx="1446" cy="974"/>
          </a:xfrm>
        </p:grpSpPr>
        <p:sp>
          <p:nvSpPr>
            <p:cNvPr id="17416" name="Rectangle 8"/>
            <p:cNvSpPr>
              <a:spLocks noChangeArrowheads="1"/>
            </p:cNvSpPr>
            <p:nvPr/>
          </p:nvSpPr>
          <p:spPr bwMode="auto">
            <a:xfrm>
              <a:off x="659" y="3236"/>
              <a:ext cx="1446" cy="974"/>
            </a:xfrm>
            <a:prstGeom prst="rect">
              <a:avLst/>
            </a:prstGeom>
            <a:noFill/>
            <a:ln w="12600" cap="flat">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7417" name="Rectangle 9"/>
            <p:cNvSpPr>
              <a:spLocks noChangeArrowheads="1"/>
            </p:cNvSpPr>
            <p:nvPr/>
          </p:nvSpPr>
          <p:spPr bwMode="auto">
            <a:xfrm>
              <a:off x="722" y="3292"/>
              <a:ext cx="1339" cy="861"/>
            </a:xfrm>
            <a:prstGeom prst="rect">
              <a:avLst/>
            </a:prstGeom>
            <a:solidFill>
              <a:srgbClr val="0D0D0D">
                <a:alpha val="39999"/>
              </a:srgbClr>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ct val="100000"/>
                </a:lnSpc>
                <a:tabLst>
                  <a:tab pos="449263" algn="l"/>
                  <a:tab pos="898525" algn="l"/>
                  <a:tab pos="1347788" algn="l"/>
                  <a:tab pos="1797050" algn="l"/>
                </a:tabLst>
              </a:pPr>
              <a:r>
                <a:rPr lang="pt-BR" sz="1200">
                  <a:solidFill>
                    <a:srgbClr val="FFFFFF"/>
                  </a:solidFill>
                  <a:latin typeface="Calibri" pitchFamily="32" charset="0"/>
                </a:rPr>
                <a:t>O Ibama emitiu em 14/07/17</a:t>
              </a:r>
            </a:p>
            <a:p>
              <a:pPr algn="r" hangingPunct="1">
                <a:lnSpc>
                  <a:spcPct val="100000"/>
                </a:lnSpc>
                <a:tabLst>
                  <a:tab pos="449263" algn="l"/>
                  <a:tab pos="898525" algn="l"/>
                  <a:tab pos="1347788" algn="l"/>
                  <a:tab pos="1797050" algn="l"/>
                </a:tabLst>
              </a:pPr>
              <a:r>
                <a:rPr lang="pt-BR" sz="1200">
                  <a:solidFill>
                    <a:srgbClr val="FFFFFF"/>
                  </a:solidFill>
                  <a:latin typeface="Calibri" pitchFamily="32" charset="0"/>
                </a:rPr>
                <a:t>a Licença de Operação (LO) </a:t>
              </a:r>
            </a:p>
            <a:p>
              <a:pPr algn="r" hangingPunct="1">
                <a:lnSpc>
                  <a:spcPct val="100000"/>
                </a:lnSpc>
                <a:tabLst>
                  <a:tab pos="449263" algn="l"/>
                  <a:tab pos="898525" algn="l"/>
                  <a:tab pos="1347788" algn="l"/>
                  <a:tab pos="1797050" algn="l"/>
                </a:tabLst>
              </a:pPr>
              <a:r>
                <a:rPr lang="pt-BR" sz="1200">
                  <a:solidFill>
                    <a:srgbClr val="FFFFFF"/>
                  </a:solidFill>
                  <a:latin typeface="Calibri" pitchFamily="32" charset="0"/>
                </a:rPr>
                <a:t>nº 1397/2017, que</a:t>
              </a:r>
            </a:p>
            <a:p>
              <a:pPr algn="r" hangingPunct="1">
                <a:lnSpc>
                  <a:spcPct val="100000"/>
                </a:lnSpc>
                <a:tabLst>
                  <a:tab pos="449263" algn="l"/>
                  <a:tab pos="898525" algn="l"/>
                  <a:tab pos="1347788" algn="l"/>
                  <a:tab pos="1797050" algn="l"/>
                </a:tabLst>
              </a:pPr>
              <a:r>
                <a:rPr lang="pt-BR" sz="1200">
                  <a:solidFill>
                    <a:srgbClr val="FFFFFF"/>
                  </a:solidFill>
                  <a:latin typeface="Calibri" pitchFamily="32" charset="0"/>
                </a:rPr>
                <a:t>autoriza a realização do </a:t>
              </a:r>
            </a:p>
            <a:p>
              <a:pPr algn="r" hangingPunct="1">
                <a:lnSpc>
                  <a:spcPct val="100000"/>
                </a:lnSpc>
                <a:tabLst>
                  <a:tab pos="449263" algn="l"/>
                  <a:tab pos="898525" algn="l"/>
                  <a:tab pos="1347788" algn="l"/>
                  <a:tab pos="1797050" algn="l"/>
                </a:tabLst>
              </a:pPr>
              <a:r>
                <a:rPr lang="pt-BR" sz="1200">
                  <a:solidFill>
                    <a:srgbClr val="FFFFFF"/>
                  </a:solidFill>
                  <a:latin typeface="Calibri" pitchFamily="32" charset="0"/>
                </a:rPr>
                <a:t>Teste de Longa Duração (TLD) </a:t>
              </a:r>
            </a:p>
            <a:p>
              <a:pPr algn="r" hangingPunct="1">
                <a:lnSpc>
                  <a:spcPct val="100000"/>
                </a:lnSpc>
                <a:tabLst>
                  <a:tab pos="449263" algn="l"/>
                  <a:tab pos="898525" algn="l"/>
                  <a:tab pos="1347788" algn="l"/>
                  <a:tab pos="1797050" algn="l"/>
                </a:tabLst>
              </a:pPr>
              <a:r>
                <a:rPr lang="pt-BR" sz="1200">
                  <a:solidFill>
                    <a:srgbClr val="FFFFFF"/>
                  </a:solidFill>
                  <a:latin typeface="Calibri" pitchFamily="32" charset="0"/>
                </a:rPr>
                <a:t>pelo navio-plataforma </a:t>
              </a:r>
            </a:p>
            <a:p>
              <a:pPr algn="r" hangingPunct="1">
                <a:lnSpc>
                  <a:spcPct val="100000"/>
                </a:lnSpc>
                <a:tabLst>
                  <a:tab pos="449263" algn="l"/>
                  <a:tab pos="898525" algn="l"/>
                  <a:tab pos="1347788" algn="l"/>
                  <a:tab pos="1797050" algn="l"/>
                </a:tabLst>
              </a:pPr>
              <a:r>
                <a:rPr lang="pt-BR" sz="1200">
                  <a:solidFill>
                    <a:srgbClr val="FFFFFF"/>
                  </a:solidFill>
                  <a:latin typeface="Calibri" pitchFamily="32" charset="0"/>
                </a:rPr>
                <a:t>Pioneiro de Libra, da Petrobrás. </a:t>
              </a:r>
            </a:p>
          </p:txBody>
        </p:sp>
      </p:grpSp>
      <p:sp>
        <p:nvSpPr>
          <p:cNvPr id="17418" name="Freeform 10"/>
          <p:cNvSpPr>
            <a:spLocks noChangeArrowheads="1"/>
          </p:cNvSpPr>
          <p:nvPr/>
        </p:nvSpPr>
        <p:spPr bwMode="auto">
          <a:xfrm>
            <a:off x="3343275" y="4872038"/>
            <a:ext cx="1731963" cy="1039812"/>
          </a:xfrm>
          <a:custGeom>
            <a:avLst/>
            <a:gdLst>
              <a:gd name="T0" fmla="*/ 0 w 4812"/>
              <a:gd name="T1" fmla="*/ 2886 h 2887"/>
              <a:gd name="T2" fmla="*/ 4811 w 4812"/>
              <a:gd name="T3" fmla="*/ 0 h 2887"/>
            </a:gdLst>
            <a:ahLst/>
            <a:cxnLst>
              <a:cxn ang="0">
                <a:pos x="T0" y="T1"/>
              </a:cxn>
              <a:cxn ang="0">
                <a:pos x="T2" y="T3"/>
              </a:cxn>
            </a:cxnLst>
            <a:rect l="0" t="0" r="r" b="b"/>
            <a:pathLst>
              <a:path w="4812" h="2887">
                <a:moveTo>
                  <a:pt x="0" y="2886"/>
                </a:moveTo>
                <a:lnTo>
                  <a:pt x="4811" y="0"/>
                </a:lnTo>
              </a:path>
            </a:pathLst>
          </a:custGeom>
          <a:noFill/>
          <a:ln w="19080" cap="flat">
            <a:solidFill>
              <a:srgbClr val="F2F2F2"/>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7419" name="Rectangle 11"/>
          <p:cNvSpPr>
            <a:spLocks noChangeArrowheads="1"/>
          </p:cNvSpPr>
          <p:nvPr/>
        </p:nvSpPr>
        <p:spPr bwMode="auto">
          <a:xfrm>
            <a:off x="4895850" y="4511675"/>
            <a:ext cx="360363" cy="360363"/>
          </a:xfrm>
          <a:prstGeom prst="rect">
            <a:avLst/>
          </a:prstGeom>
          <a:noFill/>
          <a:ln w="12600" cap="flat">
            <a:solidFill>
              <a:srgbClr val="F2F2F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nvGrpSpPr>
          <p:cNvPr id="17420" name="Group 12"/>
          <p:cNvGrpSpPr>
            <a:grpSpLocks/>
          </p:cNvGrpSpPr>
          <p:nvPr/>
        </p:nvGrpSpPr>
        <p:grpSpPr bwMode="auto">
          <a:xfrm>
            <a:off x="146050" y="5832475"/>
            <a:ext cx="731838" cy="854075"/>
            <a:chOff x="92" y="3674"/>
            <a:chExt cx="461" cy="538"/>
          </a:xfrm>
        </p:grpSpPr>
        <p:sp>
          <p:nvSpPr>
            <p:cNvPr id="17421" name="Rectangle 13"/>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17422"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228600" y="244475"/>
            <a:ext cx="12192000" cy="767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lang="pt-BR" sz="4400" b="1" dirty="0" smtClean="0">
                <a:solidFill>
                  <a:srgbClr val="FFFFFF"/>
                </a:solidFill>
                <a:latin typeface="Futura Std Book" pitchFamily="32" charset="0"/>
              </a:rPr>
              <a:t>ANÁLISES MULTIDISCIPLINARES</a:t>
            </a:r>
            <a:endParaRPr lang="pt-BR" sz="4400" b="1" dirty="0">
              <a:solidFill>
                <a:srgbClr val="FFFFFF"/>
              </a:solidFill>
              <a:latin typeface="Futura Std Book" pitchFamily="32" charset="0"/>
            </a:endParaRPr>
          </a:p>
        </p:txBody>
      </p:sp>
      <p:sp>
        <p:nvSpPr>
          <p:cNvPr id="18434" name="Freeform 2"/>
          <p:cNvSpPr>
            <a:spLocks noChangeArrowheads="1"/>
          </p:cNvSpPr>
          <p:nvPr/>
        </p:nvSpPr>
        <p:spPr bwMode="auto">
          <a:xfrm>
            <a:off x="2147888" y="1085850"/>
            <a:ext cx="1587" cy="4749800"/>
          </a:xfrm>
          <a:custGeom>
            <a:avLst/>
            <a:gdLst>
              <a:gd name="T0" fmla="*/ 0 w 1"/>
              <a:gd name="T1" fmla="*/ 0 h 13194"/>
              <a:gd name="T2" fmla="*/ 0 w 1"/>
              <a:gd name="T3" fmla="*/ 13193 h 13194"/>
            </a:gdLst>
            <a:ahLst/>
            <a:cxnLst>
              <a:cxn ang="0">
                <a:pos x="T0" y="T1"/>
              </a:cxn>
              <a:cxn ang="0">
                <a:pos x="T2" y="T3"/>
              </a:cxn>
            </a:cxnLst>
            <a:rect l="0" t="0" r="r" b="b"/>
            <a:pathLst>
              <a:path w="1" h="13194">
                <a:moveTo>
                  <a:pt x="0" y="0"/>
                </a:moveTo>
                <a:lnTo>
                  <a:pt x="0" y="13193"/>
                </a:lnTo>
              </a:path>
            </a:pathLst>
          </a:custGeom>
          <a:noFill/>
          <a:ln w="6480" cap="flat">
            <a:solidFill>
              <a:srgbClr val="203864"/>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8435" name="Rectangle 3"/>
          <p:cNvSpPr>
            <a:spLocks noChangeArrowheads="1"/>
          </p:cNvSpPr>
          <p:nvPr/>
        </p:nvSpPr>
        <p:spPr bwMode="auto">
          <a:xfrm>
            <a:off x="2493963" y="1500188"/>
            <a:ext cx="2271712"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Lst>
            </a:pPr>
            <a:r>
              <a:rPr lang="pt-BR" sz="3200">
                <a:solidFill>
                  <a:srgbClr val="FFFFFF"/>
                </a:solidFill>
                <a:latin typeface="Futura Md BT" pitchFamily="32" charset="0"/>
              </a:rPr>
              <a:t>Meio Físico</a:t>
            </a:r>
          </a:p>
        </p:txBody>
      </p:sp>
      <p:sp>
        <p:nvSpPr>
          <p:cNvPr id="18436" name="Rectangle 4"/>
          <p:cNvSpPr>
            <a:spLocks noChangeArrowheads="1"/>
          </p:cNvSpPr>
          <p:nvPr/>
        </p:nvSpPr>
        <p:spPr bwMode="auto">
          <a:xfrm>
            <a:off x="4999038" y="1614488"/>
            <a:ext cx="6472237"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pPr>
            <a:r>
              <a:rPr lang="pt-BR" sz="2600">
                <a:solidFill>
                  <a:srgbClr val="B4C7E7"/>
                </a:solidFill>
                <a:latin typeface="Futura Bk BT" pitchFamily="32" charset="0"/>
              </a:rPr>
              <a:t>Água, solo, obras, organização territorial.</a:t>
            </a:r>
          </a:p>
        </p:txBody>
      </p:sp>
      <p:sp>
        <p:nvSpPr>
          <p:cNvPr id="18437" name="Freeform 5"/>
          <p:cNvSpPr>
            <a:spLocks noChangeArrowheads="1"/>
          </p:cNvSpPr>
          <p:nvPr/>
        </p:nvSpPr>
        <p:spPr bwMode="auto">
          <a:xfrm>
            <a:off x="4886325" y="1549400"/>
            <a:ext cx="1588" cy="468313"/>
          </a:xfrm>
          <a:custGeom>
            <a:avLst/>
            <a:gdLst>
              <a:gd name="T0" fmla="*/ 0 w 2"/>
              <a:gd name="T1" fmla="*/ 1300 h 1301"/>
              <a:gd name="T2" fmla="*/ 1 w 2"/>
              <a:gd name="T3" fmla="*/ 0 h 1301"/>
            </a:gdLst>
            <a:ahLst/>
            <a:cxnLst>
              <a:cxn ang="0">
                <a:pos x="T0" y="T1"/>
              </a:cxn>
              <a:cxn ang="0">
                <a:pos x="T2" y="T3"/>
              </a:cxn>
            </a:cxnLst>
            <a:rect l="0" t="0" r="r" b="b"/>
            <a:pathLst>
              <a:path w="2" h="1301">
                <a:moveTo>
                  <a:pt x="0" y="1300"/>
                </a:moveTo>
                <a:lnTo>
                  <a:pt x="1" y="0"/>
                </a:lnTo>
              </a:path>
            </a:pathLst>
          </a:custGeom>
          <a:noFill/>
          <a:ln w="19080" cap="flat">
            <a:solidFill>
              <a:srgbClr val="5B9BD5"/>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8438" name="Rectangle 6"/>
          <p:cNvSpPr>
            <a:spLocks noChangeArrowheads="1"/>
          </p:cNvSpPr>
          <p:nvPr/>
        </p:nvSpPr>
        <p:spPr bwMode="auto">
          <a:xfrm>
            <a:off x="1858963" y="1517650"/>
            <a:ext cx="539750" cy="539750"/>
          </a:xfrm>
          <a:prstGeom prst="rect">
            <a:avLst/>
          </a:prstGeom>
          <a:solidFill>
            <a:srgbClr val="203864"/>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8439" name="Rectangle 7"/>
          <p:cNvSpPr>
            <a:spLocks noChangeArrowheads="1"/>
          </p:cNvSpPr>
          <p:nvPr/>
        </p:nvSpPr>
        <p:spPr bwMode="auto">
          <a:xfrm>
            <a:off x="1858963" y="1584325"/>
            <a:ext cx="53975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2400">
                <a:solidFill>
                  <a:srgbClr val="FFFFFF"/>
                </a:solidFill>
                <a:latin typeface="Futura Std Book" pitchFamily="32" charset="0"/>
              </a:rPr>
              <a:t>1</a:t>
            </a:r>
          </a:p>
        </p:txBody>
      </p:sp>
      <p:sp>
        <p:nvSpPr>
          <p:cNvPr id="18440" name="Rectangle 8"/>
          <p:cNvSpPr>
            <a:spLocks noChangeArrowheads="1"/>
          </p:cNvSpPr>
          <p:nvPr/>
        </p:nvSpPr>
        <p:spPr bwMode="auto">
          <a:xfrm>
            <a:off x="1858963" y="2563813"/>
            <a:ext cx="539750" cy="539750"/>
          </a:xfrm>
          <a:prstGeom prst="rect">
            <a:avLst/>
          </a:prstGeom>
          <a:solidFill>
            <a:srgbClr val="203864"/>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8441" name="Rectangle 9"/>
          <p:cNvSpPr>
            <a:spLocks noChangeArrowheads="1"/>
          </p:cNvSpPr>
          <p:nvPr/>
        </p:nvSpPr>
        <p:spPr bwMode="auto">
          <a:xfrm>
            <a:off x="1858963" y="2628900"/>
            <a:ext cx="53975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2400">
                <a:solidFill>
                  <a:srgbClr val="FFFFFF"/>
                </a:solidFill>
                <a:latin typeface="Futura Std Book" pitchFamily="32" charset="0"/>
              </a:rPr>
              <a:t>2</a:t>
            </a:r>
          </a:p>
        </p:txBody>
      </p:sp>
      <p:sp>
        <p:nvSpPr>
          <p:cNvPr id="18442" name="Rectangle 10"/>
          <p:cNvSpPr>
            <a:spLocks noChangeArrowheads="1"/>
          </p:cNvSpPr>
          <p:nvPr/>
        </p:nvSpPr>
        <p:spPr bwMode="auto">
          <a:xfrm>
            <a:off x="1858963" y="3567113"/>
            <a:ext cx="539750" cy="539750"/>
          </a:xfrm>
          <a:prstGeom prst="rect">
            <a:avLst/>
          </a:prstGeom>
          <a:solidFill>
            <a:srgbClr val="203864"/>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8443" name="Rectangle 11"/>
          <p:cNvSpPr>
            <a:spLocks noChangeArrowheads="1"/>
          </p:cNvSpPr>
          <p:nvPr/>
        </p:nvSpPr>
        <p:spPr bwMode="auto">
          <a:xfrm>
            <a:off x="1858963" y="3619500"/>
            <a:ext cx="53975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2400">
                <a:solidFill>
                  <a:srgbClr val="FFFFFF"/>
                </a:solidFill>
                <a:latin typeface="Futura Std Book" pitchFamily="32" charset="0"/>
              </a:rPr>
              <a:t>3</a:t>
            </a:r>
          </a:p>
        </p:txBody>
      </p:sp>
      <p:sp>
        <p:nvSpPr>
          <p:cNvPr id="18444" name="Rectangle 12"/>
          <p:cNvSpPr>
            <a:spLocks noChangeArrowheads="1"/>
          </p:cNvSpPr>
          <p:nvPr/>
        </p:nvSpPr>
        <p:spPr bwMode="auto">
          <a:xfrm>
            <a:off x="1858963" y="4578350"/>
            <a:ext cx="539750" cy="539750"/>
          </a:xfrm>
          <a:prstGeom prst="rect">
            <a:avLst/>
          </a:prstGeom>
          <a:solidFill>
            <a:srgbClr val="203864"/>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8445" name="Rectangle 13"/>
          <p:cNvSpPr>
            <a:spLocks noChangeArrowheads="1"/>
          </p:cNvSpPr>
          <p:nvPr/>
        </p:nvSpPr>
        <p:spPr bwMode="auto">
          <a:xfrm>
            <a:off x="1858963" y="4641850"/>
            <a:ext cx="53975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2400">
                <a:solidFill>
                  <a:srgbClr val="FFFFFF"/>
                </a:solidFill>
                <a:latin typeface="Futura Std Book" pitchFamily="32" charset="0"/>
              </a:rPr>
              <a:t>4</a:t>
            </a:r>
          </a:p>
        </p:txBody>
      </p:sp>
      <p:sp>
        <p:nvSpPr>
          <p:cNvPr id="18446" name="Rectangle 14"/>
          <p:cNvSpPr>
            <a:spLocks noChangeArrowheads="1"/>
          </p:cNvSpPr>
          <p:nvPr/>
        </p:nvSpPr>
        <p:spPr bwMode="auto">
          <a:xfrm>
            <a:off x="1858963" y="5610225"/>
            <a:ext cx="539750" cy="539750"/>
          </a:xfrm>
          <a:prstGeom prst="rect">
            <a:avLst/>
          </a:prstGeom>
          <a:solidFill>
            <a:srgbClr val="203864"/>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8447" name="Rectangle 15"/>
          <p:cNvSpPr>
            <a:spLocks noChangeArrowheads="1"/>
          </p:cNvSpPr>
          <p:nvPr/>
        </p:nvSpPr>
        <p:spPr bwMode="auto">
          <a:xfrm>
            <a:off x="1858963" y="5646738"/>
            <a:ext cx="539750"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2400">
                <a:solidFill>
                  <a:srgbClr val="FFFFFF"/>
                </a:solidFill>
                <a:latin typeface="Futura Std Book" pitchFamily="32" charset="0"/>
              </a:rPr>
              <a:t>5</a:t>
            </a:r>
          </a:p>
        </p:txBody>
      </p:sp>
      <p:sp>
        <p:nvSpPr>
          <p:cNvPr id="18448" name="Rectangle 16"/>
          <p:cNvSpPr>
            <a:spLocks noChangeArrowheads="1"/>
          </p:cNvSpPr>
          <p:nvPr/>
        </p:nvSpPr>
        <p:spPr bwMode="auto">
          <a:xfrm>
            <a:off x="2493963" y="3549650"/>
            <a:ext cx="2851150"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Lst>
            </a:pPr>
            <a:r>
              <a:rPr lang="pt-BR" sz="3200" dirty="0">
                <a:solidFill>
                  <a:srgbClr val="FFFFFF"/>
                </a:solidFill>
                <a:latin typeface="Futura Md BT" pitchFamily="32" charset="0"/>
              </a:rPr>
              <a:t>Meio </a:t>
            </a:r>
            <a:r>
              <a:rPr lang="pt-BR" sz="3200" dirty="0" smtClean="0">
                <a:solidFill>
                  <a:srgbClr val="FFFFFF"/>
                </a:solidFill>
                <a:latin typeface="Futura Md BT" pitchFamily="32" charset="0"/>
              </a:rPr>
              <a:t>Biótico</a:t>
            </a:r>
            <a:endParaRPr lang="pt-BR" sz="3200" dirty="0">
              <a:solidFill>
                <a:srgbClr val="FFFFFF"/>
              </a:solidFill>
              <a:latin typeface="Futura Md BT" pitchFamily="32" charset="0"/>
            </a:endParaRPr>
          </a:p>
        </p:txBody>
      </p:sp>
      <p:sp>
        <p:nvSpPr>
          <p:cNvPr id="18449" name="Rectangle 17"/>
          <p:cNvSpPr>
            <a:spLocks noChangeArrowheads="1"/>
          </p:cNvSpPr>
          <p:nvPr/>
        </p:nvSpPr>
        <p:spPr bwMode="auto">
          <a:xfrm>
            <a:off x="4999038" y="3678238"/>
            <a:ext cx="6472237"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pPr>
            <a:r>
              <a:rPr lang="pt-BR" sz="2600">
                <a:solidFill>
                  <a:srgbClr val="B4C7E7"/>
                </a:solidFill>
                <a:latin typeface="Futura Bk BT" pitchFamily="32" charset="0"/>
              </a:rPr>
              <a:t>Fauna e flora.</a:t>
            </a:r>
          </a:p>
        </p:txBody>
      </p:sp>
      <p:sp>
        <p:nvSpPr>
          <p:cNvPr id="18450" name="Freeform 18"/>
          <p:cNvSpPr>
            <a:spLocks noChangeArrowheads="1"/>
          </p:cNvSpPr>
          <p:nvPr/>
        </p:nvSpPr>
        <p:spPr bwMode="auto">
          <a:xfrm>
            <a:off x="4886325" y="3613150"/>
            <a:ext cx="1588" cy="468313"/>
          </a:xfrm>
          <a:custGeom>
            <a:avLst/>
            <a:gdLst>
              <a:gd name="T0" fmla="*/ 0 w 2"/>
              <a:gd name="T1" fmla="*/ 1300 h 1301"/>
              <a:gd name="T2" fmla="*/ 1 w 2"/>
              <a:gd name="T3" fmla="*/ 0 h 1301"/>
            </a:gdLst>
            <a:ahLst/>
            <a:cxnLst>
              <a:cxn ang="0">
                <a:pos x="T0" y="T1"/>
              </a:cxn>
              <a:cxn ang="0">
                <a:pos x="T2" y="T3"/>
              </a:cxn>
            </a:cxnLst>
            <a:rect l="0" t="0" r="r" b="b"/>
            <a:pathLst>
              <a:path w="2" h="1301">
                <a:moveTo>
                  <a:pt x="0" y="1300"/>
                </a:moveTo>
                <a:lnTo>
                  <a:pt x="1" y="0"/>
                </a:lnTo>
              </a:path>
            </a:pathLst>
          </a:custGeom>
          <a:noFill/>
          <a:ln w="19080" cap="flat">
            <a:solidFill>
              <a:srgbClr val="5B9BD5"/>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8451" name="Rectangle 19"/>
          <p:cNvSpPr>
            <a:spLocks noChangeArrowheads="1"/>
          </p:cNvSpPr>
          <p:nvPr/>
        </p:nvSpPr>
        <p:spPr bwMode="auto">
          <a:xfrm>
            <a:off x="2493963" y="2533650"/>
            <a:ext cx="4554537"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Lst>
            </a:pPr>
            <a:r>
              <a:rPr lang="pt-BR" sz="3200">
                <a:solidFill>
                  <a:srgbClr val="FFFFFF"/>
                </a:solidFill>
                <a:latin typeface="Futura Md BT" pitchFamily="32" charset="0"/>
              </a:rPr>
              <a:t>Meio Socioeconômico</a:t>
            </a:r>
          </a:p>
        </p:txBody>
      </p:sp>
      <p:sp>
        <p:nvSpPr>
          <p:cNvPr id="18452" name="Freeform 20"/>
          <p:cNvSpPr>
            <a:spLocks noChangeArrowheads="1"/>
          </p:cNvSpPr>
          <p:nvPr/>
        </p:nvSpPr>
        <p:spPr bwMode="auto">
          <a:xfrm>
            <a:off x="6804025" y="2343150"/>
            <a:ext cx="1588" cy="1044575"/>
          </a:xfrm>
          <a:custGeom>
            <a:avLst/>
            <a:gdLst>
              <a:gd name="T0" fmla="*/ 0 w 2"/>
              <a:gd name="T1" fmla="*/ 2900 h 2901"/>
              <a:gd name="T2" fmla="*/ 1 w 2"/>
              <a:gd name="T3" fmla="*/ 0 h 2901"/>
            </a:gdLst>
            <a:ahLst/>
            <a:cxnLst>
              <a:cxn ang="0">
                <a:pos x="T0" y="T1"/>
              </a:cxn>
              <a:cxn ang="0">
                <a:pos x="T2" y="T3"/>
              </a:cxn>
            </a:cxnLst>
            <a:rect l="0" t="0" r="r" b="b"/>
            <a:pathLst>
              <a:path w="2" h="2901">
                <a:moveTo>
                  <a:pt x="0" y="2900"/>
                </a:moveTo>
                <a:lnTo>
                  <a:pt x="1" y="0"/>
                </a:lnTo>
              </a:path>
            </a:pathLst>
          </a:custGeom>
          <a:noFill/>
          <a:ln w="19080" cap="flat">
            <a:solidFill>
              <a:srgbClr val="5B9BD5"/>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8453" name="Rectangle 21"/>
          <p:cNvSpPr>
            <a:spLocks noChangeArrowheads="1"/>
          </p:cNvSpPr>
          <p:nvPr/>
        </p:nvSpPr>
        <p:spPr bwMode="auto">
          <a:xfrm>
            <a:off x="6923088" y="2359025"/>
            <a:ext cx="4573587" cy="1277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Lst>
            </a:pPr>
            <a:r>
              <a:rPr lang="pt-BR" sz="2600">
                <a:solidFill>
                  <a:srgbClr val="B4C7E7"/>
                </a:solidFill>
                <a:latin typeface="Futura Bk BT" pitchFamily="32" charset="0"/>
              </a:rPr>
              <a:t>Impactos sobre a população</a:t>
            </a:r>
          </a:p>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Lst>
            </a:pPr>
            <a:r>
              <a:rPr lang="pt-BR" sz="2600">
                <a:solidFill>
                  <a:srgbClr val="B4C7E7"/>
                </a:solidFill>
                <a:latin typeface="Futura Bk BT" pitchFamily="32" charset="0"/>
              </a:rPr>
              <a:t>da área de influência </a:t>
            </a:r>
          </a:p>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Lst>
            </a:pPr>
            <a:r>
              <a:rPr lang="pt-BR" sz="2600">
                <a:solidFill>
                  <a:srgbClr val="B4C7E7"/>
                </a:solidFill>
                <a:latin typeface="Futura Bk BT" pitchFamily="32" charset="0"/>
              </a:rPr>
              <a:t>e atividades econômicas.</a:t>
            </a:r>
          </a:p>
        </p:txBody>
      </p:sp>
      <p:sp>
        <p:nvSpPr>
          <p:cNvPr id="18454" name="Rectangle 22"/>
          <p:cNvSpPr>
            <a:spLocks noChangeArrowheads="1"/>
          </p:cNvSpPr>
          <p:nvPr/>
        </p:nvSpPr>
        <p:spPr bwMode="auto">
          <a:xfrm>
            <a:off x="2481263" y="4546600"/>
            <a:ext cx="3359150"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Lst>
            </a:pPr>
            <a:r>
              <a:rPr lang="pt-BR" sz="3200">
                <a:solidFill>
                  <a:srgbClr val="FFFFFF"/>
                </a:solidFill>
                <a:latin typeface="Futura Md BT" pitchFamily="32" charset="0"/>
              </a:rPr>
              <a:t>Análise de risco</a:t>
            </a:r>
          </a:p>
        </p:txBody>
      </p:sp>
      <p:sp>
        <p:nvSpPr>
          <p:cNvPr id="18455" name="Rectangle 23"/>
          <p:cNvSpPr>
            <a:spLocks noChangeArrowheads="1"/>
          </p:cNvSpPr>
          <p:nvPr/>
        </p:nvSpPr>
        <p:spPr bwMode="auto">
          <a:xfrm>
            <a:off x="2506663" y="5564188"/>
            <a:ext cx="2851150" cy="1075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Lst>
            </a:pPr>
            <a:r>
              <a:rPr lang="pt-BR" sz="3200" dirty="0" smtClean="0">
                <a:solidFill>
                  <a:srgbClr val="FFFFFF"/>
                </a:solidFill>
                <a:latin typeface="Futura Md BT" pitchFamily="32" charset="0"/>
              </a:rPr>
              <a:t>Compensação</a:t>
            </a:r>
          </a:p>
          <a:p>
            <a:pPr hangingPunct="1">
              <a:lnSpc>
                <a:spcPct val="100000"/>
              </a:lnSpc>
              <a:tabLst>
                <a:tab pos="449263" algn="l"/>
                <a:tab pos="898525" algn="l"/>
                <a:tab pos="1347788" algn="l"/>
                <a:tab pos="1797050" algn="l"/>
                <a:tab pos="2246313" algn="l"/>
                <a:tab pos="2695575" algn="l"/>
              </a:tabLst>
            </a:pPr>
            <a:r>
              <a:rPr lang="pt-BR" sz="3200" dirty="0" smtClean="0">
                <a:solidFill>
                  <a:srgbClr val="FFFFFF"/>
                </a:solidFill>
                <a:latin typeface="Futura Md BT" pitchFamily="32" charset="0"/>
              </a:rPr>
              <a:t>Ambiental</a:t>
            </a:r>
            <a:endParaRPr lang="pt-BR" sz="3200" dirty="0">
              <a:solidFill>
                <a:srgbClr val="FFFFFF"/>
              </a:solidFill>
              <a:latin typeface="Futura Md BT" pitchFamily="32" charset="0"/>
            </a:endParaRPr>
          </a:p>
        </p:txBody>
      </p:sp>
      <p:sp>
        <p:nvSpPr>
          <p:cNvPr id="18456" name="Rectangle 24"/>
          <p:cNvSpPr>
            <a:spLocks noChangeArrowheads="1"/>
          </p:cNvSpPr>
          <p:nvPr/>
        </p:nvSpPr>
        <p:spPr bwMode="auto">
          <a:xfrm>
            <a:off x="5600427" y="5337175"/>
            <a:ext cx="6472237" cy="1379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spcAft>
                <a:spcPts val="80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pPr>
            <a:r>
              <a:rPr lang="pt-BR" sz="2600" dirty="0">
                <a:solidFill>
                  <a:srgbClr val="B4C7E7"/>
                </a:solidFill>
                <a:latin typeface="Futura Bk BT" pitchFamily="32" charset="0"/>
              </a:rPr>
              <a:t>Sistema Nacional de Unidades de Conservação da Natureza (SNUC).</a:t>
            </a:r>
          </a:p>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pPr>
            <a:r>
              <a:rPr lang="pt-BR" sz="2600" dirty="0">
                <a:solidFill>
                  <a:srgbClr val="B4C7E7"/>
                </a:solidFill>
                <a:latin typeface="Futura Bk BT" pitchFamily="32" charset="0"/>
              </a:rPr>
              <a:t>Lei nº 9.985/2000.</a:t>
            </a:r>
          </a:p>
        </p:txBody>
      </p:sp>
      <p:sp>
        <p:nvSpPr>
          <p:cNvPr id="18457" name="Freeform 25"/>
          <p:cNvSpPr>
            <a:spLocks noChangeArrowheads="1"/>
          </p:cNvSpPr>
          <p:nvPr/>
        </p:nvSpPr>
        <p:spPr bwMode="auto">
          <a:xfrm>
            <a:off x="5518348" y="5516265"/>
            <a:ext cx="1588" cy="1081087"/>
          </a:xfrm>
          <a:custGeom>
            <a:avLst/>
            <a:gdLst>
              <a:gd name="T0" fmla="*/ 0 w 2"/>
              <a:gd name="T1" fmla="*/ 3000 h 3001"/>
              <a:gd name="T2" fmla="*/ 1 w 2"/>
              <a:gd name="T3" fmla="*/ 0 h 3001"/>
            </a:gdLst>
            <a:ahLst/>
            <a:cxnLst>
              <a:cxn ang="0">
                <a:pos x="T0" y="T1"/>
              </a:cxn>
              <a:cxn ang="0">
                <a:pos x="T2" y="T3"/>
              </a:cxn>
            </a:cxnLst>
            <a:rect l="0" t="0" r="r" b="b"/>
            <a:pathLst>
              <a:path w="2" h="3001">
                <a:moveTo>
                  <a:pt x="0" y="3000"/>
                </a:moveTo>
                <a:lnTo>
                  <a:pt x="1" y="0"/>
                </a:lnTo>
              </a:path>
            </a:pathLst>
          </a:custGeom>
          <a:noFill/>
          <a:ln w="19080" cap="flat">
            <a:solidFill>
              <a:srgbClr val="5B9BD5"/>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grpSp>
        <p:nvGrpSpPr>
          <p:cNvPr id="18458" name="Group 26"/>
          <p:cNvGrpSpPr>
            <a:grpSpLocks/>
          </p:cNvGrpSpPr>
          <p:nvPr/>
        </p:nvGrpSpPr>
        <p:grpSpPr bwMode="auto">
          <a:xfrm>
            <a:off x="146050" y="5832475"/>
            <a:ext cx="731838" cy="854075"/>
            <a:chOff x="92" y="3674"/>
            <a:chExt cx="461" cy="538"/>
          </a:xfrm>
        </p:grpSpPr>
        <p:sp>
          <p:nvSpPr>
            <p:cNvPr id="18459" name="Rectangle 27"/>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18460"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8461" name="AutoShape 29"/>
          <p:cNvSpPr>
            <a:spLocks noChangeArrowheads="1"/>
          </p:cNvSpPr>
          <p:nvPr/>
        </p:nvSpPr>
        <p:spPr bwMode="auto">
          <a:xfrm>
            <a:off x="1876425" y="1011238"/>
            <a:ext cx="7883525" cy="66675"/>
          </a:xfrm>
          <a:custGeom>
            <a:avLst/>
            <a:gdLst>
              <a:gd name="G0" fmla="*/ 21900 1 2"/>
              <a:gd name="G1" fmla="*/ 1 48365 11520"/>
              <a:gd name="G2" fmla="*/ G1 13024 1"/>
              <a:gd name="G3" fmla="*/ G2 1 52096"/>
              <a:gd name="G4" fmla="cos G0 G3"/>
              <a:gd name="G5" fmla="*/ 186 1 2"/>
              <a:gd name="G6" fmla="*/ 1 48365 11520"/>
              <a:gd name="G7" fmla="*/ G6 13024 1"/>
              <a:gd name="G8" fmla="*/ G7 1 52096"/>
              <a:gd name="G9" fmla="sin G5 G8"/>
              <a:gd name="G10" fmla="*/ 21900 1 2"/>
              <a:gd name="G11" fmla="+- G10 0 G4"/>
              <a:gd name="G12" fmla="+- G10 G4 0"/>
              <a:gd name="G13" fmla="+- G12 0 0"/>
              <a:gd name="G14" fmla="*/ 186 1 2"/>
              <a:gd name="G15" fmla="+- G14 0 G9"/>
              <a:gd name="G16" fmla="+- G14 G9 0"/>
              <a:gd name="G17" fmla="+- G16 0 0"/>
              <a:gd name="G18" fmla="+- 186 0 0"/>
              <a:gd name="G19" fmla="+- 21900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93"/>
                </a:moveTo>
                <a:lnTo>
                  <a:pt x="10950" y="93"/>
                </a:lnTo>
                <a:lnTo>
                  <a:pt x="180" y="90"/>
                </a:lnTo>
                <a:lnTo>
                  <a:pt x="10950" y="93"/>
                </a:lnTo>
                <a:lnTo>
                  <a:pt x="270" y="90"/>
                </a:lnTo>
                <a:close/>
              </a:path>
            </a:pathLst>
          </a:custGeom>
          <a:solidFill>
            <a:srgbClr val="203864"/>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l="36087" t="15701"/>
          <a:stretch>
            <a:fillRect/>
          </a:stretch>
        </p:blipFill>
        <p:spPr bwMode="auto">
          <a:xfrm>
            <a:off x="0" y="44624"/>
            <a:ext cx="7791450" cy="6858000"/>
          </a:xfrm>
          <a:prstGeom prst="rect">
            <a:avLst/>
          </a:prstGeom>
          <a:noFill/>
          <a:ln>
            <a:noFill/>
          </a:ln>
          <a:effectLst/>
          <a:extLst>
            <a:ext uri="{909E8E84-426E-40DD-AFC4-6F175D3DCCD1}">
              <a14:hiddenFill xmlns:a14="http://schemas.microsoft.com/office/drawing/2010/main">
                <a:blipFill dpi="0" rotWithShape="0">
                  <a:blip/>
                  <a:srcRect l="36087" t="15701"/>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Rectangle 2"/>
          <p:cNvSpPr>
            <a:spLocks noChangeArrowheads="1"/>
          </p:cNvSpPr>
          <p:nvPr/>
        </p:nvSpPr>
        <p:spPr bwMode="auto">
          <a:xfrm>
            <a:off x="1014413" y="84138"/>
            <a:ext cx="6686550" cy="1370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pPr>
            <a:r>
              <a:rPr lang="pt-BR" sz="4200" b="1">
                <a:solidFill>
                  <a:srgbClr val="203864"/>
                </a:solidFill>
                <a:latin typeface="Futura Std Book" pitchFamily="32" charset="0"/>
              </a:rPr>
              <a:t>Compensação </a:t>
            </a:r>
          </a:p>
          <a:p>
            <a:pPr algn="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pPr>
            <a:r>
              <a:rPr lang="pt-BR" sz="4200" b="1">
                <a:solidFill>
                  <a:srgbClr val="203864"/>
                </a:solidFill>
                <a:latin typeface="Futura Std Book" pitchFamily="32" charset="0"/>
              </a:rPr>
              <a:t>Ambiental</a:t>
            </a:r>
          </a:p>
        </p:txBody>
      </p:sp>
      <p:sp>
        <p:nvSpPr>
          <p:cNvPr id="19460" name="Rectangle 4"/>
          <p:cNvSpPr>
            <a:spLocks noChangeArrowheads="1"/>
          </p:cNvSpPr>
          <p:nvPr/>
        </p:nvSpPr>
        <p:spPr bwMode="auto">
          <a:xfrm>
            <a:off x="7899400" y="1028700"/>
            <a:ext cx="1212850" cy="39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Lst>
            </a:pPr>
            <a:r>
              <a:rPr lang="pt-BR" sz="2000" dirty="0">
                <a:solidFill>
                  <a:srgbClr val="8FAADC"/>
                </a:solidFill>
                <a:latin typeface="Futura Md BT" pitchFamily="32" charset="0"/>
              </a:rPr>
              <a:t>2011</a:t>
            </a:r>
          </a:p>
        </p:txBody>
      </p:sp>
      <p:sp>
        <p:nvSpPr>
          <p:cNvPr id="19462" name="Rectangle 6"/>
          <p:cNvSpPr>
            <a:spLocks noChangeArrowheads="1"/>
          </p:cNvSpPr>
          <p:nvPr/>
        </p:nvSpPr>
        <p:spPr bwMode="auto">
          <a:xfrm>
            <a:off x="7899400" y="1931988"/>
            <a:ext cx="1212850" cy="395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Lst>
            </a:pPr>
            <a:r>
              <a:rPr lang="pt-BR" sz="2000">
                <a:solidFill>
                  <a:srgbClr val="8FAADC"/>
                </a:solidFill>
                <a:latin typeface="Futura Md BT" pitchFamily="32" charset="0"/>
              </a:rPr>
              <a:t>2012</a:t>
            </a:r>
          </a:p>
        </p:txBody>
      </p:sp>
      <p:sp>
        <p:nvSpPr>
          <p:cNvPr id="19464" name="Rectangle 8"/>
          <p:cNvSpPr>
            <a:spLocks noChangeArrowheads="1"/>
          </p:cNvSpPr>
          <p:nvPr/>
        </p:nvSpPr>
        <p:spPr bwMode="auto">
          <a:xfrm>
            <a:off x="7899400" y="2786063"/>
            <a:ext cx="1212850" cy="395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Lst>
            </a:pPr>
            <a:r>
              <a:rPr lang="pt-BR" sz="2000">
                <a:solidFill>
                  <a:srgbClr val="8FAADC"/>
                </a:solidFill>
                <a:latin typeface="Futura Md BT" pitchFamily="32" charset="0"/>
              </a:rPr>
              <a:t>2013</a:t>
            </a:r>
          </a:p>
        </p:txBody>
      </p:sp>
      <p:sp>
        <p:nvSpPr>
          <p:cNvPr id="19466" name="Rectangle 10"/>
          <p:cNvSpPr>
            <a:spLocks noChangeArrowheads="1"/>
          </p:cNvSpPr>
          <p:nvPr/>
        </p:nvSpPr>
        <p:spPr bwMode="auto">
          <a:xfrm>
            <a:off x="7899400" y="3646488"/>
            <a:ext cx="1212850" cy="395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Lst>
            </a:pPr>
            <a:r>
              <a:rPr lang="pt-BR" sz="2000">
                <a:solidFill>
                  <a:srgbClr val="8FAADC"/>
                </a:solidFill>
                <a:latin typeface="Futura Md BT" pitchFamily="32" charset="0"/>
              </a:rPr>
              <a:t>2014</a:t>
            </a:r>
          </a:p>
        </p:txBody>
      </p:sp>
      <p:sp>
        <p:nvSpPr>
          <p:cNvPr id="19468" name="Rectangle 12"/>
          <p:cNvSpPr>
            <a:spLocks noChangeArrowheads="1"/>
          </p:cNvSpPr>
          <p:nvPr/>
        </p:nvSpPr>
        <p:spPr bwMode="auto">
          <a:xfrm>
            <a:off x="7899400" y="4514850"/>
            <a:ext cx="1212850" cy="39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Lst>
            </a:pPr>
            <a:r>
              <a:rPr lang="pt-BR" sz="2000">
                <a:solidFill>
                  <a:srgbClr val="8FAADC"/>
                </a:solidFill>
                <a:latin typeface="Futura Md BT" pitchFamily="32" charset="0"/>
              </a:rPr>
              <a:t>2015</a:t>
            </a:r>
          </a:p>
        </p:txBody>
      </p:sp>
      <p:sp>
        <p:nvSpPr>
          <p:cNvPr id="19470" name="Rectangle 14"/>
          <p:cNvSpPr>
            <a:spLocks noChangeArrowheads="1"/>
          </p:cNvSpPr>
          <p:nvPr/>
        </p:nvSpPr>
        <p:spPr bwMode="auto">
          <a:xfrm>
            <a:off x="7899400" y="5368925"/>
            <a:ext cx="1212850" cy="39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Lst>
            </a:pPr>
            <a:r>
              <a:rPr lang="pt-BR" sz="2000">
                <a:solidFill>
                  <a:srgbClr val="8FAADC"/>
                </a:solidFill>
                <a:latin typeface="Futura Md BT" pitchFamily="32" charset="0"/>
              </a:rPr>
              <a:t>2016</a:t>
            </a:r>
          </a:p>
        </p:txBody>
      </p:sp>
      <p:sp>
        <p:nvSpPr>
          <p:cNvPr id="19471" name="Rectangle 15"/>
          <p:cNvSpPr>
            <a:spLocks noChangeArrowheads="1"/>
          </p:cNvSpPr>
          <p:nvPr/>
        </p:nvSpPr>
        <p:spPr bwMode="auto">
          <a:xfrm>
            <a:off x="8612188" y="1957388"/>
            <a:ext cx="3367087" cy="881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ts val="2500"/>
              </a:lnSpc>
              <a:tabLst>
                <a:tab pos="449263" algn="l"/>
                <a:tab pos="898525" algn="l"/>
                <a:tab pos="1347788" algn="l"/>
                <a:tab pos="1797050" algn="l"/>
                <a:tab pos="2246313" algn="l"/>
                <a:tab pos="2695575" algn="l"/>
                <a:tab pos="3144838" algn="l"/>
              </a:tabLst>
            </a:pPr>
            <a:r>
              <a:rPr lang="pt-BR" sz="2000" dirty="0">
                <a:solidFill>
                  <a:srgbClr val="FFFFFF"/>
                </a:solidFill>
                <a:latin typeface="Futura Bk BT" pitchFamily="32" charset="0"/>
              </a:rPr>
              <a:t>R$ </a:t>
            </a:r>
            <a:r>
              <a:rPr lang="pt-BR" sz="2600" dirty="0">
                <a:solidFill>
                  <a:srgbClr val="FFFFFF"/>
                </a:solidFill>
                <a:latin typeface="Futura Bk BT" pitchFamily="32" charset="0"/>
              </a:rPr>
              <a:t>141.384.721,26</a:t>
            </a:r>
          </a:p>
          <a:p>
            <a:pPr algn="r" hangingPunct="1">
              <a:lnSpc>
                <a:spcPct val="100000"/>
              </a:lnSpc>
              <a:tabLst>
                <a:tab pos="449263" algn="l"/>
                <a:tab pos="898525" algn="l"/>
                <a:tab pos="1347788" algn="l"/>
                <a:tab pos="1797050" algn="l"/>
                <a:tab pos="2246313" algn="l"/>
                <a:tab pos="2695575" algn="l"/>
                <a:tab pos="3144838" algn="l"/>
              </a:tabLst>
            </a:pPr>
            <a:endParaRPr lang="pt-BR" sz="2600" dirty="0">
              <a:solidFill>
                <a:srgbClr val="FFFFFF"/>
              </a:solidFill>
              <a:latin typeface="Futura Bk BT" pitchFamily="32" charset="0"/>
            </a:endParaRPr>
          </a:p>
        </p:txBody>
      </p:sp>
      <p:sp>
        <p:nvSpPr>
          <p:cNvPr id="19472" name="Rectangle 16"/>
          <p:cNvSpPr>
            <a:spLocks noChangeArrowheads="1"/>
          </p:cNvSpPr>
          <p:nvPr/>
        </p:nvSpPr>
        <p:spPr bwMode="auto">
          <a:xfrm>
            <a:off x="8612188" y="2828925"/>
            <a:ext cx="3367087"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ts val="2500"/>
              </a:lnSpc>
              <a:tabLst>
                <a:tab pos="449263" algn="l"/>
                <a:tab pos="898525" algn="l"/>
                <a:tab pos="1347788" algn="l"/>
                <a:tab pos="1797050" algn="l"/>
                <a:tab pos="2246313" algn="l"/>
                <a:tab pos="2695575" algn="l"/>
                <a:tab pos="3144838" algn="l"/>
              </a:tabLst>
            </a:pPr>
            <a:r>
              <a:rPr lang="pt-BR" sz="2000">
                <a:solidFill>
                  <a:srgbClr val="FFFFFF"/>
                </a:solidFill>
                <a:latin typeface="Futura Bk BT" pitchFamily="32" charset="0"/>
              </a:rPr>
              <a:t>R$ </a:t>
            </a:r>
            <a:r>
              <a:rPr lang="pt-BR" sz="2600">
                <a:solidFill>
                  <a:srgbClr val="FFFFFF"/>
                </a:solidFill>
                <a:latin typeface="Futura Bk BT" pitchFamily="32" charset="0"/>
              </a:rPr>
              <a:t>334.423.863,25</a:t>
            </a:r>
          </a:p>
        </p:txBody>
      </p:sp>
      <p:sp>
        <p:nvSpPr>
          <p:cNvPr id="19473" name="Rectangle 17"/>
          <p:cNvSpPr>
            <a:spLocks noChangeArrowheads="1"/>
          </p:cNvSpPr>
          <p:nvPr/>
        </p:nvSpPr>
        <p:spPr bwMode="auto">
          <a:xfrm>
            <a:off x="8612188" y="3690938"/>
            <a:ext cx="3367087"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ts val="2500"/>
              </a:lnSpc>
              <a:tabLst>
                <a:tab pos="449263" algn="l"/>
                <a:tab pos="898525" algn="l"/>
                <a:tab pos="1347788" algn="l"/>
                <a:tab pos="1797050" algn="l"/>
                <a:tab pos="2246313" algn="l"/>
                <a:tab pos="2695575" algn="l"/>
                <a:tab pos="3144838" algn="l"/>
              </a:tabLst>
            </a:pPr>
            <a:r>
              <a:rPr lang="pt-BR" sz="2000">
                <a:solidFill>
                  <a:srgbClr val="FFFFFF"/>
                </a:solidFill>
                <a:latin typeface="Futura Bk BT" pitchFamily="32" charset="0"/>
              </a:rPr>
              <a:t>R$ </a:t>
            </a:r>
            <a:r>
              <a:rPr lang="pt-BR" sz="2600">
                <a:solidFill>
                  <a:srgbClr val="FFFFFF"/>
                </a:solidFill>
                <a:latin typeface="Futura Bk BT" pitchFamily="32" charset="0"/>
              </a:rPr>
              <a:t>487.183.321,26</a:t>
            </a:r>
          </a:p>
        </p:txBody>
      </p:sp>
      <p:sp>
        <p:nvSpPr>
          <p:cNvPr id="19474" name="Rectangle 18"/>
          <p:cNvSpPr>
            <a:spLocks noChangeArrowheads="1"/>
          </p:cNvSpPr>
          <p:nvPr/>
        </p:nvSpPr>
        <p:spPr bwMode="auto">
          <a:xfrm>
            <a:off x="8612188" y="4560888"/>
            <a:ext cx="3367087"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ts val="2500"/>
              </a:lnSpc>
              <a:tabLst>
                <a:tab pos="449263" algn="l"/>
                <a:tab pos="898525" algn="l"/>
                <a:tab pos="1347788" algn="l"/>
                <a:tab pos="1797050" algn="l"/>
                <a:tab pos="2246313" algn="l"/>
                <a:tab pos="2695575" algn="l"/>
                <a:tab pos="3144838" algn="l"/>
              </a:tabLst>
            </a:pPr>
            <a:r>
              <a:rPr lang="pt-BR" sz="2000">
                <a:solidFill>
                  <a:srgbClr val="FFFFFF"/>
                </a:solidFill>
                <a:latin typeface="Futura Bk BT" pitchFamily="32" charset="0"/>
              </a:rPr>
              <a:t>R$ </a:t>
            </a:r>
            <a:r>
              <a:rPr lang="pt-BR" sz="2600">
                <a:solidFill>
                  <a:srgbClr val="FFFFFF"/>
                </a:solidFill>
                <a:latin typeface="Futura Bk BT" pitchFamily="32" charset="0"/>
              </a:rPr>
              <a:t>76.173.919,03</a:t>
            </a:r>
          </a:p>
        </p:txBody>
      </p:sp>
      <p:sp>
        <p:nvSpPr>
          <p:cNvPr id="19475" name="Rectangle 19"/>
          <p:cNvSpPr>
            <a:spLocks noChangeArrowheads="1"/>
          </p:cNvSpPr>
          <p:nvPr/>
        </p:nvSpPr>
        <p:spPr bwMode="auto">
          <a:xfrm>
            <a:off x="8612188" y="5411788"/>
            <a:ext cx="3367087"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ts val="2500"/>
              </a:lnSpc>
              <a:tabLst>
                <a:tab pos="449263" algn="l"/>
                <a:tab pos="898525" algn="l"/>
                <a:tab pos="1347788" algn="l"/>
                <a:tab pos="1797050" algn="l"/>
                <a:tab pos="2246313" algn="l"/>
                <a:tab pos="2695575" algn="l"/>
                <a:tab pos="3144838" algn="l"/>
              </a:tabLst>
            </a:pPr>
            <a:r>
              <a:rPr lang="pt-BR" sz="2000">
                <a:solidFill>
                  <a:srgbClr val="FFFFFF"/>
                </a:solidFill>
                <a:latin typeface="Futura Bk BT" pitchFamily="32" charset="0"/>
              </a:rPr>
              <a:t>R$ </a:t>
            </a:r>
            <a:r>
              <a:rPr lang="pt-BR" sz="2600">
                <a:solidFill>
                  <a:srgbClr val="FFFFFF"/>
                </a:solidFill>
                <a:latin typeface="Futura Bk BT" pitchFamily="32" charset="0"/>
              </a:rPr>
              <a:t>411.533.828,77</a:t>
            </a:r>
          </a:p>
        </p:txBody>
      </p:sp>
      <p:sp>
        <p:nvSpPr>
          <p:cNvPr id="19476" name="Rectangle 20"/>
          <p:cNvSpPr>
            <a:spLocks noChangeArrowheads="1"/>
          </p:cNvSpPr>
          <p:nvPr/>
        </p:nvSpPr>
        <p:spPr bwMode="auto">
          <a:xfrm>
            <a:off x="8188325" y="195263"/>
            <a:ext cx="390525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ct val="100000"/>
              </a:lnSpc>
              <a:tabLst>
                <a:tab pos="449263" algn="l"/>
                <a:tab pos="898525" algn="l"/>
                <a:tab pos="1347788" algn="l"/>
                <a:tab pos="1797050" algn="l"/>
                <a:tab pos="2246313" algn="l"/>
                <a:tab pos="2695575" algn="l"/>
                <a:tab pos="3144838" algn="l"/>
                <a:tab pos="3594100" algn="l"/>
              </a:tabLst>
            </a:pPr>
            <a:r>
              <a:rPr lang="pt-BR" sz="2800">
                <a:solidFill>
                  <a:srgbClr val="FFFFFF"/>
                </a:solidFill>
                <a:latin typeface="Futura Md BT" pitchFamily="32" charset="0"/>
              </a:rPr>
              <a:t>Valores destinados:</a:t>
            </a:r>
          </a:p>
        </p:txBody>
      </p:sp>
      <p:sp>
        <p:nvSpPr>
          <p:cNvPr id="19477" name="Rectangle 21"/>
          <p:cNvSpPr>
            <a:spLocks noChangeArrowheads="1"/>
          </p:cNvSpPr>
          <p:nvPr/>
        </p:nvSpPr>
        <p:spPr bwMode="auto">
          <a:xfrm>
            <a:off x="7907338" y="6165850"/>
            <a:ext cx="10414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Lst>
            </a:pPr>
            <a:r>
              <a:rPr lang="pt-BR" sz="2400">
                <a:solidFill>
                  <a:srgbClr val="8FAADC"/>
                </a:solidFill>
                <a:latin typeface="Futura Md BT" pitchFamily="32" charset="0"/>
              </a:rPr>
              <a:t>Total:</a:t>
            </a:r>
          </a:p>
        </p:txBody>
      </p:sp>
      <p:sp>
        <p:nvSpPr>
          <p:cNvPr id="19478" name="Rectangle 22"/>
          <p:cNvSpPr>
            <a:spLocks noChangeArrowheads="1"/>
          </p:cNvSpPr>
          <p:nvPr/>
        </p:nvSpPr>
        <p:spPr bwMode="auto">
          <a:xfrm>
            <a:off x="8556625" y="6191250"/>
            <a:ext cx="3554413"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ts val="2500"/>
              </a:lnSpc>
              <a:tabLst>
                <a:tab pos="449263" algn="l"/>
                <a:tab pos="898525" algn="l"/>
                <a:tab pos="1347788" algn="l"/>
                <a:tab pos="1797050" algn="l"/>
                <a:tab pos="2246313" algn="l"/>
                <a:tab pos="2695575" algn="l"/>
                <a:tab pos="3144838" algn="l"/>
              </a:tabLst>
            </a:pPr>
            <a:r>
              <a:rPr lang="pt-BR" sz="2000">
                <a:solidFill>
                  <a:srgbClr val="FFFFFF"/>
                </a:solidFill>
                <a:latin typeface="Futura Bk BT" pitchFamily="32" charset="0"/>
              </a:rPr>
              <a:t>R$ </a:t>
            </a:r>
            <a:r>
              <a:rPr lang="pt-BR" sz="2600">
                <a:solidFill>
                  <a:srgbClr val="FFFFFF"/>
                </a:solidFill>
                <a:latin typeface="Futura Bk BT" pitchFamily="32" charset="0"/>
              </a:rPr>
              <a:t>1.461.285.198,25</a:t>
            </a:r>
          </a:p>
        </p:txBody>
      </p:sp>
      <p:grpSp>
        <p:nvGrpSpPr>
          <p:cNvPr id="19479" name="Group 23"/>
          <p:cNvGrpSpPr>
            <a:grpSpLocks/>
          </p:cNvGrpSpPr>
          <p:nvPr/>
        </p:nvGrpSpPr>
        <p:grpSpPr bwMode="auto">
          <a:xfrm>
            <a:off x="4962525" y="4997450"/>
            <a:ext cx="2665413" cy="1544638"/>
            <a:chOff x="3126" y="3148"/>
            <a:chExt cx="1679" cy="973"/>
          </a:xfrm>
        </p:grpSpPr>
        <p:sp>
          <p:nvSpPr>
            <p:cNvPr id="19480" name="Rectangle 24"/>
            <p:cNvSpPr>
              <a:spLocks noChangeArrowheads="1"/>
            </p:cNvSpPr>
            <p:nvPr/>
          </p:nvSpPr>
          <p:spPr bwMode="auto">
            <a:xfrm>
              <a:off x="3126" y="3148"/>
              <a:ext cx="1679" cy="973"/>
            </a:xfrm>
            <a:prstGeom prst="rect">
              <a:avLst/>
            </a:prstGeom>
            <a:noFill/>
            <a:ln w="12600" cap="flat">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9481" name="Rectangle 25"/>
            <p:cNvSpPr>
              <a:spLocks noChangeArrowheads="1"/>
            </p:cNvSpPr>
            <p:nvPr/>
          </p:nvSpPr>
          <p:spPr bwMode="auto">
            <a:xfrm>
              <a:off x="3181" y="3192"/>
              <a:ext cx="1555" cy="861"/>
            </a:xfrm>
            <a:prstGeom prst="rect">
              <a:avLst/>
            </a:prstGeom>
            <a:solidFill>
              <a:srgbClr val="0D0D0D">
                <a:alpha val="39999"/>
              </a:srgbClr>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ct val="100000"/>
                </a:lnSpc>
                <a:tabLst>
                  <a:tab pos="449263" algn="l"/>
                  <a:tab pos="898525" algn="l"/>
                  <a:tab pos="1347788" algn="l"/>
                  <a:tab pos="1797050" algn="l"/>
                  <a:tab pos="2246313" algn="l"/>
                </a:tabLst>
              </a:pPr>
              <a:r>
                <a:rPr lang="pt-BR" sz="1200">
                  <a:solidFill>
                    <a:srgbClr val="FFFFFF"/>
                  </a:solidFill>
                  <a:latin typeface="Calibri" pitchFamily="32" charset="0"/>
                </a:rPr>
                <a:t>Em 2017, o Ibama adotou nova abordagem técnica para garantir a reposição florestal de Mata Atlântica exigida no LAF. A nova abordagem foi testada pela primeira vez no licenciamento ambiental da</a:t>
              </a:r>
            </a:p>
            <a:p>
              <a:pPr algn="r" hangingPunct="1">
                <a:lnSpc>
                  <a:spcPct val="100000"/>
                </a:lnSpc>
                <a:tabLst>
                  <a:tab pos="449263" algn="l"/>
                  <a:tab pos="898525" algn="l"/>
                  <a:tab pos="1347788" algn="l"/>
                  <a:tab pos="1797050" algn="l"/>
                  <a:tab pos="2246313" algn="l"/>
                </a:tabLst>
              </a:pPr>
              <a:r>
                <a:rPr lang="pt-BR" sz="1200">
                  <a:solidFill>
                    <a:srgbClr val="FFFFFF"/>
                  </a:solidFill>
                  <a:latin typeface="Calibri" pitchFamily="32" charset="0"/>
                </a:rPr>
                <a:t>Linha de Transmissão (LT) Itá-Caxias. </a:t>
              </a:r>
            </a:p>
          </p:txBody>
        </p:sp>
      </p:grpSp>
      <p:sp>
        <p:nvSpPr>
          <p:cNvPr id="19482" name="Freeform 26"/>
          <p:cNvSpPr>
            <a:spLocks noChangeArrowheads="1"/>
          </p:cNvSpPr>
          <p:nvPr/>
        </p:nvSpPr>
        <p:spPr bwMode="auto">
          <a:xfrm>
            <a:off x="4191000" y="3405188"/>
            <a:ext cx="2049463" cy="1570037"/>
          </a:xfrm>
          <a:custGeom>
            <a:avLst/>
            <a:gdLst>
              <a:gd name="T0" fmla="*/ 5693 w 5694"/>
              <a:gd name="T1" fmla="*/ 4359 h 4360"/>
              <a:gd name="T2" fmla="*/ 0 w 5694"/>
              <a:gd name="T3" fmla="*/ 0 h 4360"/>
            </a:gdLst>
            <a:ahLst/>
            <a:cxnLst>
              <a:cxn ang="0">
                <a:pos x="T0" y="T1"/>
              </a:cxn>
              <a:cxn ang="0">
                <a:pos x="T2" y="T3"/>
              </a:cxn>
            </a:cxnLst>
            <a:rect l="0" t="0" r="r" b="b"/>
            <a:pathLst>
              <a:path w="5694" h="4360">
                <a:moveTo>
                  <a:pt x="5693" y="4359"/>
                </a:moveTo>
                <a:lnTo>
                  <a:pt x="0" y="0"/>
                </a:lnTo>
              </a:path>
            </a:pathLst>
          </a:custGeom>
          <a:noFill/>
          <a:ln w="19080" cap="flat">
            <a:solidFill>
              <a:srgbClr val="F2F2F2"/>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9483" name="Rectangle 27"/>
          <p:cNvSpPr>
            <a:spLocks noChangeArrowheads="1"/>
          </p:cNvSpPr>
          <p:nvPr/>
        </p:nvSpPr>
        <p:spPr bwMode="auto">
          <a:xfrm>
            <a:off x="3830638" y="3224213"/>
            <a:ext cx="360362" cy="360362"/>
          </a:xfrm>
          <a:prstGeom prst="rect">
            <a:avLst/>
          </a:prstGeom>
          <a:noFill/>
          <a:ln w="12600" cap="flat">
            <a:solidFill>
              <a:srgbClr val="F2F2F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9484" name="Rectangle 28"/>
          <p:cNvSpPr>
            <a:spLocks noChangeArrowheads="1"/>
          </p:cNvSpPr>
          <p:nvPr/>
        </p:nvSpPr>
        <p:spPr bwMode="auto">
          <a:xfrm>
            <a:off x="8578850" y="1071563"/>
            <a:ext cx="3367088"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ts val="2500"/>
              </a:lnSpc>
              <a:tabLst>
                <a:tab pos="449263" algn="l"/>
                <a:tab pos="898525" algn="l"/>
                <a:tab pos="1347788" algn="l"/>
                <a:tab pos="1797050" algn="l"/>
                <a:tab pos="2246313" algn="l"/>
                <a:tab pos="2695575" algn="l"/>
                <a:tab pos="3144838" algn="l"/>
              </a:tabLst>
            </a:pPr>
            <a:r>
              <a:rPr lang="pt-BR" sz="2000" dirty="0">
                <a:solidFill>
                  <a:srgbClr val="FFFFFF"/>
                </a:solidFill>
                <a:latin typeface="Futura Bk BT" pitchFamily="32" charset="0"/>
              </a:rPr>
              <a:t>R$ </a:t>
            </a:r>
            <a:r>
              <a:rPr lang="pt-BR" sz="2600" dirty="0">
                <a:solidFill>
                  <a:srgbClr val="FFFFFF"/>
                </a:solidFill>
                <a:latin typeface="Futura Bk BT" pitchFamily="32" charset="0"/>
              </a:rPr>
              <a:t>10.585.544,68</a:t>
            </a:r>
          </a:p>
        </p:txBody>
      </p:sp>
      <p:grpSp>
        <p:nvGrpSpPr>
          <p:cNvPr id="19485" name="Group 29"/>
          <p:cNvGrpSpPr>
            <a:grpSpLocks/>
          </p:cNvGrpSpPr>
          <p:nvPr/>
        </p:nvGrpSpPr>
        <p:grpSpPr bwMode="auto">
          <a:xfrm>
            <a:off x="146050" y="5832475"/>
            <a:ext cx="731838" cy="854075"/>
            <a:chOff x="92" y="3674"/>
            <a:chExt cx="461" cy="538"/>
          </a:xfrm>
        </p:grpSpPr>
        <p:sp>
          <p:nvSpPr>
            <p:cNvPr id="19486" name="Rectangle 30"/>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19487" name="Picture 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0" y="244475"/>
            <a:ext cx="12192000" cy="767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lang="pt-BR" sz="4400" b="1" dirty="0" smtClean="0">
                <a:solidFill>
                  <a:srgbClr val="FFFFFF"/>
                </a:solidFill>
                <a:latin typeface="Futura Std Book" pitchFamily="32" charset="0"/>
              </a:rPr>
              <a:t>EVOLUÇÃO DA DEMANDA</a:t>
            </a:r>
            <a:endParaRPr lang="pt-BR" sz="4400" b="1" dirty="0">
              <a:solidFill>
                <a:srgbClr val="FFFFFF"/>
              </a:solidFill>
              <a:latin typeface="Futura Std Book" pitchFamily="32" charset="0"/>
            </a:endParaRPr>
          </a:p>
        </p:txBody>
      </p:sp>
      <p:sp>
        <p:nvSpPr>
          <p:cNvPr id="20482" name="Rectangle 2"/>
          <p:cNvSpPr>
            <a:spLocks noChangeArrowheads="1"/>
          </p:cNvSpPr>
          <p:nvPr/>
        </p:nvSpPr>
        <p:spPr bwMode="auto">
          <a:xfrm>
            <a:off x="884238"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2003</a:t>
            </a:r>
          </a:p>
        </p:txBody>
      </p:sp>
      <p:sp>
        <p:nvSpPr>
          <p:cNvPr id="20483" name="Rectangle 3"/>
          <p:cNvSpPr>
            <a:spLocks noChangeArrowheads="1"/>
          </p:cNvSpPr>
          <p:nvPr/>
        </p:nvSpPr>
        <p:spPr bwMode="auto">
          <a:xfrm>
            <a:off x="1597025"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2004</a:t>
            </a:r>
          </a:p>
        </p:txBody>
      </p:sp>
      <p:sp>
        <p:nvSpPr>
          <p:cNvPr id="20484" name="Rectangle 4"/>
          <p:cNvSpPr>
            <a:spLocks noChangeArrowheads="1"/>
          </p:cNvSpPr>
          <p:nvPr/>
        </p:nvSpPr>
        <p:spPr bwMode="auto">
          <a:xfrm>
            <a:off x="2293938"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2005</a:t>
            </a:r>
          </a:p>
        </p:txBody>
      </p:sp>
      <p:sp>
        <p:nvSpPr>
          <p:cNvPr id="20485" name="Rectangle 5"/>
          <p:cNvSpPr>
            <a:spLocks noChangeArrowheads="1"/>
          </p:cNvSpPr>
          <p:nvPr/>
        </p:nvSpPr>
        <p:spPr bwMode="auto">
          <a:xfrm>
            <a:off x="2987675"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2006</a:t>
            </a:r>
          </a:p>
        </p:txBody>
      </p:sp>
      <p:sp>
        <p:nvSpPr>
          <p:cNvPr id="20486" name="Rectangle 6"/>
          <p:cNvSpPr>
            <a:spLocks noChangeArrowheads="1"/>
          </p:cNvSpPr>
          <p:nvPr/>
        </p:nvSpPr>
        <p:spPr bwMode="auto">
          <a:xfrm>
            <a:off x="3729038"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2007</a:t>
            </a:r>
          </a:p>
        </p:txBody>
      </p:sp>
      <p:sp>
        <p:nvSpPr>
          <p:cNvPr id="20487" name="Rectangle 7"/>
          <p:cNvSpPr>
            <a:spLocks noChangeArrowheads="1"/>
          </p:cNvSpPr>
          <p:nvPr/>
        </p:nvSpPr>
        <p:spPr bwMode="auto">
          <a:xfrm>
            <a:off x="4416425"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2008</a:t>
            </a:r>
          </a:p>
        </p:txBody>
      </p:sp>
      <p:sp>
        <p:nvSpPr>
          <p:cNvPr id="20488" name="Rectangle 8"/>
          <p:cNvSpPr>
            <a:spLocks noChangeArrowheads="1"/>
          </p:cNvSpPr>
          <p:nvPr/>
        </p:nvSpPr>
        <p:spPr bwMode="auto">
          <a:xfrm>
            <a:off x="5129213"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2009</a:t>
            </a:r>
          </a:p>
        </p:txBody>
      </p:sp>
      <p:sp>
        <p:nvSpPr>
          <p:cNvPr id="20489" name="Rectangle 9"/>
          <p:cNvSpPr>
            <a:spLocks noChangeArrowheads="1"/>
          </p:cNvSpPr>
          <p:nvPr/>
        </p:nvSpPr>
        <p:spPr bwMode="auto">
          <a:xfrm>
            <a:off x="5811838"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2010</a:t>
            </a:r>
          </a:p>
        </p:txBody>
      </p:sp>
      <p:sp>
        <p:nvSpPr>
          <p:cNvPr id="20490" name="Rectangle 10"/>
          <p:cNvSpPr>
            <a:spLocks noChangeArrowheads="1"/>
          </p:cNvSpPr>
          <p:nvPr/>
        </p:nvSpPr>
        <p:spPr bwMode="auto">
          <a:xfrm>
            <a:off x="6559550"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2011</a:t>
            </a:r>
          </a:p>
        </p:txBody>
      </p:sp>
      <p:sp>
        <p:nvSpPr>
          <p:cNvPr id="20491" name="Rectangle 11"/>
          <p:cNvSpPr>
            <a:spLocks noChangeArrowheads="1"/>
          </p:cNvSpPr>
          <p:nvPr/>
        </p:nvSpPr>
        <p:spPr bwMode="auto">
          <a:xfrm>
            <a:off x="7259638"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2012</a:t>
            </a:r>
          </a:p>
        </p:txBody>
      </p:sp>
      <p:sp>
        <p:nvSpPr>
          <p:cNvPr id="20492" name="Rectangle 12"/>
          <p:cNvSpPr>
            <a:spLocks noChangeArrowheads="1"/>
          </p:cNvSpPr>
          <p:nvPr/>
        </p:nvSpPr>
        <p:spPr bwMode="auto">
          <a:xfrm>
            <a:off x="7940675"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2013</a:t>
            </a:r>
          </a:p>
        </p:txBody>
      </p:sp>
      <p:sp>
        <p:nvSpPr>
          <p:cNvPr id="20493" name="Rectangle 13"/>
          <p:cNvSpPr>
            <a:spLocks noChangeArrowheads="1"/>
          </p:cNvSpPr>
          <p:nvPr/>
        </p:nvSpPr>
        <p:spPr bwMode="auto">
          <a:xfrm>
            <a:off x="8616950"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2014</a:t>
            </a:r>
          </a:p>
        </p:txBody>
      </p:sp>
      <p:sp>
        <p:nvSpPr>
          <p:cNvPr id="20494" name="Rectangle 14"/>
          <p:cNvSpPr>
            <a:spLocks noChangeArrowheads="1"/>
          </p:cNvSpPr>
          <p:nvPr/>
        </p:nvSpPr>
        <p:spPr bwMode="auto">
          <a:xfrm>
            <a:off x="9328150"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2015</a:t>
            </a:r>
          </a:p>
        </p:txBody>
      </p:sp>
      <p:sp>
        <p:nvSpPr>
          <p:cNvPr id="20495" name="Rectangle 15"/>
          <p:cNvSpPr>
            <a:spLocks noChangeArrowheads="1"/>
          </p:cNvSpPr>
          <p:nvPr/>
        </p:nvSpPr>
        <p:spPr bwMode="auto">
          <a:xfrm>
            <a:off x="10021888"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2016</a:t>
            </a:r>
          </a:p>
        </p:txBody>
      </p:sp>
      <p:sp>
        <p:nvSpPr>
          <p:cNvPr id="20496" name="Rectangle 16"/>
          <p:cNvSpPr>
            <a:spLocks noChangeArrowheads="1"/>
          </p:cNvSpPr>
          <p:nvPr/>
        </p:nvSpPr>
        <p:spPr bwMode="auto">
          <a:xfrm>
            <a:off x="10729913"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2017</a:t>
            </a:r>
          </a:p>
        </p:txBody>
      </p:sp>
      <p:pic>
        <p:nvPicPr>
          <p:cNvPr id="2049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4838700"/>
            <a:ext cx="339725" cy="538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98"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38" y="4697413"/>
            <a:ext cx="339725" cy="679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99"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0150" y="4521200"/>
            <a:ext cx="339725" cy="855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0"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000" y="4313238"/>
            <a:ext cx="339725" cy="1063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1"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0325" y="4183063"/>
            <a:ext cx="339725" cy="119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2"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7238" y="3924300"/>
            <a:ext cx="339725" cy="1450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3"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0500" y="3686175"/>
            <a:ext cx="339725" cy="1689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4"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72175" y="3422650"/>
            <a:ext cx="339725" cy="1954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5" name="Picture 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75438" y="3205163"/>
            <a:ext cx="339725" cy="217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6" name="Picture 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80288" y="2976563"/>
            <a:ext cx="339725" cy="2400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7" name="Picture 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8788" y="2720975"/>
            <a:ext cx="339725" cy="2655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8" name="Picture 2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82050" y="2433638"/>
            <a:ext cx="339725" cy="294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9" name="Picture 2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85313" y="2036763"/>
            <a:ext cx="339725" cy="334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10" name="Picture 3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82225" y="1617663"/>
            <a:ext cx="339725" cy="3759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11" name="Picture 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87075" y="1471613"/>
            <a:ext cx="339725" cy="3903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2" name="Rectangle 32"/>
          <p:cNvSpPr>
            <a:spLocks noChangeArrowheads="1"/>
          </p:cNvSpPr>
          <p:nvPr/>
        </p:nvSpPr>
        <p:spPr bwMode="auto">
          <a:xfrm>
            <a:off x="909638" y="4459288"/>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FFFFFF"/>
                </a:solidFill>
                <a:latin typeface="Futura Bk BT" pitchFamily="32" charset="0"/>
              </a:rPr>
              <a:t>302</a:t>
            </a:r>
          </a:p>
        </p:txBody>
      </p:sp>
      <p:sp>
        <p:nvSpPr>
          <p:cNvPr id="20513" name="Rectangle 33"/>
          <p:cNvSpPr>
            <a:spLocks noChangeArrowheads="1"/>
          </p:cNvSpPr>
          <p:nvPr/>
        </p:nvSpPr>
        <p:spPr bwMode="auto">
          <a:xfrm>
            <a:off x="1601788" y="431006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FFFFFF"/>
                </a:solidFill>
                <a:latin typeface="Futura Bk BT" pitchFamily="32" charset="0"/>
              </a:rPr>
              <a:t>398</a:t>
            </a:r>
          </a:p>
        </p:txBody>
      </p:sp>
      <p:sp>
        <p:nvSpPr>
          <p:cNvPr id="20514" name="Rectangle 34"/>
          <p:cNvSpPr>
            <a:spLocks noChangeArrowheads="1"/>
          </p:cNvSpPr>
          <p:nvPr/>
        </p:nvSpPr>
        <p:spPr bwMode="auto">
          <a:xfrm>
            <a:off x="2289175" y="4127500"/>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FFFFFF"/>
                </a:solidFill>
                <a:latin typeface="Futura Bk BT" pitchFamily="32" charset="0"/>
              </a:rPr>
              <a:t>485</a:t>
            </a:r>
          </a:p>
        </p:txBody>
      </p:sp>
      <p:sp>
        <p:nvSpPr>
          <p:cNvPr id="20515" name="Rectangle 35"/>
          <p:cNvSpPr>
            <a:spLocks noChangeArrowheads="1"/>
          </p:cNvSpPr>
          <p:nvPr/>
        </p:nvSpPr>
        <p:spPr bwMode="auto">
          <a:xfrm>
            <a:off x="3005138" y="39481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FFFFFF"/>
                </a:solidFill>
                <a:latin typeface="Futura Bk BT" pitchFamily="32" charset="0"/>
              </a:rPr>
              <a:t>589</a:t>
            </a:r>
          </a:p>
        </p:txBody>
      </p:sp>
      <p:sp>
        <p:nvSpPr>
          <p:cNvPr id="20516" name="Rectangle 36"/>
          <p:cNvSpPr>
            <a:spLocks noChangeArrowheads="1"/>
          </p:cNvSpPr>
          <p:nvPr/>
        </p:nvSpPr>
        <p:spPr bwMode="auto">
          <a:xfrm>
            <a:off x="3698875" y="3817938"/>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FFFFFF"/>
                </a:solidFill>
                <a:latin typeface="Futura Bk BT" pitchFamily="32" charset="0"/>
              </a:rPr>
              <a:t>673</a:t>
            </a:r>
          </a:p>
        </p:txBody>
      </p:sp>
      <p:sp>
        <p:nvSpPr>
          <p:cNvPr id="20517" name="Rectangle 37"/>
          <p:cNvSpPr>
            <a:spLocks noChangeArrowheads="1"/>
          </p:cNvSpPr>
          <p:nvPr/>
        </p:nvSpPr>
        <p:spPr bwMode="auto">
          <a:xfrm>
            <a:off x="4411663" y="3533775"/>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FFFFFF"/>
                </a:solidFill>
                <a:latin typeface="Futura Bk BT" pitchFamily="32" charset="0"/>
              </a:rPr>
              <a:t>804</a:t>
            </a:r>
          </a:p>
        </p:txBody>
      </p:sp>
      <p:sp>
        <p:nvSpPr>
          <p:cNvPr id="20518" name="Rectangle 38"/>
          <p:cNvSpPr>
            <a:spLocks noChangeArrowheads="1"/>
          </p:cNvSpPr>
          <p:nvPr/>
        </p:nvSpPr>
        <p:spPr bwMode="auto">
          <a:xfrm>
            <a:off x="5105400" y="3303588"/>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FFFFFF"/>
                </a:solidFill>
                <a:latin typeface="Futura Bk BT" pitchFamily="32" charset="0"/>
              </a:rPr>
              <a:t>950</a:t>
            </a:r>
          </a:p>
        </p:txBody>
      </p:sp>
      <p:sp>
        <p:nvSpPr>
          <p:cNvPr id="20519" name="Rectangle 39"/>
          <p:cNvSpPr>
            <a:spLocks noChangeArrowheads="1"/>
          </p:cNvSpPr>
          <p:nvPr/>
        </p:nvSpPr>
        <p:spPr bwMode="auto">
          <a:xfrm>
            <a:off x="5783263" y="30464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FFFFFF"/>
                </a:solidFill>
                <a:latin typeface="Futura Bk BT" pitchFamily="32" charset="0"/>
              </a:rPr>
              <a:t>1077</a:t>
            </a:r>
          </a:p>
        </p:txBody>
      </p:sp>
      <p:sp>
        <p:nvSpPr>
          <p:cNvPr id="20520" name="Rectangle 40"/>
          <p:cNvSpPr>
            <a:spLocks noChangeArrowheads="1"/>
          </p:cNvSpPr>
          <p:nvPr/>
        </p:nvSpPr>
        <p:spPr bwMode="auto">
          <a:xfrm>
            <a:off x="6489700" y="2830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FFFFFF"/>
                </a:solidFill>
                <a:latin typeface="Futura Bk BT" pitchFamily="32" charset="0"/>
              </a:rPr>
              <a:t>1199</a:t>
            </a:r>
          </a:p>
        </p:txBody>
      </p:sp>
      <p:sp>
        <p:nvSpPr>
          <p:cNvPr id="20521" name="Rectangle 41"/>
          <p:cNvSpPr>
            <a:spLocks noChangeArrowheads="1"/>
          </p:cNvSpPr>
          <p:nvPr/>
        </p:nvSpPr>
        <p:spPr bwMode="auto">
          <a:xfrm>
            <a:off x="7207250" y="2597150"/>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FFFFFF"/>
                </a:solidFill>
                <a:latin typeface="Futura Bk BT" pitchFamily="32" charset="0"/>
              </a:rPr>
              <a:t>1329</a:t>
            </a:r>
          </a:p>
        </p:txBody>
      </p:sp>
      <p:sp>
        <p:nvSpPr>
          <p:cNvPr id="20522" name="Rectangle 42"/>
          <p:cNvSpPr>
            <a:spLocks noChangeArrowheads="1"/>
          </p:cNvSpPr>
          <p:nvPr/>
        </p:nvSpPr>
        <p:spPr bwMode="auto">
          <a:xfrm>
            <a:off x="7888288" y="2344738"/>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FFFFFF"/>
                </a:solidFill>
                <a:latin typeface="Futura Bk BT" pitchFamily="32" charset="0"/>
              </a:rPr>
              <a:t>1496</a:t>
            </a:r>
          </a:p>
        </p:txBody>
      </p:sp>
      <p:sp>
        <p:nvSpPr>
          <p:cNvPr id="20523" name="Rectangle 43"/>
          <p:cNvSpPr>
            <a:spLocks noChangeArrowheads="1"/>
          </p:cNvSpPr>
          <p:nvPr/>
        </p:nvSpPr>
        <p:spPr bwMode="auto">
          <a:xfrm>
            <a:off x="8578850" y="2054225"/>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FFFFFF"/>
                </a:solidFill>
                <a:latin typeface="Futura Bk BT" pitchFamily="32" charset="0"/>
              </a:rPr>
              <a:t>1640</a:t>
            </a:r>
          </a:p>
        </p:txBody>
      </p:sp>
      <p:sp>
        <p:nvSpPr>
          <p:cNvPr id="20524" name="Rectangle 44"/>
          <p:cNvSpPr>
            <a:spLocks noChangeArrowheads="1"/>
          </p:cNvSpPr>
          <p:nvPr/>
        </p:nvSpPr>
        <p:spPr bwMode="auto">
          <a:xfrm>
            <a:off x="9272588" y="16494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FFFFFF"/>
                </a:solidFill>
                <a:latin typeface="Futura Bk BT" pitchFamily="32" charset="0"/>
              </a:rPr>
              <a:t>1902</a:t>
            </a:r>
          </a:p>
        </p:txBody>
      </p:sp>
      <p:sp>
        <p:nvSpPr>
          <p:cNvPr id="20525" name="Rectangle 45"/>
          <p:cNvSpPr>
            <a:spLocks noChangeArrowheads="1"/>
          </p:cNvSpPr>
          <p:nvPr/>
        </p:nvSpPr>
        <p:spPr bwMode="auto">
          <a:xfrm>
            <a:off x="9980613" y="12430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FFFFFF"/>
                </a:solidFill>
                <a:latin typeface="Futura Bk BT" pitchFamily="32" charset="0"/>
              </a:rPr>
              <a:t>2096</a:t>
            </a:r>
          </a:p>
        </p:txBody>
      </p:sp>
      <p:sp>
        <p:nvSpPr>
          <p:cNvPr id="20526" name="Rectangle 46"/>
          <p:cNvSpPr>
            <a:spLocks noChangeArrowheads="1"/>
          </p:cNvSpPr>
          <p:nvPr/>
        </p:nvSpPr>
        <p:spPr bwMode="auto">
          <a:xfrm>
            <a:off x="10701338" y="1081088"/>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FFFFFF"/>
                </a:solidFill>
                <a:latin typeface="Futura Bk BT" pitchFamily="32" charset="0"/>
              </a:rPr>
              <a:t>2167</a:t>
            </a:r>
          </a:p>
        </p:txBody>
      </p:sp>
      <p:sp>
        <p:nvSpPr>
          <p:cNvPr id="20527" name="AutoShape 47"/>
          <p:cNvSpPr>
            <a:spLocks noChangeShapeType="1"/>
          </p:cNvSpPr>
          <p:nvPr/>
        </p:nvSpPr>
        <p:spPr bwMode="auto">
          <a:xfrm>
            <a:off x="1079500" y="2222500"/>
            <a:ext cx="3395663" cy="1588"/>
          </a:xfrm>
          <a:prstGeom prst="straightConnector1">
            <a:avLst/>
          </a:prstGeom>
          <a:noFill/>
          <a:ln w="6480" cap="flat">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0528" name="Rectangle 48"/>
          <p:cNvSpPr>
            <a:spLocks noChangeArrowheads="1"/>
          </p:cNvSpPr>
          <p:nvPr/>
        </p:nvSpPr>
        <p:spPr bwMode="auto">
          <a:xfrm>
            <a:off x="981075" y="1624013"/>
            <a:ext cx="4170363"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Lst>
            </a:pPr>
            <a:r>
              <a:rPr lang="pt-BR" sz="2800">
                <a:solidFill>
                  <a:srgbClr val="FFFFFF"/>
                </a:solidFill>
                <a:latin typeface="Futura Bk BT" pitchFamily="32" charset="0"/>
              </a:rPr>
              <a:t>Nº processos / Ano</a:t>
            </a:r>
          </a:p>
        </p:txBody>
      </p:sp>
      <p:grpSp>
        <p:nvGrpSpPr>
          <p:cNvPr id="20529" name="Group 49"/>
          <p:cNvGrpSpPr>
            <a:grpSpLocks/>
          </p:cNvGrpSpPr>
          <p:nvPr/>
        </p:nvGrpSpPr>
        <p:grpSpPr bwMode="auto">
          <a:xfrm>
            <a:off x="146050" y="5832475"/>
            <a:ext cx="731838" cy="854075"/>
            <a:chOff x="92" y="3674"/>
            <a:chExt cx="461" cy="538"/>
          </a:xfrm>
        </p:grpSpPr>
        <p:sp>
          <p:nvSpPr>
            <p:cNvPr id="20530" name="Rectangle 50"/>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20531" name="Picture 5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532" name="AutoShape 52"/>
          <p:cNvSpPr>
            <a:spLocks noChangeArrowheads="1"/>
          </p:cNvSpPr>
          <p:nvPr/>
        </p:nvSpPr>
        <p:spPr bwMode="auto">
          <a:xfrm>
            <a:off x="2790825" y="1011238"/>
            <a:ext cx="6696075" cy="66675"/>
          </a:xfrm>
          <a:custGeom>
            <a:avLst/>
            <a:gdLst>
              <a:gd name="G0" fmla="*/ 18600 1 2"/>
              <a:gd name="G1" fmla="*/ 1 48365 11520"/>
              <a:gd name="G2" fmla="*/ G1 13024 1"/>
              <a:gd name="G3" fmla="*/ G2 1 52096"/>
              <a:gd name="G4" fmla="cos G0 G3"/>
              <a:gd name="G5" fmla="*/ 186 1 2"/>
              <a:gd name="G6" fmla="*/ 1 48365 11520"/>
              <a:gd name="G7" fmla="*/ G6 13024 1"/>
              <a:gd name="G8" fmla="*/ G7 1 52096"/>
              <a:gd name="G9" fmla="sin G5 G8"/>
              <a:gd name="G10" fmla="*/ 18600 1 2"/>
              <a:gd name="G11" fmla="+- G10 0 G4"/>
              <a:gd name="G12" fmla="+- G10 G4 0"/>
              <a:gd name="G13" fmla="+- G12 0 0"/>
              <a:gd name="G14" fmla="*/ 186 1 2"/>
              <a:gd name="G15" fmla="+- G14 0 G9"/>
              <a:gd name="G16" fmla="+- G14 G9 0"/>
              <a:gd name="G17" fmla="+- G16 0 0"/>
              <a:gd name="G18" fmla="+- 186 0 0"/>
              <a:gd name="G19" fmla="+- 18600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93"/>
                </a:moveTo>
                <a:lnTo>
                  <a:pt x="9300" y="93"/>
                </a:lnTo>
                <a:lnTo>
                  <a:pt x="180" y="90"/>
                </a:lnTo>
                <a:lnTo>
                  <a:pt x="9300" y="93"/>
                </a:lnTo>
                <a:lnTo>
                  <a:pt x="270" y="90"/>
                </a:lnTo>
                <a:close/>
              </a:path>
            </a:pathLst>
          </a:custGeom>
          <a:solidFill>
            <a:srgbClr val="203864"/>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AutoShape 1"/>
          <p:cNvSpPr>
            <a:spLocks noChangeArrowheads="1"/>
          </p:cNvSpPr>
          <p:nvPr/>
        </p:nvSpPr>
        <p:spPr bwMode="auto">
          <a:xfrm>
            <a:off x="3687763" y="1022350"/>
            <a:ext cx="4813300" cy="4811713"/>
          </a:xfrm>
          <a:custGeom>
            <a:avLst/>
            <a:gdLst/>
            <a:ahLst/>
            <a:cxnLst>
              <a:cxn ang="0">
                <a:pos x="r" y="vc"/>
              </a:cxn>
              <a:cxn ang="5400000">
                <a:pos x="hc" y="b"/>
              </a:cxn>
              <a:cxn ang="10800000">
                <a:pos x="l" y="vc"/>
              </a:cxn>
              <a:cxn ang="16200000">
                <a:pos x="hc" y="t"/>
              </a:cxn>
            </a:cxnLst>
            <a:rect l="0" t="0" r="0" b="0"/>
            <a:pathLst>
              <a:path>
                <a:moveTo>
                  <a:pt x="0" y="836444"/>
                </a:moveTo>
                <a:cubicBezTo>
                  <a:pt x="585" y="557629"/>
                  <a:pt x="1171" y="278815"/>
                  <a:pt x="1756" y="0"/>
                </a:cubicBezTo>
                <a:lnTo>
                  <a:pt x="4814387" y="0"/>
                </a:lnTo>
                <a:lnTo>
                  <a:pt x="4814387" y="4812631"/>
                </a:lnTo>
                <a:lnTo>
                  <a:pt x="1756" y="4812631"/>
                </a:lnTo>
                <a:lnTo>
                  <a:pt x="3625" y="3958923"/>
                </a:lnTo>
              </a:path>
            </a:pathLst>
          </a:custGeom>
          <a:noFill/>
          <a:ln w="12600" cap="flat">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5122" name="Rectangle 2"/>
          <p:cNvSpPr>
            <a:spLocks noChangeArrowheads="1"/>
          </p:cNvSpPr>
          <p:nvPr/>
        </p:nvSpPr>
        <p:spPr bwMode="auto">
          <a:xfrm>
            <a:off x="3378200" y="2166938"/>
            <a:ext cx="727075" cy="2559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5400" b="1">
                <a:solidFill>
                  <a:srgbClr val="FFFFFF"/>
                </a:solidFill>
                <a:latin typeface="Futura Std Book" pitchFamily="32" charset="0"/>
              </a:rPr>
              <a:t>L</a:t>
            </a:r>
          </a:p>
          <a:p>
            <a:pPr algn="ctr" hangingPunct="1">
              <a:lnSpc>
                <a:spcPct val="100000"/>
              </a:lnSpc>
              <a:tabLst>
                <a:tab pos="449263" algn="l"/>
              </a:tabLst>
            </a:pPr>
            <a:r>
              <a:rPr lang="pt-BR" sz="5400" b="1">
                <a:solidFill>
                  <a:srgbClr val="FFFFFF"/>
                </a:solidFill>
                <a:latin typeface="Futura Std Book" pitchFamily="32" charset="0"/>
              </a:rPr>
              <a:t>A</a:t>
            </a:r>
          </a:p>
          <a:p>
            <a:pPr algn="ctr" hangingPunct="1">
              <a:lnSpc>
                <a:spcPct val="100000"/>
              </a:lnSpc>
              <a:tabLst>
                <a:tab pos="449263" algn="l"/>
              </a:tabLst>
            </a:pPr>
            <a:r>
              <a:rPr lang="pt-BR" sz="5400" b="1">
                <a:solidFill>
                  <a:srgbClr val="FFFFFF"/>
                </a:solidFill>
                <a:latin typeface="Futura Std Book" pitchFamily="32" charset="0"/>
              </a:rPr>
              <a:t>F</a:t>
            </a:r>
          </a:p>
        </p:txBody>
      </p:sp>
      <p:sp>
        <p:nvSpPr>
          <p:cNvPr id="5123" name="Rectangle 3"/>
          <p:cNvSpPr>
            <a:spLocks noChangeArrowheads="1"/>
          </p:cNvSpPr>
          <p:nvPr/>
        </p:nvSpPr>
        <p:spPr bwMode="auto">
          <a:xfrm>
            <a:off x="8760296" y="149225"/>
            <a:ext cx="3414242" cy="921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449263" algn="l"/>
                <a:tab pos="898525" algn="l"/>
              </a:tabLst>
            </a:pPr>
            <a:r>
              <a:rPr lang="pt-BR" sz="5400" dirty="0">
                <a:solidFill>
                  <a:srgbClr val="2F5597"/>
                </a:solidFill>
                <a:latin typeface="Futura Std Book" pitchFamily="32" charset="0"/>
              </a:rPr>
              <a:t>NORMAS</a:t>
            </a:r>
          </a:p>
        </p:txBody>
      </p:sp>
      <p:grpSp>
        <p:nvGrpSpPr>
          <p:cNvPr id="5124" name="Group 4"/>
          <p:cNvGrpSpPr>
            <a:grpSpLocks/>
          </p:cNvGrpSpPr>
          <p:nvPr/>
        </p:nvGrpSpPr>
        <p:grpSpPr bwMode="auto">
          <a:xfrm>
            <a:off x="146050" y="5832475"/>
            <a:ext cx="731838" cy="854075"/>
            <a:chOff x="92" y="3674"/>
            <a:chExt cx="461" cy="538"/>
          </a:xfrm>
        </p:grpSpPr>
        <p:sp>
          <p:nvSpPr>
            <p:cNvPr id="5125" name="Rectangle 5"/>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512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5127" name="Rectangle 7"/>
          <p:cNvSpPr>
            <a:spLocks noChangeArrowheads="1"/>
          </p:cNvSpPr>
          <p:nvPr/>
        </p:nvSpPr>
        <p:spPr bwMode="auto">
          <a:xfrm>
            <a:off x="4203700" y="1508125"/>
            <a:ext cx="4041775" cy="852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Lst>
            </a:pPr>
            <a:r>
              <a:rPr lang="pt-BR" sz="2500">
                <a:solidFill>
                  <a:srgbClr val="FFFFFF"/>
                </a:solidFill>
                <a:latin typeface="Futura Bk BT" pitchFamily="32" charset="0"/>
              </a:rPr>
              <a:t>Recepcionado pela </a:t>
            </a:r>
            <a:r>
              <a:rPr lang="pt-BR" sz="2500" b="1">
                <a:solidFill>
                  <a:srgbClr val="FFFFFF"/>
                </a:solidFill>
                <a:latin typeface="Futura Bk BT" pitchFamily="32" charset="0"/>
              </a:rPr>
              <a:t>Constituição de 1988</a:t>
            </a:r>
          </a:p>
        </p:txBody>
      </p:sp>
      <p:sp>
        <p:nvSpPr>
          <p:cNvPr id="5128" name="Rectangle 8"/>
          <p:cNvSpPr>
            <a:spLocks noChangeArrowheads="1"/>
          </p:cNvSpPr>
          <p:nvPr/>
        </p:nvSpPr>
        <p:spPr bwMode="auto">
          <a:xfrm>
            <a:off x="4203700" y="2662238"/>
            <a:ext cx="4041775" cy="161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Lst>
            </a:pPr>
            <a:r>
              <a:rPr lang="pt-BR" sz="2500">
                <a:solidFill>
                  <a:srgbClr val="FFFFFF"/>
                </a:solidFill>
                <a:latin typeface="Futura Bk BT" pitchFamily="32" charset="0"/>
              </a:rPr>
              <a:t>Estabelecido pela </a:t>
            </a:r>
          </a:p>
          <a:p>
            <a:pPr hangingPunct="1">
              <a:lnSpc>
                <a:spcPct val="100000"/>
              </a:lnSpc>
              <a:tabLst>
                <a:tab pos="449263" algn="l"/>
                <a:tab pos="898525" algn="l"/>
                <a:tab pos="1347788" algn="l"/>
                <a:tab pos="1797050" algn="l"/>
                <a:tab pos="2246313" algn="l"/>
                <a:tab pos="2695575" algn="l"/>
                <a:tab pos="3144838" algn="l"/>
                <a:tab pos="3594100" algn="l"/>
              </a:tabLst>
            </a:pPr>
            <a:r>
              <a:rPr lang="pt-BR" sz="2500" b="1">
                <a:solidFill>
                  <a:srgbClr val="FFFFFF"/>
                </a:solidFill>
                <a:latin typeface="Futura Bk BT" pitchFamily="32" charset="0"/>
              </a:rPr>
              <a:t>Política Nacional</a:t>
            </a:r>
          </a:p>
          <a:p>
            <a:pPr hangingPunct="1">
              <a:lnSpc>
                <a:spcPct val="100000"/>
              </a:lnSpc>
              <a:tabLst>
                <a:tab pos="449263" algn="l"/>
                <a:tab pos="898525" algn="l"/>
                <a:tab pos="1347788" algn="l"/>
                <a:tab pos="1797050" algn="l"/>
                <a:tab pos="2246313" algn="l"/>
                <a:tab pos="2695575" algn="l"/>
                <a:tab pos="3144838" algn="l"/>
                <a:tab pos="3594100" algn="l"/>
              </a:tabLst>
            </a:pPr>
            <a:r>
              <a:rPr lang="pt-BR" sz="2500" b="1">
                <a:solidFill>
                  <a:srgbClr val="FFFFFF"/>
                </a:solidFill>
                <a:latin typeface="Futura Bk BT" pitchFamily="32" charset="0"/>
              </a:rPr>
              <a:t>do Meio Ambiente</a:t>
            </a:r>
          </a:p>
          <a:p>
            <a:pPr hangingPunct="1">
              <a:lnSpc>
                <a:spcPct val="100000"/>
              </a:lnSpc>
              <a:tabLst>
                <a:tab pos="449263" algn="l"/>
                <a:tab pos="898525" algn="l"/>
                <a:tab pos="1347788" algn="l"/>
                <a:tab pos="1797050" algn="l"/>
                <a:tab pos="2246313" algn="l"/>
                <a:tab pos="2695575" algn="l"/>
                <a:tab pos="3144838" algn="l"/>
                <a:tab pos="3594100" algn="l"/>
              </a:tabLst>
            </a:pPr>
            <a:r>
              <a:rPr lang="pt-BR" sz="2500">
                <a:solidFill>
                  <a:srgbClr val="FFFFFF"/>
                </a:solidFill>
                <a:latin typeface="Futura Bk BT" pitchFamily="32" charset="0"/>
              </a:rPr>
              <a:t>Lei nº 6938/1981</a:t>
            </a:r>
          </a:p>
        </p:txBody>
      </p:sp>
      <p:sp>
        <p:nvSpPr>
          <p:cNvPr id="5129" name="Rectangle 9"/>
          <p:cNvSpPr>
            <a:spLocks noChangeArrowheads="1"/>
          </p:cNvSpPr>
          <p:nvPr/>
        </p:nvSpPr>
        <p:spPr bwMode="auto">
          <a:xfrm>
            <a:off x="4203700" y="4613275"/>
            <a:ext cx="4041775" cy="852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Lst>
            </a:pPr>
            <a:r>
              <a:rPr lang="pt-BR" sz="2500" b="1">
                <a:solidFill>
                  <a:srgbClr val="FFFFFF"/>
                </a:solidFill>
                <a:latin typeface="Futura Bk BT" pitchFamily="32" charset="0"/>
              </a:rPr>
              <a:t>Resoluções Conama </a:t>
            </a:r>
          </a:p>
          <a:p>
            <a:pPr hangingPunct="1">
              <a:lnSpc>
                <a:spcPct val="100000"/>
              </a:lnSpc>
              <a:tabLst>
                <a:tab pos="449263" algn="l"/>
                <a:tab pos="898525" algn="l"/>
                <a:tab pos="1347788" algn="l"/>
                <a:tab pos="1797050" algn="l"/>
                <a:tab pos="2246313" algn="l"/>
                <a:tab pos="2695575" algn="l"/>
                <a:tab pos="3144838" algn="l"/>
                <a:tab pos="3594100" algn="l"/>
              </a:tabLst>
            </a:pPr>
            <a:r>
              <a:rPr lang="pt-BR" sz="2500">
                <a:solidFill>
                  <a:srgbClr val="FFFFFF"/>
                </a:solidFill>
                <a:latin typeface="Futura Bk BT" pitchFamily="32" charset="0"/>
              </a:rPr>
              <a:t>nº 01/1986 e nº 237/1997</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244475"/>
            <a:ext cx="12192000" cy="1260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lang="pt-BR" sz="4400" b="1" dirty="0" smtClean="0">
                <a:solidFill>
                  <a:srgbClr val="FFFFFF"/>
                </a:solidFill>
                <a:latin typeface="Futura Std Book" pitchFamily="32" charset="0"/>
              </a:rPr>
              <a:t>EVOLUÇÃO</a:t>
            </a:r>
          </a:p>
          <a:p>
            <a:pPr algn="ct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lang="pt-BR" sz="3200" dirty="0" smtClean="0">
                <a:solidFill>
                  <a:srgbClr val="FFFFFF"/>
                </a:solidFill>
                <a:latin typeface="Futura Bk BT" pitchFamily="32" charset="0"/>
              </a:rPr>
              <a:t>Processos </a:t>
            </a:r>
            <a:r>
              <a:rPr lang="pt-BR" sz="3200" b="1" dirty="0">
                <a:solidFill>
                  <a:srgbClr val="FFFFFF"/>
                </a:solidFill>
                <a:latin typeface="Futura Md BT" pitchFamily="32" charset="0"/>
              </a:rPr>
              <a:t>x</a:t>
            </a:r>
            <a:r>
              <a:rPr lang="pt-BR" sz="3200" dirty="0">
                <a:solidFill>
                  <a:srgbClr val="FFFFFF"/>
                </a:solidFill>
                <a:latin typeface="Futura Bk BT" pitchFamily="32" charset="0"/>
              </a:rPr>
              <a:t> Quadro da </a:t>
            </a:r>
            <a:r>
              <a:rPr lang="pt-BR" sz="3200" dirty="0" err="1">
                <a:solidFill>
                  <a:srgbClr val="FFFFFF"/>
                </a:solidFill>
                <a:latin typeface="Futura Bk BT" pitchFamily="32" charset="0"/>
              </a:rPr>
              <a:t>Dilic</a:t>
            </a:r>
            <a:r>
              <a:rPr lang="pt-BR" sz="3200" dirty="0">
                <a:solidFill>
                  <a:srgbClr val="FFFFFF"/>
                </a:solidFill>
                <a:latin typeface="Futura Bk BT" pitchFamily="32" charset="0"/>
              </a:rPr>
              <a:t> </a:t>
            </a:r>
            <a:r>
              <a:rPr lang="pt-BR" sz="3200" b="1" dirty="0">
                <a:solidFill>
                  <a:srgbClr val="FFFFFF"/>
                </a:solidFill>
                <a:latin typeface="Futura Md BT" pitchFamily="32" charset="0"/>
              </a:rPr>
              <a:t>x</a:t>
            </a:r>
            <a:r>
              <a:rPr lang="pt-BR" sz="3200" dirty="0">
                <a:solidFill>
                  <a:srgbClr val="FFFFFF"/>
                </a:solidFill>
                <a:latin typeface="Futura Bk BT" pitchFamily="32" charset="0"/>
              </a:rPr>
              <a:t> Licenças emitidas</a:t>
            </a:r>
          </a:p>
        </p:txBody>
      </p:sp>
      <p:sp>
        <p:nvSpPr>
          <p:cNvPr id="21506" name="AutoShape 2"/>
          <p:cNvSpPr>
            <a:spLocks noChangeArrowheads="1"/>
          </p:cNvSpPr>
          <p:nvPr/>
        </p:nvSpPr>
        <p:spPr bwMode="auto">
          <a:xfrm>
            <a:off x="1843088" y="1490663"/>
            <a:ext cx="8567737" cy="66675"/>
          </a:xfrm>
          <a:custGeom>
            <a:avLst/>
            <a:gdLst>
              <a:gd name="G0" fmla="*/ 23800 1 2"/>
              <a:gd name="G1" fmla="*/ 1 48365 11520"/>
              <a:gd name="G2" fmla="*/ G1 13024 1"/>
              <a:gd name="G3" fmla="*/ G2 1 52096"/>
              <a:gd name="G4" fmla="cos G0 G3"/>
              <a:gd name="G5" fmla="*/ 186 1 2"/>
              <a:gd name="G6" fmla="*/ 1 48365 11520"/>
              <a:gd name="G7" fmla="*/ G6 13024 1"/>
              <a:gd name="G8" fmla="*/ G7 1 52096"/>
              <a:gd name="G9" fmla="sin G5 G8"/>
              <a:gd name="G10" fmla="*/ 23800 1 2"/>
              <a:gd name="G11" fmla="+- G10 0 G4"/>
              <a:gd name="G12" fmla="+- G10 G4 0"/>
              <a:gd name="G13" fmla="+- G12 0 0"/>
              <a:gd name="G14" fmla="*/ 186 1 2"/>
              <a:gd name="G15" fmla="+- G14 0 G9"/>
              <a:gd name="G16" fmla="+- G14 G9 0"/>
              <a:gd name="G17" fmla="+- G16 0 0"/>
              <a:gd name="G18" fmla="+- 186 0 0"/>
              <a:gd name="G19" fmla="+- 23800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93"/>
                </a:moveTo>
                <a:lnTo>
                  <a:pt x="11900" y="93"/>
                </a:lnTo>
                <a:lnTo>
                  <a:pt x="180" y="90"/>
                </a:lnTo>
                <a:lnTo>
                  <a:pt x="11900" y="93"/>
                </a:lnTo>
                <a:lnTo>
                  <a:pt x="270" y="90"/>
                </a:lnTo>
                <a:close/>
              </a:path>
            </a:pathLst>
          </a:custGeom>
          <a:solidFill>
            <a:srgbClr val="203864"/>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07" name="Freeform 3"/>
          <p:cNvSpPr>
            <a:spLocks/>
          </p:cNvSpPr>
          <p:nvPr/>
        </p:nvSpPr>
        <p:spPr bwMode="auto">
          <a:xfrm>
            <a:off x="779463" y="5003800"/>
            <a:ext cx="693737" cy="141288"/>
          </a:xfrm>
          <a:custGeom>
            <a:avLst/>
            <a:gdLst>
              <a:gd name="T0" fmla="*/ 0 w 1928"/>
              <a:gd name="T1" fmla="*/ 392 h 393"/>
              <a:gd name="T2" fmla="*/ 1927 w 1928"/>
              <a:gd name="T3" fmla="*/ 0 h 393"/>
            </a:gdLst>
            <a:ahLst/>
            <a:cxnLst>
              <a:cxn ang="0">
                <a:pos x="T0" y="T1"/>
              </a:cxn>
              <a:cxn ang="0">
                <a:pos x="T2" y="T3"/>
              </a:cxn>
            </a:cxnLst>
            <a:rect l="0" t="0" r="r" b="b"/>
            <a:pathLst>
              <a:path w="1928" h="393">
                <a:moveTo>
                  <a:pt x="0" y="392"/>
                </a:moveTo>
                <a:lnTo>
                  <a:pt x="1927" y="0"/>
                </a:lnTo>
              </a:path>
            </a:pathLst>
          </a:custGeom>
          <a:noFill/>
          <a:ln w="38160" cap="flat">
            <a:solidFill>
              <a:srgbClr val="5B9BD5"/>
            </a:solidFill>
            <a:miter lim="800000"/>
            <a:headEnd type="oval"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21508" name="Freeform 4"/>
          <p:cNvSpPr>
            <a:spLocks/>
          </p:cNvSpPr>
          <p:nvPr/>
        </p:nvSpPr>
        <p:spPr bwMode="auto">
          <a:xfrm>
            <a:off x="1473200" y="4822825"/>
            <a:ext cx="693738" cy="180975"/>
          </a:xfrm>
          <a:custGeom>
            <a:avLst/>
            <a:gdLst>
              <a:gd name="T0" fmla="*/ 0 w 1927"/>
              <a:gd name="T1" fmla="*/ 500 h 501"/>
              <a:gd name="T2" fmla="*/ 1926 w 1927"/>
              <a:gd name="T3" fmla="*/ 0 h 501"/>
            </a:gdLst>
            <a:ahLst/>
            <a:cxnLst>
              <a:cxn ang="0">
                <a:pos x="T0" y="T1"/>
              </a:cxn>
              <a:cxn ang="0">
                <a:pos x="T2" y="T3"/>
              </a:cxn>
            </a:cxnLst>
            <a:rect l="0" t="0" r="r" b="b"/>
            <a:pathLst>
              <a:path w="1927" h="501">
                <a:moveTo>
                  <a:pt x="0" y="500"/>
                </a:moveTo>
                <a:lnTo>
                  <a:pt x="1926" y="0"/>
                </a:lnTo>
              </a:path>
            </a:pathLst>
          </a:custGeom>
          <a:noFill/>
          <a:ln w="38160" cap="flat">
            <a:solidFill>
              <a:srgbClr val="5B9BD5"/>
            </a:solidFill>
            <a:miter lim="800000"/>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21509" name="Freeform 5"/>
          <p:cNvSpPr>
            <a:spLocks/>
          </p:cNvSpPr>
          <p:nvPr/>
        </p:nvSpPr>
        <p:spPr bwMode="auto">
          <a:xfrm>
            <a:off x="2170113" y="4619625"/>
            <a:ext cx="704850" cy="207963"/>
          </a:xfrm>
          <a:custGeom>
            <a:avLst/>
            <a:gdLst>
              <a:gd name="T0" fmla="*/ 0 w 1958"/>
              <a:gd name="T1" fmla="*/ 576 h 577"/>
              <a:gd name="T2" fmla="*/ 1957 w 1958"/>
              <a:gd name="T3" fmla="*/ 0 h 577"/>
            </a:gdLst>
            <a:ahLst/>
            <a:cxnLst>
              <a:cxn ang="0">
                <a:pos x="T0" y="T1"/>
              </a:cxn>
              <a:cxn ang="0">
                <a:pos x="T2" y="T3"/>
              </a:cxn>
            </a:cxnLst>
            <a:rect l="0" t="0" r="r" b="b"/>
            <a:pathLst>
              <a:path w="1958" h="577">
                <a:moveTo>
                  <a:pt x="0" y="576"/>
                </a:moveTo>
                <a:lnTo>
                  <a:pt x="1957" y="0"/>
                </a:lnTo>
              </a:path>
            </a:pathLst>
          </a:custGeom>
          <a:noFill/>
          <a:ln w="38160" cap="flat">
            <a:solidFill>
              <a:srgbClr val="5B9BD5"/>
            </a:solidFill>
            <a:miter lim="800000"/>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21510" name="Freeform 6"/>
          <p:cNvSpPr>
            <a:spLocks/>
          </p:cNvSpPr>
          <p:nvPr/>
        </p:nvSpPr>
        <p:spPr bwMode="auto">
          <a:xfrm>
            <a:off x="2874963" y="4489450"/>
            <a:ext cx="695325" cy="130175"/>
          </a:xfrm>
          <a:custGeom>
            <a:avLst/>
            <a:gdLst>
              <a:gd name="T0" fmla="*/ 0 w 1930"/>
              <a:gd name="T1" fmla="*/ 361 h 362"/>
              <a:gd name="T2" fmla="*/ 1929 w 1930"/>
              <a:gd name="T3" fmla="*/ 0 h 362"/>
            </a:gdLst>
            <a:ahLst/>
            <a:cxnLst>
              <a:cxn ang="0">
                <a:pos x="T0" y="T1"/>
              </a:cxn>
              <a:cxn ang="0">
                <a:pos x="T2" y="T3"/>
              </a:cxn>
            </a:cxnLst>
            <a:rect l="0" t="0" r="r" b="b"/>
            <a:pathLst>
              <a:path w="1930" h="362">
                <a:moveTo>
                  <a:pt x="0" y="361"/>
                </a:moveTo>
                <a:lnTo>
                  <a:pt x="1929" y="0"/>
                </a:lnTo>
              </a:path>
            </a:pathLst>
          </a:custGeom>
          <a:noFill/>
          <a:ln w="38160" cap="flat">
            <a:solidFill>
              <a:srgbClr val="5B9BD5"/>
            </a:solidFill>
            <a:miter lim="800000"/>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21511" name="Freeform 7"/>
          <p:cNvSpPr>
            <a:spLocks/>
          </p:cNvSpPr>
          <p:nvPr/>
        </p:nvSpPr>
        <p:spPr bwMode="auto">
          <a:xfrm>
            <a:off x="3568700" y="4230688"/>
            <a:ext cx="696913" cy="258762"/>
          </a:xfrm>
          <a:custGeom>
            <a:avLst/>
            <a:gdLst>
              <a:gd name="T0" fmla="*/ 0 w 1938"/>
              <a:gd name="T1" fmla="*/ 717 h 718"/>
              <a:gd name="T2" fmla="*/ 1937 w 1938"/>
              <a:gd name="T3" fmla="*/ 0 h 718"/>
            </a:gdLst>
            <a:ahLst/>
            <a:cxnLst>
              <a:cxn ang="0">
                <a:pos x="T0" y="T1"/>
              </a:cxn>
              <a:cxn ang="0">
                <a:pos x="T2" y="T3"/>
              </a:cxn>
            </a:cxnLst>
            <a:rect l="0" t="0" r="r" b="b"/>
            <a:pathLst>
              <a:path w="1938" h="718">
                <a:moveTo>
                  <a:pt x="0" y="717"/>
                </a:moveTo>
                <a:lnTo>
                  <a:pt x="1937" y="0"/>
                </a:lnTo>
              </a:path>
            </a:pathLst>
          </a:custGeom>
          <a:noFill/>
          <a:ln w="38160" cap="flat">
            <a:solidFill>
              <a:srgbClr val="5B9BD5"/>
            </a:solidFill>
            <a:miter lim="800000"/>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21512" name="Freeform 8"/>
          <p:cNvSpPr>
            <a:spLocks/>
          </p:cNvSpPr>
          <p:nvPr/>
        </p:nvSpPr>
        <p:spPr bwMode="auto">
          <a:xfrm>
            <a:off x="4265613" y="3992563"/>
            <a:ext cx="704850" cy="238125"/>
          </a:xfrm>
          <a:custGeom>
            <a:avLst/>
            <a:gdLst>
              <a:gd name="T0" fmla="*/ 0 w 1957"/>
              <a:gd name="T1" fmla="*/ 662 h 663"/>
              <a:gd name="T2" fmla="*/ 1956 w 1957"/>
              <a:gd name="T3" fmla="*/ 0 h 663"/>
            </a:gdLst>
            <a:ahLst/>
            <a:cxnLst>
              <a:cxn ang="0">
                <a:pos x="T0" y="T1"/>
              </a:cxn>
              <a:cxn ang="0">
                <a:pos x="T2" y="T3"/>
              </a:cxn>
            </a:cxnLst>
            <a:rect l="0" t="0" r="r" b="b"/>
            <a:pathLst>
              <a:path w="1957" h="663">
                <a:moveTo>
                  <a:pt x="0" y="662"/>
                </a:moveTo>
                <a:lnTo>
                  <a:pt x="1956" y="0"/>
                </a:lnTo>
              </a:path>
            </a:pathLst>
          </a:custGeom>
          <a:noFill/>
          <a:ln w="38160" cap="flat">
            <a:solidFill>
              <a:srgbClr val="5B9BD5"/>
            </a:solidFill>
            <a:miter lim="800000"/>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21513" name="Freeform 9"/>
          <p:cNvSpPr>
            <a:spLocks/>
          </p:cNvSpPr>
          <p:nvPr/>
        </p:nvSpPr>
        <p:spPr bwMode="auto">
          <a:xfrm>
            <a:off x="4970463" y="3727450"/>
            <a:ext cx="696912" cy="265113"/>
          </a:xfrm>
          <a:custGeom>
            <a:avLst/>
            <a:gdLst>
              <a:gd name="T0" fmla="*/ 0 w 1937"/>
              <a:gd name="T1" fmla="*/ 735 h 736"/>
              <a:gd name="T2" fmla="*/ 1936 w 1937"/>
              <a:gd name="T3" fmla="*/ 0 h 736"/>
            </a:gdLst>
            <a:ahLst/>
            <a:cxnLst>
              <a:cxn ang="0">
                <a:pos x="T0" y="T1"/>
              </a:cxn>
              <a:cxn ang="0">
                <a:pos x="T2" y="T3"/>
              </a:cxn>
            </a:cxnLst>
            <a:rect l="0" t="0" r="r" b="b"/>
            <a:pathLst>
              <a:path w="1937" h="736">
                <a:moveTo>
                  <a:pt x="0" y="735"/>
                </a:moveTo>
                <a:lnTo>
                  <a:pt x="1936" y="0"/>
                </a:lnTo>
              </a:path>
            </a:pathLst>
          </a:custGeom>
          <a:noFill/>
          <a:ln w="38160" cap="flat">
            <a:solidFill>
              <a:srgbClr val="5B9BD5"/>
            </a:solidFill>
            <a:miter lim="800000"/>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21514" name="Freeform 10"/>
          <p:cNvSpPr>
            <a:spLocks/>
          </p:cNvSpPr>
          <p:nvPr/>
        </p:nvSpPr>
        <p:spPr bwMode="auto">
          <a:xfrm>
            <a:off x="5672138" y="3511550"/>
            <a:ext cx="703262" cy="217488"/>
          </a:xfrm>
          <a:custGeom>
            <a:avLst/>
            <a:gdLst>
              <a:gd name="T0" fmla="*/ 0 w 1955"/>
              <a:gd name="T1" fmla="*/ 601 h 602"/>
              <a:gd name="T2" fmla="*/ 1954 w 1955"/>
              <a:gd name="T3" fmla="*/ 0 h 602"/>
            </a:gdLst>
            <a:ahLst/>
            <a:cxnLst>
              <a:cxn ang="0">
                <a:pos x="T0" y="T1"/>
              </a:cxn>
              <a:cxn ang="0">
                <a:pos x="T2" y="T3"/>
              </a:cxn>
            </a:cxnLst>
            <a:rect l="0" t="0" r="r" b="b"/>
            <a:pathLst>
              <a:path w="1955" h="602">
                <a:moveTo>
                  <a:pt x="0" y="601"/>
                </a:moveTo>
                <a:lnTo>
                  <a:pt x="1954" y="0"/>
                </a:lnTo>
              </a:path>
            </a:pathLst>
          </a:custGeom>
          <a:noFill/>
          <a:ln w="38160" cap="flat">
            <a:solidFill>
              <a:srgbClr val="5B9BD5"/>
            </a:solidFill>
            <a:miter lim="800000"/>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21515" name="Freeform 11"/>
          <p:cNvSpPr>
            <a:spLocks/>
          </p:cNvSpPr>
          <p:nvPr/>
        </p:nvSpPr>
        <p:spPr bwMode="auto">
          <a:xfrm>
            <a:off x="6375400" y="3282950"/>
            <a:ext cx="704850" cy="230188"/>
          </a:xfrm>
          <a:custGeom>
            <a:avLst/>
            <a:gdLst>
              <a:gd name="T0" fmla="*/ 0 w 1959"/>
              <a:gd name="T1" fmla="*/ 637 h 638"/>
              <a:gd name="T2" fmla="*/ 1958 w 1959"/>
              <a:gd name="T3" fmla="*/ 0 h 638"/>
            </a:gdLst>
            <a:ahLst/>
            <a:cxnLst>
              <a:cxn ang="0">
                <a:pos x="T0" y="T1"/>
              </a:cxn>
              <a:cxn ang="0">
                <a:pos x="T2" y="T3"/>
              </a:cxn>
            </a:cxnLst>
            <a:rect l="0" t="0" r="r" b="b"/>
            <a:pathLst>
              <a:path w="1959" h="638">
                <a:moveTo>
                  <a:pt x="0" y="637"/>
                </a:moveTo>
                <a:lnTo>
                  <a:pt x="1958" y="0"/>
                </a:lnTo>
              </a:path>
            </a:pathLst>
          </a:custGeom>
          <a:noFill/>
          <a:ln w="38160" cap="flat">
            <a:solidFill>
              <a:srgbClr val="5B9BD5"/>
            </a:solidFill>
            <a:miter lim="800000"/>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21516" name="Freeform 12"/>
          <p:cNvSpPr>
            <a:spLocks/>
          </p:cNvSpPr>
          <p:nvPr/>
        </p:nvSpPr>
        <p:spPr bwMode="auto">
          <a:xfrm>
            <a:off x="7080250" y="3025775"/>
            <a:ext cx="696913" cy="255588"/>
          </a:xfrm>
          <a:custGeom>
            <a:avLst/>
            <a:gdLst>
              <a:gd name="T0" fmla="*/ 0 w 1938"/>
              <a:gd name="T1" fmla="*/ 711 h 712"/>
              <a:gd name="T2" fmla="*/ 1937 w 1938"/>
              <a:gd name="T3" fmla="*/ 0 h 712"/>
            </a:gdLst>
            <a:ahLst/>
            <a:cxnLst>
              <a:cxn ang="0">
                <a:pos x="T0" y="T1"/>
              </a:cxn>
              <a:cxn ang="0">
                <a:pos x="T2" y="T3"/>
              </a:cxn>
            </a:cxnLst>
            <a:rect l="0" t="0" r="r" b="b"/>
            <a:pathLst>
              <a:path w="1938" h="712">
                <a:moveTo>
                  <a:pt x="0" y="711"/>
                </a:moveTo>
                <a:lnTo>
                  <a:pt x="1937" y="0"/>
                </a:lnTo>
              </a:path>
            </a:pathLst>
          </a:custGeom>
          <a:noFill/>
          <a:ln w="38160" cap="flat">
            <a:solidFill>
              <a:srgbClr val="5B9BD5"/>
            </a:solidFill>
            <a:miter lim="800000"/>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21517" name="Freeform 13"/>
          <p:cNvSpPr>
            <a:spLocks/>
          </p:cNvSpPr>
          <p:nvPr/>
        </p:nvSpPr>
        <p:spPr bwMode="auto">
          <a:xfrm>
            <a:off x="7777163" y="2740025"/>
            <a:ext cx="704850" cy="287338"/>
          </a:xfrm>
          <a:custGeom>
            <a:avLst/>
            <a:gdLst>
              <a:gd name="T0" fmla="*/ 0 w 1958"/>
              <a:gd name="T1" fmla="*/ 796 h 797"/>
              <a:gd name="T2" fmla="*/ 1957 w 1958"/>
              <a:gd name="T3" fmla="*/ 0 h 797"/>
            </a:gdLst>
            <a:ahLst/>
            <a:cxnLst>
              <a:cxn ang="0">
                <a:pos x="T0" y="T1"/>
              </a:cxn>
              <a:cxn ang="0">
                <a:pos x="T2" y="T3"/>
              </a:cxn>
            </a:cxnLst>
            <a:rect l="0" t="0" r="r" b="b"/>
            <a:pathLst>
              <a:path w="1958" h="797">
                <a:moveTo>
                  <a:pt x="0" y="796"/>
                </a:moveTo>
                <a:lnTo>
                  <a:pt x="1957" y="0"/>
                </a:lnTo>
              </a:path>
            </a:pathLst>
          </a:custGeom>
          <a:noFill/>
          <a:ln w="38160" cap="flat">
            <a:solidFill>
              <a:srgbClr val="5B9BD5"/>
            </a:solidFill>
            <a:miter lim="800000"/>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21518" name="Freeform 14"/>
          <p:cNvSpPr>
            <a:spLocks/>
          </p:cNvSpPr>
          <p:nvPr/>
        </p:nvSpPr>
        <p:spPr bwMode="auto">
          <a:xfrm>
            <a:off x="8482013" y="2341563"/>
            <a:ext cx="703262" cy="398462"/>
          </a:xfrm>
          <a:custGeom>
            <a:avLst/>
            <a:gdLst>
              <a:gd name="T0" fmla="*/ 0 w 1953"/>
              <a:gd name="T1" fmla="*/ 1105 h 1106"/>
              <a:gd name="T2" fmla="*/ 1952 w 1953"/>
              <a:gd name="T3" fmla="*/ 0 h 1106"/>
            </a:gdLst>
            <a:ahLst/>
            <a:cxnLst>
              <a:cxn ang="0">
                <a:pos x="T0" y="T1"/>
              </a:cxn>
              <a:cxn ang="0">
                <a:pos x="T2" y="T3"/>
              </a:cxn>
            </a:cxnLst>
            <a:rect l="0" t="0" r="r" b="b"/>
            <a:pathLst>
              <a:path w="1953" h="1106">
                <a:moveTo>
                  <a:pt x="0" y="1105"/>
                </a:moveTo>
                <a:lnTo>
                  <a:pt x="1952" y="0"/>
                </a:lnTo>
              </a:path>
            </a:pathLst>
          </a:custGeom>
          <a:noFill/>
          <a:ln w="38160" cap="flat">
            <a:solidFill>
              <a:srgbClr val="5B9BD5"/>
            </a:solidFill>
            <a:miter lim="800000"/>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21519" name="Freeform 15"/>
          <p:cNvSpPr>
            <a:spLocks/>
          </p:cNvSpPr>
          <p:nvPr/>
        </p:nvSpPr>
        <p:spPr bwMode="auto">
          <a:xfrm>
            <a:off x="9185275" y="1924050"/>
            <a:ext cx="696913" cy="419100"/>
          </a:xfrm>
          <a:custGeom>
            <a:avLst/>
            <a:gdLst>
              <a:gd name="T0" fmla="*/ 0 w 1938"/>
              <a:gd name="T1" fmla="*/ 1163 h 1164"/>
              <a:gd name="T2" fmla="*/ 1937 w 1938"/>
              <a:gd name="T3" fmla="*/ 0 h 1164"/>
            </a:gdLst>
            <a:ahLst/>
            <a:cxnLst>
              <a:cxn ang="0">
                <a:pos x="T0" y="T1"/>
              </a:cxn>
              <a:cxn ang="0">
                <a:pos x="T2" y="T3"/>
              </a:cxn>
            </a:cxnLst>
            <a:rect l="0" t="0" r="r" b="b"/>
            <a:pathLst>
              <a:path w="1938" h="1164">
                <a:moveTo>
                  <a:pt x="0" y="1163"/>
                </a:moveTo>
                <a:lnTo>
                  <a:pt x="1937" y="0"/>
                </a:lnTo>
              </a:path>
            </a:pathLst>
          </a:custGeom>
          <a:noFill/>
          <a:ln w="38160" cap="flat">
            <a:solidFill>
              <a:srgbClr val="5B9BD5"/>
            </a:solidFill>
            <a:miter lim="800000"/>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21520" name="Freeform 16"/>
          <p:cNvSpPr>
            <a:spLocks/>
          </p:cNvSpPr>
          <p:nvPr/>
        </p:nvSpPr>
        <p:spPr bwMode="auto">
          <a:xfrm>
            <a:off x="9882188" y="1787525"/>
            <a:ext cx="696912" cy="136525"/>
          </a:xfrm>
          <a:custGeom>
            <a:avLst/>
            <a:gdLst>
              <a:gd name="T0" fmla="*/ 0 w 1937"/>
              <a:gd name="T1" fmla="*/ 377 h 378"/>
              <a:gd name="T2" fmla="*/ 1936 w 1937"/>
              <a:gd name="T3" fmla="*/ 0 h 378"/>
            </a:gdLst>
            <a:ahLst/>
            <a:cxnLst>
              <a:cxn ang="0">
                <a:pos x="T0" y="T1"/>
              </a:cxn>
              <a:cxn ang="0">
                <a:pos x="T2" y="T3"/>
              </a:cxn>
            </a:cxnLst>
            <a:rect l="0" t="0" r="r" b="b"/>
            <a:pathLst>
              <a:path w="1937" h="378">
                <a:moveTo>
                  <a:pt x="0" y="377"/>
                </a:moveTo>
                <a:lnTo>
                  <a:pt x="1936" y="0"/>
                </a:lnTo>
              </a:path>
            </a:pathLst>
          </a:custGeom>
          <a:noFill/>
          <a:ln w="38160" cap="flat">
            <a:solidFill>
              <a:srgbClr val="5B9BD5"/>
            </a:solidFill>
            <a:miter lim="800000"/>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grpSp>
        <p:nvGrpSpPr>
          <p:cNvPr id="21521" name="Group 17"/>
          <p:cNvGrpSpPr>
            <a:grpSpLocks/>
          </p:cNvGrpSpPr>
          <p:nvPr/>
        </p:nvGrpSpPr>
        <p:grpSpPr bwMode="auto">
          <a:xfrm>
            <a:off x="3021013" y="4899025"/>
            <a:ext cx="396875" cy="598488"/>
            <a:chOff x="1903" y="3086"/>
            <a:chExt cx="250" cy="377"/>
          </a:xfrm>
        </p:grpSpPr>
        <p:sp>
          <p:nvSpPr>
            <p:cNvPr id="21522" name="Rectangle 18"/>
            <p:cNvSpPr>
              <a:spLocks noChangeArrowheads="1"/>
            </p:cNvSpPr>
            <p:nvPr/>
          </p:nvSpPr>
          <p:spPr bwMode="auto">
            <a:xfrm>
              <a:off x="1903" y="3253"/>
              <a:ext cx="124" cy="210"/>
            </a:xfrm>
            <a:prstGeom prst="rect">
              <a:avLst/>
            </a:prstGeom>
            <a:solidFill>
              <a:srgbClr val="14244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23" name="Rectangle 19"/>
            <p:cNvSpPr>
              <a:spLocks noChangeArrowheads="1"/>
            </p:cNvSpPr>
            <p:nvPr/>
          </p:nvSpPr>
          <p:spPr bwMode="auto">
            <a:xfrm>
              <a:off x="2029" y="3086"/>
              <a:ext cx="124" cy="377"/>
            </a:xfrm>
            <a:prstGeom prst="rect">
              <a:avLst/>
            </a:prstGeom>
            <a:solidFill>
              <a:srgbClr val="92D05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grpSp>
        <p:nvGrpSpPr>
          <p:cNvPr id="21524" name="Group 20"/>
          <p:cNvGrpSpPr>
            <a:grpSpLocks/>
          </p:cNvGrpSpPr>
          <p:nvPr/>
        </p:nvGrpSpPr>
        <p:grpSpPr bwMode="auto">
          <a:xfrm>
            <a:off x="3717925" y="4724400"/>
            <a:ext cx="400050" cy="773113"/>
            <a:chOff x="2342" y="2976"/>
            <a:chExt cx="252" cy="487"/>
          </a:xfrm>
        </p:grpSpPr>
        <p:sp>
          <p:nvSpPr>
            <p:cNvPr id="21525" name="Rectangle 21"/>
            <p:cNvSpPr>
              <a:spLocks noChangeArrowheads="1"/>
            </p:cNvSpPr>
            <p:nvPr/>
          </p:nvSpPr>
          <p:spPr bwMode="auto">
            <a:xfrm rot="10800000">
              <a:off x="2342" y="3238"/>
              <a:ext cx="124" cy="226"/>
            </a:xfrm>
            <a:prstGeom prst="rect">
              <a:avLst/>
            </a:prstGeom>
            <a:solidFill>
              <a:srgbClr val="14244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26" name="Rectangle 22"/>
            <p:cNvSpPr>
              <a:spLocks noChangeArrowheads="1"/>
            </p:cNvSpPr>
            <p:nvPr/>
          </p:nvSpPr>
          <p:spPr bwMode="auto">
            <a:xfrm rot="10800000" flipV="1">
              <a:off x="2469" y="2976"/>
              <a:ext cx="124" cy="486"/>
            </a:xfrm>
            <a:prstGeom prst="rect">
              <a:avLst/>
            </a:prstGeom>
            <a:solidFill>
              <a:srgbClr val="92D05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grpSp>
        <p:nvGrpSpPr>
          <p:cNvPr id="21527" name="Group 23"/>
          <p:cNvGrpSpPr>
            <a:grpSpLocks/>
          </p:cNvGrpSpPr>
          <p:nvPr/>
        </p:nvGrpSpPr>
        <p:grpSpPr bwMode="auto">
          <a:xfrm>
            <a:off x="4418013" y="4454525"/>
            <a:ext cx="400050" cy="1042988"/>
            <a:chOff x="2783" y="2806"/>
            <a:chExt cx="252" cy="657"/>
          </a:xfrm>
        </p:grpSpPr>
        <p:sp>
          <p:nvSpPr>
            <p:cNvPr id="21528" name="Rectangle 24"/>
            <p:cNvSpPr>
              <a:spLocks noChangeArrowheads="1"/>
            </p:cNvSpPr>
            <p:nvPr/>
          </p:nvSpPr>
          <p:spPr bwMode="auto">
            <a:xfrm rot="10800000">
              <a:off x="2783" y="3227"/>
              <a:ext cx="124" cy="237"/>
            </a:xfrm>
            <a:prstGeom prst="rect">
              <a:avLst/>
            </a:prstGeom>
            <a:solidFill>
              <a:srgbClr val="14244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29" name="Rectangle 25"/>
            <p:cNvSpPr>
              <a:spLocks noChangeArrowheads="1"/>
            </p:cNvSpPr>
            <p:nvPr/>
          </p:nvSpPr>
          <p:spPr bwMode="auto">
            <a:xfrm rot="10800000" flipV="1">
              <a:off x="2911" y="2806"/>
              <a:ext cx="124" cy="656"/>
            </a:xfrm>
            <a:prstGeom prst="rect">
              <a:avLst/>
            </a:prstGeom>
            <a:solidFill>
              <a:srgbClr val="92D05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grpSp>
        <p:nvGrpSpPr>
          <p:cNvPr id="21530" name="Group 26"/>
          <p:cNvGrpSpPr>
            <a:grpSpLocks/>
          </p:cNvGrpSpPr>
          <p:nvPr/>
        </p:nvGrpSpPr>
        <p:grpSpPr bwMode="auto">
          <a:xfrm>
            <a:off x="5121275" y="4418013"/>
            <a:ext cx="400050" cy="1079500"/>
            <a:chOff x="3226" y="2783"/>
            <a:chExt cx="252" cy="680"/>
          </a:xfrm>
        </p:grpSpPr>
        <p:sp>
          <p:nvSpPr>
            <p:cNvPr id="21531" name="Rectangle 27"/>
            <p:cNvSpPr>
              <a:spLocks noChangeArrowheads="1"/>
            </p:cNvSpPr>
            <p:nvPr/>
          </p:nvSpPr>
          <p:spPr bwMode="auto">
            <a:xfrm rot="10800000">
              <a:off x="3226" y="3011"/>
              <a:ext cx="124" cy="452"/>
            </a:xfrm>
            <a:prstGeom prst="rect">
              <a:avLst/>
            </a:prstGeom>
            <a:solidFill>
              <a:srgbClr val="14244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32" name="Rectangle 28"/>
            <p:cNvSpPr>
              <a:spLocks noChangeArrowheads="1"/>
            </p:cNvSpPr>
            <p:nvPr/>
          </p:nvSpPr>
          <p:spPr bwMode="auto">
            <a:xfrm rot="10800000" flipV="1">
              <a:off x="3353" y="2783"/>
              <a:ext cx="124" cy="679"/>
            </a:xfrm>
            <a:prstGeom prst="rect">
              <a:avLst/>
            </a:prstGeom>
            <a:solidFill>
              <a:srgbClr val="92D05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grpSp>
        <p:nvGrpSpPr>
          <p:cNvPr id="21533" name="Group 29"/>
          <p:cNvGrpSpPr>
            <a:grpSpLocks/>
          </p:cNvGrpSpPr>
          <p:nvPr/>
        </p:nvGrpSpPr>
        <p:grpSpPr bwMode="auto">
          <a:xfrm>
            <a:off x="5822950" y="4454525"/>
            <a:ext cx="400050" cy="1025525"/>
            <a:chOff x="3668" y="2806"/>
            <a:chExt cx="252" cy="646"/>
          </a:xfrm>
        </p:grpSpPr>
        <p:sp>
          <p:nvSpPr>
            <p:cNvPr id="21534" name="Rectangle 30"/>
            <p:cNvSpPr>
              <a:spLocks noChangeArrowheads="1"/>
            </p:cNvSpPr>
            <p:nvPr/>
          </p:nvSpPr>
          <p:spPr bwMode="auto">
            <a:xfrm rot="10800000">
              <a:off x="3668" y="3067"/>
              <a:ext cx="124" cy="384"/>
            </a:xfrm>
            <a:prstGeom prst="rect">
              <a:avLst/>
            </a:prstGeom>
            <a:solidFill>
              <a:srgbClr val="14244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35" name="Rectangle 31"/>
            <p:cNvSpPr>
              <a:spLocks noChangeArrowheads="1"/>
            </p:cNvSpPr>
            <p:nvPr/>
          </p:nvSpPr>
          <p:spPr bwMode="auto">
            <a:xfrm rot="10800000" flipV="1">
              <a:off x="3796" y="2805"/>
              <a:ext cx="124" cy="645"/>
            </a:xfrm>
            <a:prstGeom prst="rect">
              <a:avLst/>
            </a:prstGeom>
            <a:solidFill>
              <a:srgbClr val="92D05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grpSp>
        <p:nvGrpSpPr>
          <p:cNvPr id="21536" name="Group 32"/>
          <p:cNvGrpSpPr>
            <a:grpSpLocks/>
          </p:cNvGrpSpPr>
          <p:nvPr/>
        </p:nvGrpSpPr>
        <p:grpSpPr bwMode="auto">
          <a:xfrm>
            <a:off x="6529388" y="4256088"/>
            <a:ext cx="396875" cy="1241425"/>
            <a:chOff x="4113" y="2681"/>
            <a:chExt cx="250" cy="782"/>
          </a:xfrm>
        </p:grpSpPr>
        <p:sp>
          <p:nvSpPr>
            <p:cNvPr id="21537" name="Rectangle 33"/>
            <p:cNvSpPr>
              <a:spLocks noChangeArrowheads="1"/>
            </p:cNvSpPr>
            <p:nvPr/>
          </p:nvSpPr>
          <p:spPr bwMode="auto">
            <a:xfrm rot="10800000">
              <a:off x="4113" y="3022"/>
              <a:ext cx="124" cy="441"/>
            </a:xfrm>
            <a:prstGeom prst="rect">
              <a:avLst/>
            </a:prstGeom>
            <a:solidFill>
              <a:srgbClr val="14244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38" name="Rectangle 34"/>
            <p:cNvSpPr>
              <a:spLocks noChangeArrowheads="1"/>
            </p:cNvSpPr>
            <p:nvPr/>
          </p:nvSpPr>
          <p:spPr bwMode="auto">
            <a:xfrm rot="10800000" flipV="1">
              <a:off x="4239" y="2681"/>
              <a:ext cx="124" cy="781"/>
            </a:xfrm>
            <a:prstGeom prst="rect">
              <a:avLst/>
            </a:prstGeom>
            <a:solidFill>
              <a:srgbClr val="92D05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grpSp>
        <p:nvGrpSpPr>
          <p:cNvPr id="21539" name="Group 35"/>
          <p:cNvGrpSpPr>
            <a:grpSpLocks/>
          </p:cNvGrpSpPr>
          <p:nvPr/>
        </p:nvGrpSpPr>
        <p:grpSpPr bwMode="auto">
          <a:xfrm>
            <a:off x="7231063" y="4094163"/>
            <a:ext cx="396875" cy="1403350"/>
            <a:chOff x="4555" y="2579"/>
            <a:chExt cx="250" cy="884"/>
          </a:xfrm>
        </p:grpSpPr>
        <p:sp>
          <p:nvSpPr>
            <p:cNvPr id="21540" name="Rectangle 36"/>
            <p:cNvSpPr>
              <a:spLocks noChangeArrowheads="1"/>
            </p:cNvSpPr>
            <p:nvPr/>
          </p:nvSpPr>
          <p:spPr bwMode="auto">
            <a:xfrm rot="10800000">
              <a:off x="4555" y="2999"/>
              <a:ext cx="124" cy="464"/>
            </a:xfrm>
            <a:prstGeom prst="rect">
              <a:avLst/>
            </a:prstGeom>
            <a:solidFill>
              <a:srgbClr val="14244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41" name="Rectangle 37"/>
            <p:cNvSpPr>
              <a:spLocks noChangeArrowheads="1"/>
            </p:cNvSpPr>
            <p:nvPr/>
          </p:nvSpPr>
          <p:spPr bwMode="auto">
            <a:xfrm rot="10800000" flipV="1">
              <a:off x="4681" y="2579"/>
              <a:ext cx="124" cy="883"/>
            </a:xfrm>
            <a:prstGeom prst="rect">
              <a:avLst/>
            </a:prstGeom>
            <a:solidFill>
              <a:srgbClr val="92D05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grpSp>
        <p:nvGrpSpPr>
          <p:cNvPr id="21542" name="Group 38"/>
          <p:cNvGrpSpPr>
            <a:grpSpLocks/>
          </p:cNvGrpSpPr>
          <p:nvPr/>
        </p:nvGrpSpPr>
        <p:grpSpPr bwMode="auto">
          <a:xfrm>
            <a:off x="7931150" y="3841750"/>
            <a:ext cx="396875" cy="1655763"/>
            <a:chOff x="4996" y="2420"/>
            <a:chExt cx="250" cy="1043"/>
          </a:xfrm>
        </p:grpSpPr>
        <p:sp>
          <p:nvSpPr>
            <p:cNvPr id="21543" name="Rectangle 39"/>
            <p:cNvSpPr>
              <a:spLocks noChangeArrowheads="1"/>
            </p:cNvSpPr>
            <p:nvPr/>
          </p:nvSpPr>
          <p:spPr bwMode="auto">
            <a:xfrm rot="10800000">
              <a:off x="4996" y="2999"/>
              <a:ext cx="124" cy="464"/>
            </a:xfrm>
            <a:prstGeom prst="rect">
              <a:avLst/>
            </a:prstGeom>
            <a:solidFill>
              <a:srgbClr val="14244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44" name="Rectangle 40"/>
            <p:cNvSpPr>
              <a:spLocks noChangeArrowheads="1"/>
            </p:cNvSpPr>
            <p:nvPr/>
          </p:nvSpPr>
          <p:spPr bwMode="auto">
            <a:xfrm rot="10800000" flipV="1">
              <a:off x="5123" y="2420"/>
              <a:ext cx="124" cy="1042"/>
            </a:xfrm>
            <a:prstGeom prst="rect">
              <a:avLst/>
            </a:prstGeom>
            <a:solidFill>
              <a:srgbClr val="92D05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grpSp>
        <p:nvGrpSpPr>
          <p:cNvPr id="21545" name="Group 41"/>
          <p:cNvGrpSpPr>
            <a:grpSpLocks/>
          </p:cNvGrpSpPr>
          <p:nvPr/>
        </p:nvGrpSpPr>
        <p:grpSpPr bwMode="auto">
          <a:xfrm>
            <a:off x="8632825" y="3895725"/>
            <a:ext cx="400050" cy="1601788"/>
            <a:chOff x="5438" y="2454"/>
            <a:chExt cx="252" cy="1009"/>
          </a:xfrm>
        </p:grpSpPr>
        <p:sp>
          <p:nvSpPr>
            <p:cNvPr id="21546" name="Rectangle 42"/>
            <p:cNvSpPr>
              <a:spLocks noChangeArrowheads="1"/>
            </p:cNvSpPr>
            <p:nvPr/>
          </p:nvSpPr>
          <p:spPr bwMode="auto">
            <a:xfrm rot="10800000">
              <a:off x="5438" y="2943"/>
              <a:ext cx="124" cy="520"/>
            </a:xfrm>
            <a:prstGeom prst="rect">
              <a:avLst/>
            </a:prstGeom>
            <a:solidFill>
              <a:srgbClr val="14244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47" name="Rectangle 43"/>
            <p:cNvSpPr>
              <a:spLocks noChangeArrowheads="1"/>
            </p:cNvSpPr>
            <p:nvPr/>
          </p:nvSpPr>
          <p:spPr bwMode="auto">
            <a:xfrm rot="10800000" flipV="1">
              <a:off x="5566" y="2454"/>
              <a:ext cx="124" cy="1008"/>
            </a:xfrm>
            <a:prstGeom prst="rect">
              <a:avLst/>
            </a:prstGeom>
            <a:solidFill>
              <a:srgbClr val="92D05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grpSp>
        <p:nvGrpSpPr>
          <p:cNvPr id="21548" name="Group 44"/>
          <p:cNvGrpSpPr>
            <a:grpSpLocks/>
          </p:cNvGrpSpPr>
          <p:nvPr/>
        </p:nvGrpSpPr>
        <p:grpSpPr bwMode="auto">
          <a:xfrm>
            <a:off x="9332913" y="4148138"/>
            <a:ext cx="400050" cy="1349375"/>
            <a:chOff x="5879" y="2613"/>
            <a:chExt cx="252" cy="850"/>
          </a:xfrm>
        </p:grpSpPr>
        <p:sp>
          <p:nvSpPr>
            <p:cNvPr id="21549" name="Rectangle 45"/>
            <p:cNvSpPr>
              <a:spLocks noChangeArrowheads="1"/>
            </p:cNvSpPr>
            <p:nvPr/>
          </p:nvSpPr>
          <p:spPr bwMode="auto">
            <a:xfrm rot="10800000">
              <a:off x="5879" y="2943"/>
              <a:ext cx="124" cy="520"/>
            </a:xfrm>
            <a:prstGeom prst="rect">
              <a:avLst/>
            </a:prstGeom>
            <a:solidFill>
              <a:srgbClr val="14244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50" name="Rectangle 46"/>
            <p:cNvSpPr>
              <a:spLocks noChangeArrowheads="1"/>
            </p:cNvSpPr>
            <p:nvPr/>
          </p:nvSpPr>
          <p:spPr bwMode="auto">
            <a:xfrm rot="10800000" flipV="1">
              <a:off x="6007" y="2613"/>
              <a:ext cx="124" cy="849"/>
            </a:xfrm>
            <a:prstGeom prst="rect">
              <a:avLst/>
            </a:prstGeom>
            <a:solidFill>
              <a:srgbClr val="92D05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grpSp>
        <p:nvGrpSpPr>
          <p:cNvPr id="21551" name="Group 47"/>
          <p:cNvGrpSpPr>
            <a:grpSpLocks/>
          </p:cNvGrpSpPr>
          <p:nvPr/>
        </p:nvGrpSpPr>
        <p:grpSpPr bwMode="auto">
          <a:xfrm>
            <a:off x="10036175" y="4381500"/>
            <a:ext cx="396875" cy="1114425"/>
            <a:chOff x="6322" y="2760"/>
            <a:chExt cx="250" cy="702"/>
          </a:xfrm>
        </p:grpSpPr>
        <p:sp>
          <p:nvSpPr>
            <p:cNvPr id="21552" name="Rectangle 48"/>
            <p:cNvSpPr>
              <a:spLocks noChangeArrowheads="1"/>
            </p:cNvSpPr>
            <p:nvPr/>
          </p:nvSpPr>
          <p:spPr bwMode="auto">
            <a:xfrm rot="10800000">
              <a:off x="6322" y="2965"/>
              <a:ext cx="124" cy="498"/>
            </a:xfrm>
            <a:prstGeom prst="rect">
              <a:avLst/>
            </a:prstGeom>
            <a:solidFill>
              <a:srgbClr val="14244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53" name="Rectangle 49"/>
            <p:cNvSpPr>
              <a:spLocks noChangeArrowheads="1"/>
            </p:cNvSpPr>
            <p:nvPr/>
          </p:nvSpPr>
          <p:spPr bwMode="auto">
            <a:xfrm rot="10800000" flipV="1">
              <a:off x="6448" y="2760"/>
              <a:ext cx="124" cy="702"/>
            </a:xfrm>
            <a:prstGeom prst="rect">
              <a:avLst/>
            </a:prstGeom>
            <a:solidFill>
              <a:srgbClr val="92D05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grpSp>
        <p:nvGrpSpPr>
          <p:cNvPr id="21554" name="Group 50"/>
          <p:cNvGrpSpPr>
            <a:grpSpLocks/>
          </p:cNvGrpSpPr>
          <p:nvPr/>
        </p:nvGrpSpPr>
        <p:grpSpPr bwMode="auto">
          <a:xfrm>
            <a:off x="10731500" y="4778375"/>
            <a:ext cx="400050" cy="717550"/>
            <a:chOff x="6760" y="3010"/>
            <a:chExt cx="252" cy="452"/>
          </a:xfrm>
        </p:grpSpPr>
        <p:sp>
          <p:nvSpPr>
            <p:cNvPr id="21555" name="Rectangle 51"/>
            <p:cNvSpPr>
              <a:spLocks noChangeArrowheads="1"/>
            </p:cNvSpPr>
            <p:nvPr/>
          </p:nvSpPr>
          <p:spPr bwMode="auto">
            <a:xfrm rot="10800000">
              <a:off x="6760" y="3011"/>
              <a:ext cx="124" cy="452"/>
            </a:xfrm>
            <a:prstGeom prst="rect">
              <a:avLst/>
            </a:prstGeom>
            <a:solidFill>
              <a:srgbClr val="14244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56" name="Rectangle 52"/>
            <p:cNvSpPr>
              <a:spLocks noChangeArrowheads="1"/>
            </p:cNvSpPr>
            <p:nvPr/>
          </p:nvSpPr>
          <p:spPr bwMode="auto">
            <a:xfrm rot="10800000" flipV="1">
              <a:off x="6887" y="3032"/>
              <a:ext cx="124" cy="430"/>
            </a:xfrm>
            <a:prstGeom prst="rect">
              <a:avLst/>
            </a:prstGeom>
            <a:solidFill>
              <a:srgbClr val="92D05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sp>
        <p:nvSpPr>
          <p:cNvPr id="21557" name="Freeform 53"/>
          <p:cNvSpPr>
            <a:spLocks/>
          </p:cNvSpPr>
          <p:nvPr/>
        </p:nvSpPr>
        <p:spPr bwMode="auto">
          <a:xfrm>
            <a:off x="10579100" y="1641475"/>
            <a:ext cx="704850" cy="146050"/>
          </a:xfrm>
          <a:custGeom>
            <a:avLst/>
            <a:gdLst>
              <a:gd name="T0" fmla="*/ 0 w 1957"/>
              <a:gd name="T1" fmla="*/ 405 h 406"/>
              <a:gd name="T2" fmla="*/ 1956 w 1957"/>
              <a:gd name="T3" fmla="*/ 0 h 406"/>
            </a:gdLst>
            <a:ahLst/>
            <a:cxnLst>
              <a:cxn ang="0">
                <a:pos x="T0" y="T1"/>
              </a:cxn>
              <a:cxn ang="0">
                <a:pos x="T2" y="T3"/>
              </a:cxn>
            </a:cxnLst>
            <a:rect l="0" t="0" r="r" b="b"/>
            <a:pathLst>
              <a:path w="1957" h="406">
                <a:moveTo>
                  <a:pt x="0" y="405"/>
                </a:moveTo>
                <a:lnTo>
                  <a:pt x="1956" y="0"/>
                </a:lnTo>
              </a:path>
            </a:pathLst>
          </a:custGeom>
          <a:noFill/>
          <a:ln w="38160" cap="flat">
            <a:solidFill>
              <a:srgbClr val="5B9BD5"/>
            </a:solidFill>
            <a:miter lim="800000"/>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grpSp>
        <p:nvGrpSpPr>
          <p:cNvPr id="21558" name="Group 54"/>
          <p:cNvGrpSpPr>
            <a:grpSpLocks/>
          </p:cNvGrpSpPr>
          <p:nvPr/>
        </p:nvGrpSpPr>
        <p:grpSpPr bwMode="auto">
          <a:xfrm>
            <a:off x="925513" y="5194300"/>
            <a:ext cx="398462" cy="301625"/>
            <a:chOff x="583" y="3272"/>
            <a:chExt cx="251" cy="190"/>
          </a:xfrm>
        </p:grpSpPr>
        <p:sp>
          <p:nvSpPr>
            <p:cNvPr id="21559" name="Rectangle 55"/>
            <p:cNvSpPr>
              <a:spLocks noChangeArrowheads="1"/>
            </p:cNvSpPr>
            <p:nvPr/>
          </p:nvSpPr>
          <p:spPr bwMode="auto">
            <a:xfrm>
              <a:off x="583" y="3272"/>
              <a:ext cx="124" cy="190"/>
            </a:xfrm>
            <a:prstGeom prst="rect">
              <a:avLst/>
            </a:prstGeom>
            <a:solidFill>
              <a:srgbClr val="14244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60" name="Rectangle 56"/>
            <p:cNvSpPr>
              <a:spLocks noChangeArrowheads="1"/>
            </p:cNvSpPr>
            <p:nvPr/>
          </p:nvSpPr>
          <p:spPr bwMode="auto">
            <a:xfrm>
              <a:off x="709" y="3291"/>
              <a:ext cx="124" cy="170"/>
            </a:xfrm>
            <a:prstGeom prst="rect">
              <a:avLst/>
            </a:prstGeom>
            <a:solidFill>
              <a:srgbClr val="92D05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grpSp>
        <p:nvGrpSpPr>
          <p:cNvPr id="21561" name="Group 57"/>
          <p:cNvGrpSpPr>
            <a:grpSpLocks/>
          </p:cNvGrpSpPr>
          <p:nvPr/>
        </p:nvGrpSpPr>
        <p:grpSpPr bwMode="auto">
          <a:xfrm>
            <a:off x="1620838" y="5013325"/>
            <a:ext cx="396875" cy="482600"/>
            <a:chOff x="1021" y="3158"/>
            <a:chExt cx="250" cy="304"/>
          </a:xfrm>
        </p:grpSpPr>
        <p:sp>
          <p:nvSpPr>
            <p:cNvPr id="21562" name="Rectangle 58"/>
            <p:cNvSpPr>
              <a:spLocks noChangeArrowheads="1"/>
            </p:cNvSpPr>
            <p:nvPr/>
          </p:nvSpPr>
          <p:spPr bwMode="auto">
            <a:xfrm>
              <a:off x="1021" y="3214"/>
              <a:ext cx="124" cy="248"/>
            </a:xfrm>
            <a:prstGeom prst="rect">
              <a:avLst/>
            </a:prstGeom>
            <a:solidFill>
              <a:srgbClr val="14244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63" name="Rectangle 59"/>
            <p:cNvSpPr>
              <a:spLocks noChangeArrowheads="1"/>
            </p:cNvSpPr>
            <p:nvPr/>
          </p:nvSpPr>
          <p:spPr bwMode="auto">
            <a:xfrm>
              <a:off x="1147" y="3158"/>
              <a:ext cx="124" cy="304"/>
            </a:xfrm>
            <a:prstGeom prst="rect">
              <a:avLst/>
            </a:prstGeom>
            <a:solidFill>
              <a:srgbClr val="92D05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grpSp>
        <p:nvGrpSpPr>
          <p:cNvPr id="21564" name="Group 60"/>
          <p:cNvGrpSpPr>
            <a:grpSpLocks/>
          </p:cNvGrpSpPr>
          <p:nvPr/>
        </p:nvGrpSpPr>
        <p:grpSpPr bwMode="auto">
          <a:xfrm>
            <a:off x="2320925" y="4899025"/>
            <a:ext cx="396875" cy="598488"/>
            <a:chOff x="1462" y="3086"/>
            <a:chExt cx="250" cy="377"/>
          </a:xfrm>
        </p:grpSpPr>
        <p:sp>
          <p:nvSpPr>
            <p:cNvPr id="21565" name="Rectangle 61"/>
            <p:cNvSpPr>
              <a:spLocks noChangeArrowheads="1"/>
            </p:cNvSpPr>
            <p:nvPr/>
          </p:nvSpPr>
          <p:spPr bwMode="auto">
            <a:xfrm>
              <a:off x="1462" y="3202"/>
              <a:ext cx="124" cy="260"/>
            </a:xfrm>
            <a:prstGeom prst="rect">
              <a:avLst/>
            </a:prstGeom>
            <a:solidFill>
              <a:srgbClr val="14244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66" name="Rectangle 62"/>
            <p:cNvSpPr>
              <a:spLocks noChangeArrowheads="1"/>
            </p:cNvSpPr>
            <p:nvPr/>
          </p:nvSpPr>
          <p:spPr bwMode="auto">
            <a:xfrm>
              <a:off x="1589" y="3086"/>
              <a:ext cx="124" cy="377"/>
            </a:xfrm>
            <a:prstGeom prst="rect">
              <a:avLst/>
            </a:prstGeom>
            <a:solidFill>
              <a:srgbClr val="92D05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sp>
        <p:nvSpPr>
          <p:cNvPr id="21567" name="Rectangle 63"/>
          <p:cNvSpPr>
            <a:spLocks noChangeArrowheads="1"/>
          </p:cNvSpPr>
          <p:nvPr/>
        </p:nvSpPr>
        <p:spPr bwMode="auto">
          <a:xfrm>
            <a:off x="795338"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2003</a:t>
            </a:r>
          </a:p>
        </p:txBody>
      </p:sp>
      <p:sp>
        <p:nvSpPr>
          <p:cNvPr id="21568" name="Rectangle 64"/>
          <p:cNvSpPr>
            <a:spLocks noChangeArrowheads="1"/>
          </p:cNvSpPr>
          <p:nvPr/>
        </p:nvSpPr>
        <p:spPr bwMode="auto">
          <a:xfrm>
            <a:off x="1495425"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2004</a:t>
            </a:r>
          </a:p>
        </p:txBody>
      </p:sp>
      <p:sp>
        <p:nvSpPr>
          <p:cNvPr id="21569" name="Rectangle 65"/>
          <p:cNvSpPr>
            <a:spLocks noChangeArrowheads="1"/>
          </p:cNvSpPr>
          <p:nvPr/>
        </p:nvSpPr>
        <p:spPr bwMode="auto">
          <a:xfrm>
            <a:off x="2179638"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2005</a:t>
            </a:r>
          </a:p>
        </p:txBody>
      </p:sp>
      <p:sp>
        <p:nvSpPr>
          <p:cNvPr id="21570" name="Rectangle 66"/>
          <p:cNvSpPr>
            <a:spLocks noChangeArrowheads="1"/>
          </p:cNvSpPr>
          <p:nvPr/>
        </p:nvSpPr>
        <p:spPr bwMode="auto">
          <a:xfrm>
            <a:off x="2884488"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2006</a:t>
            </a:r>
          </a:p>
        </p:txBody>
      </p:sp>
      <p:sp>
        <p:nvSpPr>
          <p:cNvPr id="21571" name="Rectangle 67"/>
          <p:cNvSpPr>
            <a:spLocks noChangeArrowheads="1"/>
          </p:cNvSpPr>
          <p:nvPr/>
        </p:nvSpPr>
        <p:spPr bwMode="auto">
          <a:xfrm>
            <a:off x="3589338"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2007</a:t>
            </a:r>
          </a:p>
        </p:txBody>
      </p:sp>
      <p:sp>
        <p:nvSpPr>
          <p:cNvPr id="21572" name="Rectangle 68"/>
          <p:cNvSpPr>
            <a:spLocks noChangeArrowheads="1"/>
          </p:cNvSpPr>
          <p:nvPr/>
        </p:nvSpPr>
        <p:spPr bwMode="auto">
          <a:xfrm>
            <a:off x="4303713"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2008</a:t>
            </a:r>
          </a:p>
        </p:txBody>
      </p:sp>
      <p:sp>
        <p:nvSpPr>
          <p:cNvPr id="21573" name="Rectangle 69"/>
          <p:cNvSpPr>
            <a:spLocks noChangeArrowheads="1"/>
          </p:cNvSpPr>
          <p:nvPr/>
        </p:nvSpPr>
        <p:spPr bwMode="auto">
          <a:xfrm>
            <a:off x="4989513"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2009</a:t>
            </a:r>
          </a:p>
        </p:txBody>
      </p:sp>
      <p:sp>
        <p:nvSpPr>
          <p:cNvPr id="21574" name="Rectangle 70"/>
          <p:cNvSpPr>
            <a:spLocks noChangeArrowheads="1"/>
          </p:cNvSpPr>
          <p:nvPr/>
        </p:nvSpPr>
        <p:spPr bwMode="auto">
          <a:xfrm>
            <a:off x="5684838"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2010</a:t>
            </a:r>
          </a:p>
        </p:txBody>
      </p:sp>
      <p:sp>
        <p:nvSpPr>
          <p:cNvPr id="21575" name="Rectangle 71"/>
          <p:cNvSpPr>
            <a:spLocks noChangeArrowheads="1"/>
          </p:cNvSpPr>
          <p:nvPr/>
        </p:nvSpPr>
        <p:spPr bwMode="auto">
          <a:xfrm>
            <a:off x="6408738"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2011</a:t>
            </a:r>
          </a:p>
        </p:txBody>
      </p:sp>
      <p:sp>
        <p:nvSpPr>
          <p:cNvPr id="21576" name="Rectangle 72"/>
          <p:cNvSpPr>
            <a:spLocks noChangeArrowheads="1"/>
          </p:cNvSpPr>
          <p:nvPr/>
        </p:nvSpPr>
        <p:spPr bwMode="auto">
          <a:xfrm>
            <a:off x="7107238"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2012</a:t>
            </a:r>
          </a:p>
        </p:txBody>
      </p:sp>
      <p:sp>
        <p:nvSpPr>
          <p:cNvPr id="21577" name="Rectangle 73"/>
          <p:cNvSpPr>
            <a:spLocks noChangeArrowheads="1"/>
          </p:cNvSpPr>
          <p:nvPr/>
        </p:nvSpPr>
        <p:spPr bwMode="auto">
          <a:xfrm>
            <a:off x="7813675"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2013</a:t>
            </a:r>
          </a:p>
        </p:txBody>
      </p:sp>
      <p:sp>
        <p:nvSpPr>
          <p:cNvPr id="21578" name="Rectangle 74"/>
          <p:cNvSpPr>
            <a:spLocks noChangeArrowheads="1"/>
          </p:cNvSpPr>
          <p:nvPr/>
        </p:nvSpPr>
        <p:spPr bwMode="auto">
          <a:xfrm>
            <a:off x="8502650"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2014</a:t>
            </a:r>
          </a:p>
        </p:txBody>
      </p:sp>
      <p:sp>
        <p:nvSpPr>
          <p:cNvPr id="21579" name="Rectangle 75"/>
          <p:cNvSpPr>
            <a:spLocks noChangeArrowheads="1"/>
          </p:cNvSpPr>
          <p:nvPr/>
        </p:nvSpPr>
        <p:spPr bwMode="auto">
          <a:xfrm>
            <a:off x="9213850"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2015</a:t>
            </a:r>
          </a:p>
        </p:txBody>
      </p:sp>
      <p:sp>
        <p:nvSpPr>
          <p:cNvPr id="21580" name="Rectangle 76"/>
          <p:cNvSpPr>
            <a:spLocks noChangeArrowheads="1"/>
          </p:cNvSpPr>
          <p:nvPr/>
        </p:nvSpPr>
        <p:spPr bwMode="auto">
          <a:xfrm>
            <a:off x="9920288"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2016</a:t>
            </a:r>
          </a:p>
        </p:txBody>
      </p:sp>
      <p:sp>
        <p:nvSpPr>
          <p:cNvPr id="21581" name="Rectangle 77"/>
          <p:cNvSpPr>
            <a:spLocks noChangeArrowheads="1"/>
          </p:cNvSpPr>
          <p:nvPr/>
        </p:nvSpPr>
        <p:spPr bwMode="auto">
          <a:xfrm>
            <a:off x="10615613" y="5497513"/>
            <a:ext cx="692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1600">
                <a:solidFill>
                  <a:srgbClr val="8FAADC"/>
                </a:solidFill>
                <a:latin typeface="Futura Md BT" pitchFamily="32" charset="0"/>
              </a:rPr>
              <a:t>2017</a:t>
            </a:r>
          </a:p>
        </p:txBody>
      </p:sp>
      <p:grpSp>
        <p:nvGrpSpPr>
          <p:cNvPr id="21582" name="Group 78"/>
          <p:cNvGrpSpPr>
            <a:grpSpLocks/>
          </p:cNvGrpSpPr>
          <p:nvPr/>
        </p:nvGrpSpPr>
        <p:grpSpPr bwMode="auto">
          <a:xfrm>
            <a:off x="146050" y="5832475"/>
            <a:ext cx="731838" cy="854075"/>
            <a:chOff x="92" y="3674"/>
            <a:chExt cx="461" cy="538"/>
          </a:xfrm>
        </p:grpSpPr>
        <p:sp>
          <p:nvSpPr>
            <p:cNvPr id="21583" name="Rectangle 79"/>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21584" name="Picture 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1585" name="Rectangle 81"/>
          <p:cNvSpPr>
            <a:spLocks noChangeArrowheads="1"/>
          </p:cNvSpPr>
          <p:nvPr/>
        </p:nvSpPr>
        <p:spPr bwMode="auto">
          <a:xfrm>
            <a:off x="754063" y="2251075"/>
            <a:ext cx="179387" cy="179388"/>
          </a:xfrm>
          <a:prstGeom prst="rect">
            <a:avLst/>
          </a:prstGeom>
          <a:solidFill>
            <a:srgbClr val="14244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86" name="Rectangle 82"/>
          <p:cNvSpPr>
            <a:spLocks noChangeArrowheads="1"/>
          </p:cNvSpPr>
          <p:nvPr/>
        </p:nvSpPr>
        <p:spPr bwMode="auto">
          <a:xfrm>
            <a:off x="754063" y="2560638"/>
            <a:ext cx="179387" cy="179387"/>
          </a:xfrm>
          <a:prstGeom prst="rect">
            <a:avLst/>
          </a:prstGeom>
          <a:solidFill>
            <a:srgbClr val="92D05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87" name="Rectangle 83"/>
          <p:cNvSpPr>
            <a:spLocks noChangeArrowheads="1"/>
          </p:cNvSpPr>
          <p:nvPr/>
        </p:nvSpPr>
        <p:spPr bwMode="auto">
          <a:xfrm>
            <a:off x="754063" y="2901950"/>
            <a:ext cx="179387" cy="179388"/>
          </a:xfrm>
          <a:prstGeom prst="rect">
            <a:avLst/>
          </a:prstGeom>
          <a:solidFill>
            <a:srgbClr val="9DC3E6"/>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1588" name="Rectangle 84"/>
          <p:cNvSpPr>
            <a:spLocks noChangeArrowheads="1"/>
          </p:cNvSpPr>
          <p:nvPr/>
        </p:nvSpPr>
        <p:spPr bwMode="auto">
          <a:xfrm>
            <a:off x="957263" y="2127250"/>
            <a:ext cx="6472237" cy="3897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ts val="25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pPr>
            <a:r>
              <a:rPr lang="pt-BR" sz="2000" dirty="0" smtClean="0">
                <a:solidFill>
                  <a:srgbClr val="FFFFFF"/>
                </a:solidFill>
                <a:latin typeface="Futura Bk BT" pitchFamily="32" charset="0"/>
              </a:rPr>
              <a:t>Analistas Ambientais</a:t>
            </a:r>
            <a:endParaRPr lang="pt-BR" sz="2000" dirty="0">
              <a:solidFill>
                <a:srgbClr val="FFFFFF"/>
              </a:solidFill>
              <a:latin typeface="Futura Bk BT" pitchFamily="32" charset="0"/>
            </a:endParaRPr>
          </a:p>
        </p:txBody>
      </p:sp>
      <p:sp>
        <p:nvSpPr>
          <p:cNvPr id="21589" name="Rectangle 85"/>
          <p:cNvSpPr>
            <a:spLocks noChangeArrowheads="1"/>
          </p:cNvSpPr>
          <p:nvPr/>
        </p:nvSpPr>
        <p:spPr bwMode="auto">
          <a:xfrm>
            <a:off x="957263" y="2457450"/>
            <a:ext cx="6472237"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ts val="25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pPr>
            <a:r>
              <a:rPr lang="pt-BR" sz="2000">
                <a:solidFill>
                  <a:srgbClr val="FFFFFF"/>
                </a:solidFill>
                <a:latin typeface="Futura Bk BT" pitchFamily="32" charset="0"/>
              </a:rPr>
              <a:t>Nº de licenças</a:t>
            </a:r>
          </a:p>
        </p:txBody>
      </p:sp>
      <p:sp>
        <p:nvSpPr>
          <p:cNvPr id="21590" name="Rectangle 86"/>
          <p:cNvSpPr>
            <a:spLocks noChangeArrowheads="1"/>
          </p:cNvSpPr>
          <p:nvPr/>
        </p:nvSpPr>
        <p:spPr bwMode="auto">
          <a:xfrm>
            <a:off x="968375" y="2822575"/>
            <a:ext cx="6472238" cy="40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ts val="25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pPr>
            <a:r>
              <a:rPr lang="pt-BR" sz="2000">
                <a:solidFill>
                  <a:srgbClr val="FFFFFF"/>
                </a:solidFill>
                <a:latin typeface="Futura Bk BT" pitchFamily="32" charset="0"/>
              </a:rPr>
              <a:t>Nº de processos</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93117"/>
            <a:ext cx="10514013" cy="615603"/>
          </a:xfrm>
        </p:spPr>
        <p:txBody>
          <a:bodyPr/>
          <a:lstStyle/>
          <a:p>
            <a:pPr algn="ctr"/>
            <a:r>
              <a:rPr lang="pt-BR" sz="2800" b="1" dirty="0" smtClean="0">
                <a:solidFill>
                  <a:schemeClr val="bg1"/>
                </a:solidFill>
                <a:latin typeface="Futura Bk BT"/>
              </a:rPr>
              <a:t>Processos </a:t>
            </a:r>
            <a:r>
              <a:rPr lang="pt-BR" sz="2800" b="1" dirty="0">
                <a:solidFill>
                  <a:schemeClr val="bg1"/>
                </a:solidFill>
                <a:latin typeface="Futura Bk BT"/>
              </a:rPr>
              <a:t>de Licenciamento relativos ao Setor </a:t>
            </a:r>
            <a:r>
              <a:rPr lang="pt-BR" sz="2800" b="1" dirty="0" smtClean="0">
                <a:solidFill>
                  <a:schemeClr val="bg1"/>
                </a:solidFill>
                <a:latin typeface="Futura Bk BT"/>
              </a:rPr>
              <a:t>Elétrico</a:t>
            </a:r>
            <a:endParaRPr lang="pt-BR" sz="2800" b="1" dirty="0">
              <a:latin typeface="Futura Bk BT"/>
            </a:endParaRPr>
          </a:p>
        </p:txBody>
      </p:sp>
      <p:graphicFrame>
        <p:nvGraphicFramePr>
          <p:cNvPr id="3" name="Tabela 2"/>
          <p:cNvGraphicFramePr>
            <a:graphicFrameLocks noGrp="1"/>
          </p:cNvGraphicFramePr>
          <p:nvPr>
            <p:extLst>
              <p:ext uri="{D42A27DB-BD31-4B8C-83A1-F6EECF244321}">
                <p14:modId xmlns:p14="http://schemas.microsoft.com/office/powerpoint/2010/main" val="3009147861"/>
              </p:ext>
            </p:extLst>
          </p:nvPr>
        </p:nvGraphicFramePr>
        <p:xfrm>
          <a:off x="1127449" y="1035964"/>
          <a:ext cx="10585175" cy="5641510"/>
        </p:xfrm>
        <a:graphic>
          <a:graphicData uri="http://schemas.openxmlformats.org/drawingml/2006/table">
            <a:tbl>
              <a:tblPr firstRow="1" firstCol="1" bandRow="1"/>
              <a:tblGrid>
                <a:gridCol w="3488599"/>
                <a:gridCol w="2072836"/>
                <a:gridCol w="1535141"/>
                <a:gridCol w="3488599"/>
              </a:tblGrid>
              <a:tr h="524626">
                <a:tc>
                  <a:txBody>
                    <a:bodyPr/>
                    <a:lstStyle/>
                    <a:p>
                      <a:pPr algn="ctr">
                        <a:lnSpc>
                          <a:spcPct val="115000"/>
                        </a:lnSpc>
                        <a:spcAft>
                          <a:spcPts val="0"/>
                        </a:spcAft>
                      </a:pPr>
                      <a:r>
                        <a:rPr lang="pt-BR" sz="1600" b="1" dirty="0">
                          <a:solidFill>
                            <a:srgbClr val="FFFFFF"/>
                          </a:solidFill>
                          <a:effectLst/>
                          <a:latin typeface="Futura Bk BT"/>
                          <a:ea typeface="Calibri"/>
                          <a:cs typeface="Times New Roman"/>
                        </a:rPr>
                        <a:t>Empreendimento</a:t>
                      </a:r>
                      <a:endParaRPr lang="pt-BR" sz="1600" dirty="0">
                        <a:effectLst/>
                        <a:latin typeface="Futura Bk BT"/>
                        <a:ea typeface="Calibri"/>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pt-BR" sz="1600" b="1">
                          <a:solidFill>
                            <a:srgbClr val="FFFFFF"/>
                          </a:solidFill>
                          <a:effectLst/>
                          <a:latin typeface="Futura Bk BT"/>
                          <a:ea typeface="Calibri"/>
                          <a:cs typeface="Times New Roman"/>
                        </a:rPr>
                        <a:t>Quantidade</a:t>
                      </a:r>
                      <a:endParaRPr lang="pt-BR" sz="1600">
                        <a:effectLst/>
                        <a:latin typeface="Futura Bk BT"/>
                        <a:ea typeface="Calibri"/>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pt-BR" sz="1600" b="1">
                          <a:solidFill>
                            <a:srgbClr val="FFFFFF"/>
                          </a:solidFill>
                          <a:effectLst/>
                          <a:latin typeface="Futura Bk BT"/>
                          <a:ea typeface="Calibri"/>
                          <a:cs typeface="Times New Roman"/>
                        </a:rPr>
                        <a:t>%</a:t>
                      </a:r>
                      <a:endParaRPr lang="pt-BR" sz="1600">
                        <a:effectLst/>
                        <a:latin typeface="Futura Bk BT"/>
                        <a:ea typeface="Calibri"/>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pt-BR" sz="1600" b="1">
                          <a:solidFill>
                            <a:srgbClr val="FFFFFF"/>
                          </a:solidFill>
                          <a:effectLst/>
                          <a:latin typeface="Futura Bk BT"/>
                          <a:ea typeface="Calibri"/>
                          <a:cs typeface="Times New Roman"/>
                        </a:rPr>
                        <a:t>Observação</a:t>
                      </a:r>
                      <a:endParaRPr lang="pt-BR" sz="1600">
                        <a:effectLst/>
                        <a:latin typeface="Futura Bk BT"/>
                        <a:ea typeface="Calibri"/>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r>
              <a:tr h="817035">
                <a:tc>
                  <a:txBody>
                    <a:bodyPr/>
                    <a:lstStyle/>
                    <a:p>
                      <a:pPr>
                        <a:lnSpc>
                          <a:spcPct val="115000"/>
                        </a:lnSpc>
                        <a:spcAft>
                          <a:spcPts val="0"/>
                        </a:spcAft>
                      </a:pPr>
                      <a:r>
                        <a:rPr lang="pt-BR" sz="1600" b="1" dirty="0">
                          <a:solidFill>
                            <a:srgbClr val="FFFFFF"/>
                          </a:solidFill>
                          <a:effectLst/>
                          <a:latin typeface="Futura Bk BT"/>
                          <a:ea typeface="Calibri"/>
                          <a:cs typeface="Times New Roman"/>
                        </a:rPr>
                        <a:t>Linhas de Transmissão</a:t>
                      </a:r>
                      <a:endParaRPr lang="pt-BR" sz="1600" dirty="0">
                        <a:effectLst/>
                        <a:latin typeface="Futura Bk BT"/>
                        <a:ea typeface="Calibri"/>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4F81BD"/>
                    </a:solidFill>
                  </a:tcPr>
                </a:tc>
                <a:tc>
                  <a:txBody>
                    <a:bodyPr/>
                    <a:lstStyle/>
                    <a:p>
                      <a:pPr algn="ctr">
                        <a:lnSpc>
                          <a:spcPct val="115000"/>
                        </a:lnSpc>
                        <a:spcAft>
                          <a:spcPts val="0"/>
                        </a:spcAft>
                      </a:pPr>
                      <a:r>
                        <a:rPr lang="pt-BR" sz="1600" b="1" dirty="0">
                          <a:effectLst/>
                          <a:latin typeface="Futura Bk BT"/>
                          <a:ea typeface="Calibri"/>
                          <a:cs typeface="Times New Roman"/>
                        </a:rPr>
                        <a:t>256</a:t>
                      </a: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D8D8D8"/>
                    </a:solidFill>
                  </a:tcPr>
                </a:tc>
                <a:tc>
                  <a:txBody>
                    <a:bodyPr/>
                    <a:lstStyle/>
                    <a:p>
                      <a:pPr algn="ctr">
                        <a:lnSpc>
                          <a:spcPct val="115000"/>
                        </a:lnSpc>
                        <a:spcAft>
                          <a:spcPts val="0"/>
                        </a:spcAft>
                      </a:pPr>
                      <a:r>
                        <a:rPr lang="pt-BR" sz="1600" b="1">
                          <a:effectLst/>
                          <a:latin typeface="Futura Bk BT"/>
                          <a:ea typeface="Calibri"/>
                          <a:cs typeface="Times New Roman"/>
                        </a:rPr>
                        <a:t>12,2</a:t>
                      </a: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D8D8D8"/>
                    </a:solidFill>
                  </a:tcPr>
                </a:tc>
                <a:tc>
                  <a:txBody>
                    <a:bodyPr/>
                    <a:lstStyle/>
                    <a:p>
                      <a:pPr>
                        <a:lnSpc>
                          <a:spcPct val="115000"/>
                        </a:lnSpc>
                        <a:spcAft>
                          <a:spcPts val="0"/>
                        </a:spcAft>
                      </a:pPr>
                      <a:r>
                        <a:rPr lang="pt-BR" sz="1600" b="1">
                          <a:effectLst/>
                          <a:latin typeface="Futura Bk BT"/>
                          <a:ea typeface="Calibri"/>
                          <a:cs typeface="Times New Roman"/>
                        </a:rPr>
                        <a:t>Contando com as regularizações são cerca de 100 mil km de LTs.</a:t>
                      </a: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D8D8D8"/>
                    </a:solidFill>
                  </a:tcPr>
                </a:tc>
              </a:tr>
              <a:tr h="817035">
                <a:tc>
                  <a:txBody>
                    <a:bodyPr/>
                    <a:lstStyle/>
                    <a:p>
                      <a:pPr>
                        <a:lnSpc>
                          <a:spcPct val="115000"/>
                        </a:lnSpc>
                        <a:spcAft>
                          <a:spcPts val="0"/>
                        </a:spcAft>
                      </a:pPr>
                      <a:r>
                        <a:rPr lang="pt-BR" sz="1600" b="1">
                          <a:solidFill>
                            <a:srgbClr val="FFFFFF"/>
                          </a:solidFill>
                          <a:effectLst/>
                          <a:latin typeface="Futura Bk BT"/>
                          <a:ea typeface="Calibri"/>
                          <a:cs typeface="Times New Roman"/>
                        </a:rPr>
                        <a:t>Nucleares (pesquisa, geração, indústria e transporte)</a:t>
                      </a:r>
                      <a:endParaRPr lang="pt-BR" sz="1600">
                        <a:effectLst/>
                        <a:latin typeface="Futura Bk BT"/>
                        <a:ea typeface="Calibri"/>
                        <a:cs typeface="Times New Roman"/>
                      </a:endParaRPr>
                    </a:p>
                  </a:txBody>
                  <a:tcPr marL="68580" marR="68580" marT="0" marB="0" anchor="ctr">
                    <a:lnL>
                      <a:noFill/>
                    </a:lnL>
                    <a:lnR>
                      <a:noFill/>
                    </a:lnR>
                    <a:lnT>
                      <a:noFill/>
                    </a:lnT>
                    <a:lnB>
                      <a:noFill/>
                    </a:lnB>
                    <a:solidFill>
                      <a:srgbClr val="4F81BD"/>
                    </a:solidFill>
                  </a:tcPr>
                </a:tc>
                <a:tc>
                  <a:txBody>
                    <a:bodyPr/>
                    <a:lstStyle/>
                    <a:p>
                      <a:pPr algn="ctr">
                        <a:lnSpc>
                          <a:spcPct val="115000"/>
                        </a:lnSpc>
                        <a:spcAft>
                          <a:spcPts val="0"/>
                        </a:spcAft>
                      </a:pPr>
                      <a:r>
                        <a:rPr lang="pt-BR" sz="1600" b="1" dirty="0">
                          <a:solidFill>
                            <a:schemeClr val="bg1"/>
                          </a:solidFill>
                          <a:effectLst/>
                          <a:latin typeface="Futura Bk BT"/>
                          <a:ea typeface="Calibri"/>
                          <a:cs typeface="Times New Roman"/>
                        </a:rPr>
                        <a:t>75</a:t>
                      </a:r>
                    </a:p>
                  </a:txBody>
                  <a:tcPr marL="68580" marR="68580" marT="0" marB="0" anchor="ctr">
                    <a:lnL>
                      <a:noFill/>
                    </a:lnL>
                    <a:lnR>
                      <a:noFill/>
                    </a:lnR>
                    <a:lnT>
                      <a:noFill/>
                    </a:lnT>
                    <a:lnB>
                      <a:noFill/>
                    </a:lnB>
                  </a:tcPr>
                </a:tc>
                <a:tc>
                  <a:txBody>
                    <a:bodyPr/>
                    <a:lstStyle/>
                    <a:p>
                      <a:pPr algn="ctr">
                        <a:lnSpc>
                          <a:spcPct val="115000"/>
                        </a:lnSpc>
                        <a:spcAft>
                          <a:spcPts val="0"/>
                        </a:spcAft>
                      </a:pPr>
                      <a:r>
                        <a:rPr lang="pt-BR" sz="1600" b="1" dirty="0">
                          <a:solidFill>
                            <a:schemeClr val="bg1"/>
                          </a:solidFill>
                          <a:effectLst/>
                          <a:latin typeface="Futura Bk BT"/>
                          <a:ea typeface="Calibri"/>
                          <a:cs typeface="Times New Roman"/>
                        </a:rPr>
                        <a:t>3,5</a:t>
                      </a:r>
                    </a:p>
                  </a:txBody>
                  <a:tcPr marL="68580" marR="68580" marT="0" marB="0" anchor="ctr">
                    <a:lnL>
                      <a:noFill/>
                    </a:lnL>
                    <a:lnR>
                      <a:noFill/>
                    </a:lnR>
                    <a:lnT>
                      <a:noFill/>
                    </a:lnT>
                    <a:lnB>
                      <a:noFill/>
                    </a:lnB>
                  </a:tcPr>
                </a:tc>
                <a:tc>
                  <a:txBody>
                    <a:bodyPr/>
                    <a:lstStyle/>
                    <a:p>
                      <a:pPr>
                        <a:lnSpc>
                          <a:spcPct val="115000"/>
                        </a:lnSpc>
                        <a:spcAft>
                          <a:spcPts val="0"/>
                        </a:spcAft>
                      </a:pPr>
                      <a:r>
                        <a:rPr lang="pt-BR" sz="1600" b="1" dirty="0">
                          <a:solidFill>
                            <a:schemeClr val="bg1"/>
                          </a:solidFill>
                          <a:effectLst/>
                          <a:latin typeface="Futura Bk BT"/>
                          <a:ea typeface="Calibri"/>
                          <a:cs typeface="Times New Roman"/>
                        </a:rPr>
                        <a:t>2 Usinas com LO</a:t>
                      </a:r>
                    </a:p>
                    <a:p>
                      <a:pPr>
                        <a:lnSpc>
                          <a:spcPct val="115000"/>
                        </a:lnSpc>
                        <a:spcAft>
                          <a:spcPts val="0"/>
                        </a:spcAft>
                      </a:pPr>
                      <a:r>
                        <a:rPr lang="pt-BR" sz="1600" b="1" dirty="0">
                          <a:solidFill>
                            <a:schemeClr val="bg1"/>
                          </a:solidFill>
                          <a:effectLst/>
                          <a:latin typeface="Futura Bk BT"/>
                          <a:ea typeface="Calibri"/>
                          <a:cs typeface="Times New Roman"/>
                        </a:rPr>
                        <a:t>1 Usina com LI</a:t>
                      </a:r>
                    </a:p>
                  </a:txBody>
                  <a:tcPr marL="68580" marR="68580" marT="0" marB="0" anchor="ctr">
                    <a:lnL>
                      <a:noFill/>
                    </a:lnL>
                    <a:lnR>
                      <a:noFill/>
                    </a:lnR>
                    <a:lnT>
                      <a:noFill/>
                    </a:lnT>
                    <a:lnB>
                      <a:noFill/>
                    </a:lnB>
                  </a:tcPr>
                </a:tc>
              </a:tr>
              <a:tr h="817035">
                <a:tc>
                  <a:txBody>
                    <a:bodyPr/>
                    <a:lstStyle/>
                    <a:p>
                      <a:pPr>
                        <a:lnSpc>
                          <a:spcPct val="115000"/>
                        </a:lnSpc>
                        <a:spcAft>
                          <a:spcPts val="0"/>
                        </a:spcAft>
                      </a:pPr>
                      <a:r>
                        <a:rPr lang="pt-BR" sz="1600" b="1" dirty="0">
                          <a:solidFill>
                            <a:srgbClr val="FFFFFF"/>
                          </a:solidFill>
                          <a:effectLst/>
                          <a:latin typeface="Futura Bk BT"/>
                          <a:ea typeface="Calibri"/>
                          <a:cs typeface="Times New Roman"/>
                        </a:rPr>
                        <a:t>Parques Eólicos</a:t>
                      </a:r>
                      <a:endParaRPr lang="pt-BR" sz="1600" dirty="0">
                        <a:effectLst/>
                        <a:latin typeface="Futura Bk BT"/>
                        <a:ea typeface="Calibri"/>
                        <a:cs typeface="Times New Roman"/>
                      </a:endParaRPr>
                    </a:p>
                  </a:txBody>
                  <a:tcPr marL="68580" marR="68580" marT="0" marB="0" anchor="ctr">
                    <a:lnL>
                      <a:noFill/>
                    </a:lnL>
                    <a:lnR>
                      <a:noFill/>
                    </a:lnR>
                    <a:lnT>
                      <a:noFill/>
                    </a:lnT>
                    <a:lnB>
                      <a:noFill/>
                    </a:lnB>
                    <a:solidFill>
                      <a:srgbClr val="4F81BD"/>
                    </a:solidFill>
                  </a:tcPr>
                </a:tc>
                <a:tc>
                  <a:txBody>
                    <a:bodyPr/>
                    <a:lstStyle/>
                    <a:p>
                      <a:pPr algn="ctr">
                        <a:lnSpc>
                          <a:spcPct val="115000"/>
                        </a:lnSpc>
                        <a:spcAft>
                          <a:spcPts val="0"/>
                        </a:spcAft>
                      </a:pPr>
                      <a:r>
                        <a:rPr lang="pt-BR" sz="1600" b="1" dirty="0">
                          <a:effectLst/>
                          <a:latin typeface="Futura Bk BT"/>
                          <a:ea typeface="Calibri"/>
                          <a:cs typeface="Times New Roman"/>
                        </a:rPr>
                        <a:t>20</a:t>
                      </a:r>
                    </a:p>
                  </a:txBody>
                  <a:tcPr marL="68580" marR="68580" marT="0" marB="0" anchor="ctr">
                    <a:lnL>
                      <a:noFill/>
                    </a:lnL>
                    <a:lnR>
                      <a:noFill/>
                    </a:lnR>
                    <a:lnT>
                      <a:noFill/>
                    </a:lnT>
                    <a:lnB>
                      <a:noFill/>
                    </a:lnB>
                    <a:solidFill>
                      <a:srgbClr val="D8D8D8"/>
                    </a:solidFill>
                  </a:tcPr>
                </a:tc>
                <a:tc>
                  <a:txBody>
                    <a:bodyPr/>
                    <a:lstStyle/>
                    <a:p>
                      <a:pPr algn="ctr">
                        <a:lnSpc>
                          <a:spcPct val="115000"/>
                        </a:lnSpc>
                        <a:spcAft>
                          <a:spcPts val="0"/>
                        </a:spcAft>
                      </a:pPr>
                      <a:r>
                        <a:rPr lang="pt-BR" sz="1600" b="1" dirty="0">
                          <a:effectLst/>
                          <a:latin typeface="Futura Bk BT"/>
                          <a:ea typeface="Calibri"/>
                          <a:cs typeface="Times New Roman"/>
                        </a:rPr>
                        <a:t>1,0</a:t>
                      </a:r>
                    </a:p>
                  </a:txBody>
                  <a:tcPr marL="68580" marR="68580" marT="0" marB="0" anchor="ctr">
                    <a:lnL>
                      <a:noFill/>
                    </a:lnL>
                    <a:lnR>
                      <a:noFill/>
                    </a:lnR>
                    <a:lnT>
                      <a:noFill/>
                    </a:lnT>
                    <a:lnB>
                      <a:noFill/>
                    </a:lnB>
                    <a:solidFill>
                      <a:srgbClr val="D8D8D8"/>
                    </a:solidFill>
                  </a:tcPr>
                </a:tc>
                <a:tc>
                  <a:txBody>
                    <a:bodyPr/>
                    <a:lstStyle/>
                    <a:p>
                      <a:pPr>
                        <a:lnSpc>
                          <a:spcPct val="115000"/>
                        </a:lnSpc>
                        <a:spcAft>
                          <a:spcPts val="0"/>
                        </a:spcAft>
                      </a:pPr>
                      <a:r>
                        <a:rPr lang="pt-BR" sz="1600" b="1" dirty="0">
                          <a:effectLst/>
                          <a:latin typeface="Futura Bk BT"/>
                          <a:ea typeface="Calibri"/>
                          <a:cs typeface="Times New Roman"/>
                        </a:rPr>
                        <a:t>2.000 MW nos processos abertos no IBAMA. </a:t>
                      </a:r>
                    </a:p>
                    <a:p>
                      <a:pPr>
                        <a:lnSpc>
                          <a:spcPct val="115000"/>
                        </a:lnSpc>
                        <a:spcAft>
                          <a:spcPts val="0"/>
                        </a:spcAft>
                      </a:pPr>
                      <a:r>
                        <a:rPr lang="pt-BR" sz="1600" b="1" dirty="0">
                          <a:effectLst/>
                          <a:latin typeface="Futura Bk BT"/>
                          <a:ea typeface="Calibri"/>
                          <a:cs typeface="Times New Roman"/>
                        </a:rPr>
                        <a:t>2 Parques Offshore com TR</a:t>
                      </a:r>
                    </a:p>
                  </a:txBody>
                  <a:tcPr marL="68580" marR="68580" marT="0" marB="0" anchor="ctr">
                    <a:lnL>
                      <a:noFill/>
                    </a:lnL>
                    <a:lnR>
                      <a:noFill/>
                    </a:lnR>
                    <a:lnT>
                      <a:noFill/>
                    </a:lnT>
                    <a:lnB>
                      <a:noFill/>
                    </a:lnB>
                    <a:solidFill>
                      <a:srgbClr val="D8D8D8"/>
                    </a:solidFill>
                  </a:tcPr>
                </a:tc>
              </a:tr>
              <a:tr h="544690">
                <a:tc>
                  <a:txBody>
                    <a:bodyPr/>
                    <a:lstStyle/>
                    <a:p>
                      <a:pPr>
                        <a:lnSpc>
                          <a:spcPct val="115000"/>
                        </a:lnSpc>
                        <a:spcAft>
                          <a:spcPts val="0"/>
                        </a:spcAft>
                      </a:pPr>
                      <a:r>
                        <a:rPr lang="pt-BR" sz="1600" b="1">
                          <a:solidFill>
                            <a:srgbClr val="FFFFFF"/>
                          </a:solidFill>
                          <a:effectLst/>
                          <a:latin typeface="Futura Bk BT"/>
                          <a:ea typeface="Calibri"/>
                          <a:cs typeface="Times New Roman"/>
                        </a:rPr>
                        <a:t>Pequenas Centrais Hidrelétricas - PCH</a:t>
                      </a:r>
                      <a:endParaRPr lang="pt-BR" sz="1600">
                        <a:effectLst/>
                        <a:latin typeface="Futura Bk BT"/>
                        <a:ea typeface="Calibri"/>
                        <a:cs typeface="Times New Roman"/>
                      </a:endParaRPr>
                    </a:p>
                  </a:txBody>
                  <a:tcPr marL="68580" marR="68580" marT="0" marB="0" anchor="ctr">
                    <a:lnL>
                      <a:noFill/>
                    </a:lnL>
                    <a:lnR>
                      <a:noFill/>
                    </a:lnR>
                    <a:lnT>
                      <a:noFill/>
                    </a:lnT>
                    <a:lnB>
                      <a:noFill/>
                    </a:lnB>
                    <a:solidFill>
                      <a:srgbClr val="4F81BD"/>
                    </a:solidFill>
                  </a:tcPr>
                </a:tc>
                <a:tc>
                  <a:txBody>
                    <a:bodyPr/>
                    <a:lstStyle/>
                    <a:p>
                      <a:pPr algn="ctr">
                        <a:lnSpc>
                          <a:spcPct val="115000"/>
                        </a:lnSpc>
                        <a:spcAft>
                          <a:spcPts val="0"/>
                        </a:spcAft>
                      </a:pPr>
                      <a:r>
                        <a:rPr lang="pt-BR" sz="1600" b="1" dirty="0">
                          <a:solidFill>
                            <a:schemeClr val="bg1"/>
                          </a:solidFill>
                          <a:effectLst/>
                          <a:latin typeface="Futura Bk BT"/>
                          <a:ea typeface="Calibri"/>
                          <a:cs typeface="Times New Roman"/>
                        </a:rPr>
                        <a:t>39</a:t>
                      </a:r>
                    </a:p>
                  </a:txBody>
                  <a:tcPr marL="68580" marR="68580" marT="0" marB="0" anchor="ctr">
                    <a:lnL>
                      <a:noFill/>
                    </a:lnL>
                    <a:lnR>
                      <a:noFill/>
                    </a:lnR>
                    <a:lnT>
                      <a:noFill/>
                    </a:lnT>
                    <a:lnB>
                      <a:noFill/>
                    </a:lnB>
                  </a:tcPr>
                </a:tc>
                <a:tc>
                  <a:txBody>
                    <a:bodyPr/>
                    <a:lstStyle/>
                    <a:p>
                      <a:pPr algn="ctr">
                        <a:lnSpc>
                          <a:spcPct val="115000"/>
                        </a:lnSpc>
                        <a:spcAft>
                          <a:spcPts val="0"/>
                        </a:spcAft>
                      </a:pPr>
                      <a:r>
                        <a:rPr lang="pt-BR" sz="1600" b="1" dirty="0">
                          <a:solidFill>
                            <a:schemeClr val="bg1"/>
                          </a:solidFill>
                          <a:effectLst/>
                          <a:latin typeface="Futura Bk BT"/>
                          <a:ea typeface="Calibri"/>
                          <a:cs typeface="Times New Roman"/>
                        </a:rPr>
                        <a:t>1,8</a:t>
                      </a:r>
                    </a:p>
                  </a:txBody>
                  <a:tcPr marL="68580" marR="68580" marT="0" marB="0" anchor="ctr">
                    <a:lnL>
                      <a:noFill/>
                    </a:lnL>
                    <a:lnR>
                      <a:noFill/>
                    </a:lnR>
                    <a:lnT>
                      <a:noFill/>
                    </a:lnT>
                    <a:lnB>
                      <a:noFill/>
                    </a:lnB>
                  </a:tcPr>
                </a:tc>
                <a:tc>
                  <a:txBody>
                    <a:bodyPr/>
                    <a:lstStyle/>
                    <a:p>
                      <a:endParaRPr lang="pt-BR" sz="1600" b="1" dirty="0">
                        <a:effectLst/>
                        <a:latin typeface="Futura Bk BT"/>
                        <a:cs typeface="Times New Roman"/>
                      </a:endParaRPr>
                    </a:p>
                  </a:txBody>
                  <a:tcPr marL="68580" marR="68580" marT="0" marB="0" anchor="ctr">
                    <a:lnL>
                      <a:noFill/>
                    </a:lnL>
                    <a:lnR>
                      <a:noFill/>
                    </a:lnR>
                    <a:lnT>
                      <a:noFill/>
                    </a:lnT>
                    <a:lnB>
                      <a:noFill/>
                    </a:lnB>
                  </a:tcPr>
                </a:tc>
              </a:tr>
              <a:tr h="992500">
                <a:tc>
                  <a:txBody>
                    <a:bodyPr/>
                    <a:lstStyle/>
                    <a:p>
                      <a:pPr>
                        <a:lnSpc>
                          <a:spcPct val="115000"/>
                        </a:lnSpc>
                        <a:spcAft>
                          <a:spcPts val="0"/>
                        </a:spcAft>
                      </a:pPr>
                      <a:r>
                        <a:rPr lang="pt-BR" sz="1600" b="1">
                          <a:solidFill>
                            <a:srgbClr val="FFFFFF"/>
                          </a:solidFill>
                          <a:effectLst/>
                          <a:latin typeface="Futura Bk BT"/>
                          <a:ea typeface="Calibri"/>
                          <a:cs typeface="Times New Roman"/>
                        </a:rPr>
                        <a:t>Usinas Hidrelétricas - UHE</a:t>
                      </a:r>
                      <a:endParaRPr lang="pt-BR" sz="1600">
                        <a:effectLst/>
                        <a:latin typeface="Futura Bk BT"/>
                        <a:ea typeface="Calibri"/>
                        <a:cs typeface="Times New Roman"/>
                      </a:endParaRPr>
                    </a:p>
                  </a:txBody>
                  <a:tcPr marL="68580" marR="68580" marT="0" marB="0" anchor="ctr">
                    <a:lnL>
                      <a:noFill/>
                    </a:lnL>
                    <a:lnR>
                      <a:noFill/>
                    </a:lnR>
                    <a:lnT>
                      <a:noFill/>
                    </a:lnT>
                    <a:lnB>
                      <a:noFill/>
                    </a:lnB>
                    <a:solidFill>
                      <a:srgbClr val="4F81BD"/>
                    </a:solidFill>
                  </a:tcPr>
                </a:tc>
                <a:tc>
                  <a:txBody>
                    <a:bodyPr/>
                    <a:lstStyle/>
                    <a:p>
                      <a:pPr algn="ctr">
                        <a:lnSpc>
                          <a:spcPct val="115000"/>
                        </a:lnSpc>
                        <a:spcAft>
                          <a:spcPts val="0"/>
                        </a:spcAft>
                      </a:pPr>
                      <a:r>
                        <a:rPr lang="pt-BR" sz="1600" b="1" dirty="0">
                          <a:effectLst/>
                          <a:latin typeface="Futura Bk BT"/>
                          <a:ea typeface="Calibri"/>
                          <a:cs typeface="Times New Roman"/>
                        </a:rPr>
                        <a:t>78</a:t>
                      </a:r>
                    </a:p>
                  </a:txBody>
                  <a:tcPr marL="68580" marR="68580" marT="0" marB="0" anchor="ctr">
                    <a:lnL>
                      <a:noFill/>
                    </a:lnL>
                    <a:lnR>
                      <a:noFill/>
                    </a:lnR>
                    <a:lnT>
                      <a:noFill/>
                    </a:lnT>
                    <a:lnB>
                      <a:noFill/>
                    </a:lnB>
                    <a:solidFill>
                      <a:srgbClr val="D8D8D8"/>
                    </a:solidFill>
                  </a:tcPr>
                </a:tc>
                <a:tc>
                  <a:txBody>
                    <a:bodyPr/>
                    <a:lstStyle/>
                    <a:p>
                      <a:pPr algn="ctr">
                        <a:lnSpc>
                          <a:spcPct val="115000"/>
                        </a:lnSpc>
                        <a:spcAft>
                          <a:spcPts val="0"/>
                        </a:spcAft>
                      </a:pPr>
                      <a:r>
                        <a:rPr lang="pt-BR" sz="1600" b="1" dirty="0">
                          <a:effectLst/>
                          <a:latin typeface="Futura Bk BT"/>
                          <a:ea typeface="Calibri"/>
                          <a:cs typeface="Times New Roman"/>
                        </a:rPr>
                        <a:t>3,7</a:t>
                      </a:r>
                    </a:p>
                  </a:txBody>
                  <a:tcPr marL="68580" marR="68580" marT="0" marB="0" anchor="ctr">
                    <a:lnL>
                      <a:noFill/>
                    </a:lnL>
                    <a:lnR>
                      <a:noFill/>
                    </a:lnR>
                    <a:lnT>
                      <a:noFill/>
                    </a:lnT>
                    <a:lnB>
                      <a:noFill/>
                    </a:lnB>
                    <a:solidFill>
                      <a:srgbClr val="D8D8D8"/>
                    </a:solidFill>
                  </a:tcPr>
                </a:tc>
                <a:tc>
                  <a:txBody>
                    <a:bodyPr/>
                    <a:lstStyle/>
                    <a:p>
                      <a:pPr>
                        <a:lnSpc>
                          <a:spcPct val="115000"/>
                        </a:lnSpc>
                        <a:spcAft>
                          <a:spcPts val="0"/>
                        </a:spcAft>
                      </a:pPr>
                      <a:r>
                        <a:rPr lang="pt-BR" sz="1600" b="1" dirty="0">
                          <a:effectLst/>
                          <a:latin typeface="Futura Bk BT"/>
                          <a:ea typeface="Calibri"/>
                          <a:cs typeface="Times New Roman"/>
                        </a:rPr>
                        <a:t>Segundo a LC 140 todos empreendimentos acima 300 MW devem ser licenciados</a:t>
                      </a:r>
                      <a:r>
                        <a:rPr lang="pt-BR" sz="1600" b="1" dirty="0" smtClean="0">
                          <a:effectLst/>
                          <a:latin typeface="Futura Bk BT"/>
                          <a:ea typeface="Calibri"/>
                          <a:cs typeface="Times New Roman"/>
                        </a:rPr>
                        <a:t>/ regularizados</a:t>
                      </a:r>
                      <a:endParaRPr lang="pt-BR" sz="1600" b="1" dirty="0">
                        <a:effectLst/>
                        <a:latin typeface="Futura Bk BT"/>
                        <a:ea typeface="Calibri"/>
                        <a:cs typeface="Times New Roman"/>
                      </a:endParaRPr>
                    </a:p>
                  </a:txBody>
                  <a:tcPr marL="68580" marR="68580" marT="0" marB="0" anchor="ctr">
                    <a:lnL>
                      <a:noFill/>
                    </a:lnL>
                    <a:lnR>
                      <a:noFill/>
                    </a:lnR>
                    <a:lnT>
                      <a:noFill/>
                    </a:lnT>
                    <a:lnB>
                      <a:noFill/>
                    </a:lnB>
                    <a:solidFill>
                      <a:srgbClr val="D8D8D8"/>
                    </a:solidFill>
                  </a:tcPr>
                </a:tc>
              </a:tr>
              <a:tr h="544690">
                <a:tc>
                  <a:txBody>
                    <a:bodyPr/>
                    <a:lstStyle/>
                    <a:p>
                      <a:pPr>
                        <a:lnSpc>
                          <a:spcPct val="115000"/>
                        </a:lnSpc>
                        <a:spcAft>
                          <a:spcPts val="0"/>
                        </a:spcAft>
                      </a:pPr>
                      <a:r>
                        <a:rPr lang="pt-BR" sz="1600" b="1">
                          <a:solidFill>
                            <a:srgbClr val="FFFFFF"/>
                          </a:solidFill>
                          <a:effectLst/>
                          <a:latin typeface="Futura Bk BT"/>
                          <a:ea typeface="Calibri"/>
                          <a:cs typeface="Times New Roman"/>
                        </a:rPr>
                        <a:t>Usinas Termelétricas - UTE</a:t>
                      </a:r>
                      <a:endParaRPr lang="pt-BR" sz="1600">
                        <a:effectLst/>
                        <a:latin typeface="Futura Bk BT"/>
                        <a:ea typeface="Calibri"/>
                        <a:cs typeface="Times New Roman"/>
                      </a:endParaRPr>
                    </a:p>
                  </a:txBody>
                  <a:tcPr marL="68580" marR="68580" marT="0" marB="0" anchor="ctr">
                    <a:lnL>
                      <a:noFill/>
                    </a:lnL>
                    <a:lnR>
                      <a:noFill/>
                    </a:lnR>
                    <a:lnT>
                      <a:noFill/>
                    </a:lnT>
                    <a:lnB>
                      <a:noFill/>
                    </a:lnB>
                    <a:solidFill>
                      <a:srgbClr val="4F81BD"/>
                    </a:solidFill>
                  </a:tcPr>
                </a:tc>
                <a:tc>
                  <a:txBody>
                    <a:bodyPr/>
                    <a:lstStyle/>
                    <a:p>
                      <a:pPr algn="ctr">
                        <a:lnSpc>
                          <a:spcPct val="115000"/>
                        </a:lnSpc>
                        <a:spcAft>
                          <a:spcPts val="0"/>
                        </a:spcAft>
                      </a:pPr>
                      <a:r>
                        <a:rPr lang="pt-BR" sz="1600" b="1">
                          <a:solidFill>
                            <a:schemeClr val="bg1"/>
                          </a:solidFill>
                          <a:effectLst/>
                          <a:latin typeface="Futura Bk BT"/>
                          <a:ea typeface="Calibri"/>
                          <a:cs typeface="Times New Roman"/>
                        </a:rPr>
                        <a:t>39</a:t>
                      </a:r>
                    </a:p>
                  </a:txBody>
                  <a:tcPr marL="68580" marR="68580" marT="0" marB="0" anchor="ctr">
                    <a:lnL>
                      <a:noFill/>
                    </a:lnL>
                    <a:lnR>
                      <a:noFill/>
                    </a:lnR>
                    <a:lnT>
                      <a:noFill/>
                    </a:lnT>
                    <a:lnB>
                      <a:noFill/>
                    </a:lnB>
                  </a:tcPr>
                </a:tc>
                <a:tc>
                  <a:txBody>
                    <a:bodyPr/>
                    <a:lstStyle/>
                    <a:p>
                      <a:pPr algn="ctr">
                        <a:lnSpc>
                          <a:spcPct val="115000"/>
                        </a:lnSpc>
                        <a:spcAft>
                          <a:spcPts val="0"/>
                        </a:spcAft>
                      </a:pPr>
                      <a:r>
                        <a:rPr lang="pt-BR" sz="1600" b="1">
                          <a:solidFill>
                            <a:schemeClr val="bg1"/>
                          </a:solidFill>
                          <a:effectLst/>
                          <a:latin typeface="Futura Bk BT"/>
                          <a:ea typeface="Calibri"/>
                          <a:cs typeface="Times New Roman"/>
                        </a:rPr>
                        <a:t>1,9</a:t>
                      </a:r>
                    </a:p>
                  </a:txBody>
                  <a:tcPr marL="68580" marR="68580" marT="0" marB="0" anchor="ctr">
                    <a:lnL>
                      <a:noFill/>
                    </a:lnL>
                    <a:lnR>
                      <a:noFill/>
                    </a:lnR>
                    <a:lnT>
                      <a:noFill/>
                    </a:lnT>
                    <a:lnB>
                      <a:noFill/>
                    </a:lnB>
                  </a:tcPr>
                </a:tc>
                <a:tc>
                  <a:txBody>
                    <a:bodyPr/>
                    <a:lstStyle/>
                    <a:p>
                      <a:pPr>
                        <a:lnSpc>
                          <a:spcPct val="115000"/>
                        </a:lnSpc>
                        <a:spcAft>
                          <a:spcPts val="0"/>
                        </a:spcAft>
                      </a:pPr>
                      <a:r>
                        <a:rPr lang="pt-BR" sz="1600" b="1" dirty="0">
                          <a:solidFill>
                            <a:schemeClr val="bg1"/>
                          </a:solidFill>
                          <a:effectLst/>
                          <a:latin typeface="Futura Bk BT"/>
                          <a:ea typeface="Calibri"/>
                          <a:cs typeface="Times New Roman"/>
                        </a:rPr>
                        <a:t>Mais de 35.000 MW sendo acompanhados pelo IBAMA</a:t>
                      </a:r>
                    </a:p>
                  </a:txBody>
                  <a:tcPr marL="68580" marR="68580" marT="0" marB="0" anchor="ctr">
                    <a:lnL>
                      <a:noFill/>
                    </a:lnL>
                    <a:lnR>
                      <a:noFill/>
                    </a:lnR>
                    <a:lnT>
                      <a:noFill/>
                    </a:lnT>
                    <a:lnB>
                      <a:noFill/>
                    </a:lnB>
                  </a:tcPr>
                </a:tc>
              </a:tr>
              <a:tr h="462132">
                <a:tc>
                  <a:txBody>
                    <a:bodyPr/>
                    <a:lstStyle/>
                    <a:p>
                      <a:pPr>
                        <a:lnSpc>
                          <a:spcPct val="115000"/>
                        </a:lnSpc>
                        <a:spcAft>
                          <a:spcPts val="0"/>
                        </a:spcAft>
                      </a:pPr>
                      <a:r>
                        <a:rPr lang="pt-BR" sz="1600" b="1">
                          <a:solidFill>
                            <a:srgbClr val="FFFFFF"/>
                          </a:solidFill>
                          <a:effectLst/>
                          <a:latin typeface="Futura Bk BT"/>
                          <a:ea typeface="Calibri"/>
                          <a:cs typeface="Times New Roman"/>
                        </a:rPr>
                        <a:t>TOTAL</a:t>
                      </a:r>
                      <a:endParaRPr lang="pt-BR" sz="1600">
                        <a:effectLst/>
                        <a:latin typeface="Futura Bk BT"/>
                        <a:ea typeface="Calibri"/>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pt-BR" sz="1800" b="1" dirty="0">
                          <a:effectLst/>
                          <a:latin typeface="Futura Bk BT"/>
                          <a:ea typeface="Calibri"/>
                          <a:cs typeface="Times New Roman"/>
                        </a:rPr>
                        <a:t>508</a:t>
                      </a:r>
                      <a:endParaRPr lang="pt-BR" sz="1800" dirty="0">
                        <a:effectLst/>
                        <a:latin typeface="Futura Bk BT"/>
                        <a:ea typeface="Calibri"/>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solidFill>
                      <a:srgbClr val="D8D8D8"/>
                    </a:solidFill>
                  </a:tcPr>
                </a:tc>
                <a:tc>
                  <a:txBody>
                    <a:bodyPr/>
                    <a:lstStyle/>
                    <a:p>
                      <a:pPr algn="ctr">
                        <a:lnSpc>
                          <a:spcPct val="115000"/>
                        </a:lnSpc>
                        <a:spcAft>
                          <a:spcPts val="0"/>
                        </a:spcAft>
                      </a:pPr>
                      <a:r>
                        <a:rPr lang="pt-BR" sz="1800" b="1" dirty="0">
                          <a:effectLst/>
                          <a:latin typeface="Futura Bk BT"/>
                          <a:ea typeface="Calibri"/>
                          <a:cs typeface="Times New Roman"/>
                        </a:rPr>
                        <a:t>24,1</a:t>
                      </a:r>
                      <a:endParaRPr lang="pt-BR" sz="1800" dirty="0">
                        <a:effectLst/>
                        <a:latin typeface="Futura Bk BT"/>
                        <a:ea typeface="Calibri"/>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solidFill>
                      <a:srgbClr val="D8D8D8"/>
                    </a:solidFill>
                  </a:tcPr>
                </a:tc>
                <a:tc>
                  <a:txBody>
                    <a:bodyPr/>
                    <a:lstStyle/>
                    <a:p>
                      <a:pPr>
                        <a:lnSpc>
                          <a:spcPct val="115000"/>
                        </a:lnSpc>
                        <a:spcAft>
                          <a:spcPts val="0"/>
                        </a:spcAft>
                      </a:pPr>
                      <a:r>
                        <a:rPr lang="pt-BR" sz="1800" b="1" dirty="0">
                          <a:effectLst/>
                          <a:latin typeface="Futura Bk BT"/>
                          <a:ea typeface="Calibri"/>
                          <a:cs typeface="Times New Roman"/>
                        </a:rPr>
                        <a:t>508 proc. / +-50 pessoas</a:t>
                      </a:r>
                      <a:endParaRPr lang="pt-BR" sz="1800" dirty="0">
                        <a:effectLst/>
                        <a:latin typeface="Futura Bk BT"/>
                        <a:ea typeface="Calibri"/>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solidFill>
                      <a:srgbClr val="D8D8D8"/>
                    </a:solidFill>
                  </a:tcPr>
                </a:tc>
              </a:tr>
            </a:tbl>
          </a:graphicData>
        </a:graphic>
      </p:graphicFrame>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4" y="5877272"/>
            <a:ext cx="73183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9741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0" y="244475"/>
            <a:ext cx="12192000" cy="767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lang="pt-BR" sz="4400" b="1" dirty="0" smtClean="0">
                <a:solidFill>
                  <a:srgbClr val="FFFFFF"/>
                </a:solidFill>
                <a:latin typeface="Futura Std Book" pitchFamily="32" charset="0"/>
              </a:rPr>
              <a:t>NECESSIDADE OPERACIONAL DA DILIC</a:t>
            </a:r>
            <a:endParaRPr lang="pt-BR" sz="4400" b="1" dirty="0">
              <a:solidFill>
                <a:srgbClr val="FFFFFF"/>
              </a:solidFill>
              <a:latin typeface="Futura Std Book" pitchFamily="32" charset="0"/>
            </a:endParaRPr>
          </a:p>
        </p:txBody>
      </p:sp>
      <p:sp>
        <p:nvSpPr>
          <p:cNvPr id="22530" name="Rectangle 2"/>
          <p:cNvSpPr>
            <a:spLocks noChangeArrowheads="1"/>
          </p:cNvSpPr>
          <p:nvPr/>
        </p:nvSpPr>
        <p:spPr bwMode="auto">
          <a:xfrm>
            <a:off x="1504950" y="1500188"/>
            <a:ext cx="4383088" cy="161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ct val="100000"/>
              </a:lnSpc>
              <a:spcAft>
                <a:spcPts val="1200"/>
              </a:spcAft>
              <a:tabLst>
                <a:tab pos="449263" algn="l"/>
                <a:tab pos="898525" algn="l"/>
                <a:tab pos="1347788" algn="l"/>
                <a:tab pos="1797050" algn="l"/>
                <a:tab pos="2246313" algn="l"/>
                <a:tab pos="2695575" algn="l"/>
                <a:tab pos="3144838" algn="l"/>
                <a:tab pos="3594100" algn="l"/>
                <a:tab pos="4043363" algn="l"/>
              </a:tabLst>
            </a:pPr>
            <a:r>
              <a:rPr lang="pt-BR" sz="2000" dirty="0">
                <a:solidFill>
                  <a:srgbClr val="FFFFFF"/>
                </a:solidFill>
                <a:latin typeface="Futura Md BT" pitchFamily="32" charset="0"/>
              </a:rPr>
              <a:t>Para determinar o número ideal de Analistas Ambientais (AA) para atendimento das demandas do Licenciamento Ambiental Federal, os seguintes critérios foram utilizados: </a:t>
            </a: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l="7784" t="32793" r="28990" b="4849"/>
          <a:stretch>
            <a:fillRect/>
          </a:stretch>
        </p:blipFill>
        <p:spPr bwMode="auto">
          <a:xfrm>
            <a:off x="127000" y="3576638"/>
            <a:ext cx="5730875" cy="3165475"/>
          </a:xfrm>
          <a:prstGeom prst="rect">
            <a:avLst/>
          </a:prstGeom>
          <a:noFill/>
          <a:ln>
            <a:noFill/>
          </a:ln>
          <a:effectLst/>
          <a:extLst>
            <a:ext uri="{909E8E84-426E-40DD-AFC4-6F175D3DCCD1}">
              <a14:hiddenFill xmlns:a14="http://schemas.microsoft.com/office/drawing/2010/main">
                <a:blipFill dpi="0" rotWithShape="0">
                  <a:blip/>
                  <a:srcRect l="7784" t="32793" r="28990" b="4849"/>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2" name="Rectangle 4"/>
          <p:cNvSpPr>
            <a:spLocks noChangeArrowheads="1"/>
          </p:cNvSpPr>
          <p:nvPr/>
        </p:nvSpPr>
        <p:spPr bwMode="auto">
          <a:xfrm>
            <a:off x="6096000" y="1520825"/>
            <a:ext cx="5710238" cy="341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just" hangingPunct="1">
              <a:lnSpc>
                <a:spcPct val="100000"/>
              </a:lnSpc>
              <a:spcAft>
                <a:spcPts val="60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pt-BR" dirty="0">
                <a:solidFill>
                  <a:srgbClr val="B4C7E7"/>
                </a:solidFill>
                <a:latin typeface="Futura Lt BT" pitchFamily="32" charset="0"/>
              </a:rPr>
              <a:t>1. Relação entre número de processos existentes e o número de equipes disponíveis para executar os procedimentos técnicos de Avaliação de Impactos Ambientais;</a:t>
            </a:r>
          </a:p>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pt-BR" dirty="0">
                <a:solidFill>
                  <a:srgbClr val="B4C7E7"/>
                </a:solidFill>
                <a:latin typeface="Futura Lt BT" pitchFamily="32" charset="0"/>
              </a:rPr>
              <a:t>2. Cada equipe multidisciplinar seria composta de 4 </a:t>
            </a:r>
            <a:r>
              <a:rPr lang="pt-BR" dirty="0" err="1">
                <a:solidFill>
                  <a:srgbClr val="B4C7E7"/>
                </a:solidFill>
                <a:latin typeface="Futura Lt BT" pitchFamily="32" charset="0"/>
              </a:rPr>
              <a:t>AAs</a:t>
            </a:r>
            <a:r>
              <a:rPr lang="pt-BR" dirty="0">
                <a:solidFill>
                  <a:srgbClr val="B4C7E7"/>
                </a:solidFill>
                <a:latin typeface="Futura Lt BT" pitchFamily="32" charset="0"/>
              </a:rPr>
              <a:t>;</a:t>
            </a:r>
          </a:p>
          <a:p>
            <a:pPr hangingPunct="1">
              <a:lnSpc>
                <a:spcPct val="100000"/>
              </a:lnSpc>
              <a:spcAft>
                <a:spcPts val="60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pt-BR" dirty="0">
                <a:solidFill>
                  <a:srgbClr val="B4C7E7"/>
                </a:solidFill>
                <a:latin typeface="Futura Lt BT" pitchFamily="32" charset="0"/>
              </a:rPr>
              <a:t>Dias úteis no ano (descontando período de férias);</a:t>
            </a:r>
          </a:p>
          <a:p>
            <a:pPr hangingPunct="1">
              <a:lnSpc>
                <a:spcPct val="100000"/>
              </a:lnSpc>
              <a:spcAft>
                <a:spcPts val="60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pt-BR" dirty="0">
                <a:solidFill>
                  <a:srgbClr val="B4C7E7"/>
                </a:solidFill>
                <a:latin typeface="Futura Lt BT" pitchFamily="32" charset="0"/>
              </a:rPr>
              <a:t>3. CO=P/</a:t>
            </a:r>
            <a:r>
              <a:rPr lang="pt-BR" dirty="0" err="1">
                <a:solidFill>
                  <a:srgbClr val="B4C7E7"/>
                </a:solidFill>
                <a:latin typeface="Futura Lt BT" pitchFamily="32" charset="0"/>
              </a:rPr>
              <a:t>Eq</a:t>
            </a:r>
            <a:r>
              <a:rPr lang="pt-BR" dirty="0">
                <a:solidFill>
                  <a:srgbClr val="B4C7E7"/>
                </a:solidFill>
                <a:latin typeface="Futura Lt BT" pitchFamily="32" charset="0"/>
              </a:rPr>
              <a:t> (CO = Capacidade Operacional; </a:t>
            </a:r>
          </a:p>
          <a:p>
            <a:pPr hangingPunct="1">
              <a:lnSpc>
                <a:spcPct val="100000"/>
              </a:lnSpc>
              <a:spcAft>
                <a:spcPts val="60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pt-BR" dirty="0">
                <a:solidFill>
                  <a:srgbClr val="B4C7E7"/>
                </a:solidFill>
                <a:latin typeface="Futura Lt BT" pitchFamily="32" charset="0"/>
              </a:rPr>
              <a:t>4. P=Processos; </a:t>
            </a:r>
            <a:r>
              <a:rPr lang="pt-BR" dirty="0" err="1">
                <a:solidFill>
                  <a:srgbClr val="B4C7E7"/>
                </a:solidFill>
                <a:latin typeface="Futura Lt BT" pitchFamily="32" charset="0"/>
              </a:rPr>
              <a:t>Eq</a:t>
            </a:r>
            <a:r>
              <a:rPr lang="pt-BR" dirty="0">
                <a:solidFill>
                  <a:srgbClr val="B4C7E7"/>
                </a:solidFill>
                <a:latin typeface="Futura Lt BT" pitchFamily="32" charset="0"/>
              </a:rPr>
              <a:t> = Equipe);</a:t>
            </a:r>
          </a:p>
          <a:p>
            <a:pPr hangingPunct="1">
              <a:lnSpc>
                <a:spcPct val="100000"/>
              </a:lnSpc>
              <a:spcAft>
                <a:spcPts val="120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pt-BR" dirty="0">
                <a:solidFill>
                  <a:srgbClr val="B4C7E7"/>
                </a:solidFill>
                <a:latin typeface="Futura Lt BT" pitchFamily="32" charset="0"/>
              </a:rPr>
              <a:t>5. Hoje a </a:t>
            </a:r>
            <a:r>
              <a:rPr lang="pt-BR" dirty="0" err="1">
                <a:solidFill>
                  <a:srgbClr val="B4C7E7"/>
                </a:solidFill>
                <a:latin typeface="Futura Lt BT" pitchFamily="32" charset="0"/>
              </a:rPr>
              <a:t>Dilic</a:t>
            </a:r>
            <a:r>
              <a:rPr lang="pt-BR" dirty="0">
                <a:solidFill>
                  <a:srgbClr val="B4C7E7"/>
                </a:solidFill>
                <a:latin typeface="Futura Lt BT" pitchFamily="32" charset="0"/>
              </a:rPr>
              <a:t> opera com 326 </a:t>
            </a:r>
            <a:r>
              <a:rPr lang="pt-BR" dirty="0" err="1">
                <a:solidFill>
                  <a:srgbClr val="B4C7E7"/>
                </a:solidFill>
                <a:latin typeface="Futura Lt BT" pitchFamily="32" charset="0"/>
              </a:rPr>
              <a:t>AAs</a:t>
            </a:r>
            <a:r>
              <a:rPr lang="pt-BR" dirty="0">
                <a:solidFill>
                  <a:srgbClr val="B4C7E7"/>
                </a:solidFill>
                <a:latin typeface="Futura Lt BT" pitchFamily="32" charset="0"/>
              </a:rPr>
              <a:t> e 81,5 equipes completas.</a:t>
            </a:r>
          </a:p>
        </p:txBody>
      </p:sp>
      <p:sp>
        <p:nvSpPr>
          <p:cNvPr id="22533" name="Rectangle 5"/>
          <p:cNvSpPr>
            <a:spLocks noChangeArrowheads="1"/>
          </p:cNvSpPr>
          <p:nvPr/>
        </p:nvSpPr>
        <p:spPr bwMode="auto">
          <a:xfrm>
            <a:off x="6119813" y="4827588"/>
            <a:ext cx="5710237" cy="706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pt-BR" sz="2000" dirty="0">
                <a:solidFill>
                  <a:srgbClr val="FF0000"/>
                </a:solidFill>
                <a:latin typeface="Futura Md BT" pitchFamily="32" charset="0"/>
              </a:rPr>
              <a:t>A </a:t>
            </a:r>
            <a:r>
              <a:rPr lang="pt-BR" sz="2000" dirty="0" err="1">
                <a:solidFill>
                  <a:srgbClr val="FF0000"/>
                </a:solidFill>
                <a:latin typeface="Futura Md BT" pitchFamily="32" charset="0"/>
              </a:rPr>
              <a:t>Dilic</a:t>
            </a:r>
            <a:r>
              <a:rPr lang="pt-BR" sz="2000" dirty="0">
                <a:solidFill>
                  <a:srgbClr val="FF0000"/>
                </a:solidFill>
                <a:latin typeface="Futura Md BT" pitchFamily="32" charset="0"/>
              </a:rPr>
              <a:t> tem apenas 13.6% de sua </a:t>
            </a:r>
            <a:r>
              <a:rPr lang="pt-BR" sz="2000" dirty="0" smtClean="0">
                <a:solidFill>
                  <a:srgbClr val="FF0000"/>
                </a:solidFill>
                <a:latin typeface="Futura Md BT" pitchFamily="32" charset="0"/>
              </a:rPr>
              <a:t>necessidade </a:t>
            </a:r>
            <a:r>
              <a:rPr lang="pt-BR" sz="2000" dirty="0">
                <a:solidFill>
                  <a:srgbClr val="FF0000"/>
                </a:solidFill>
                <a:latin typeface="Futura Md BT" pitchFamily="32" charset="0"/>
              </a:rPr>
              <a:t>operacional.</a:t>
            </a:r>
          </a:p>
        </p:txBody>
      </p:sp>
      <p:grpSp>
        <p:nvGrpSpPr>
          <p:cNvPr id="22534" name="Group 6"/>
          <p:cNvGrpSpPr>
            <a:grpSpLocks/>
          </p:cNvGrpSpPr>
          <p:nvPr/>
        </p:nvGrpSpPr>
        <p:grpSpPr bwMode="auto">
          <a:xfrm>
            <a:off x="5656263" y="5673725"/>
            <a:ext cx="5870575" cy="977900"/>
            <a:chOff x="3563" y="3574"/>
            <a:chExt cx="3698" cy="616"/>
          </a:xfrm>
        </p:grpSpPr>
        <p:sp>
          <p:nvSpPr>
            <p:cNvPr id="22535" name="Line 7"/>
            <p:cNvSpPr>
              <a:spLocks noChangeShapeType="1"/>
            </p:cNvSpPr>
            <p:nvPr/>
          </p:nvSpPr>
          <p:spPr bwMode="auto">
            <a:xfrm flipH="1" flipV="1">
              <a:off x="3788" y="3795"/>
              <a:ext cx="1404" cy="88"/>
            </a:xfrm>
            <a:prstGeom prst="line">
              <a:avLst/>
            </a:prstGeom>
            <a:noFill/>
            <a:ln w="19080" cap="flat">
              <a:solidFill>
                <a:srgbClr val="F2F2F2"/>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22536" name="Rectangle 8"/>
            <p:cNvSpPr>
              <a:spLocks noChangeArrowheads="1"/>
            </p:cNvSpPr>
            <p:nvPr/>
          </p:nvSpPr>
          <p:spPr bwMode="auto">
            <a:xfrm>
              <a:off x="3563" y="3683"/>
              <a:ext cx="226" cy="226"/>
            </a:xfrm>
            <a:prstGeom prst="rect">
              <a:avLst/>
            </a:prstGeom>
            <a:noFill/>
            <a:ln w="12600" cap="flat">
              <a:solidFill>
                <a:srgbClr val="F2F2F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2537" name="Rectangle 9"/>
            <p:cNvSpPr>
              <a:spLocks noChangeArrowheads="1"/>
            </p:cNvSpPr>
            <p:nvPr/>
          </p:nvSpPr>
          <p:spPr bwMode="auto">
            <a:xfrm>
              <a:off x="5193" y="3574"/>
              <a:ext cx="2068" cy="616"/>
            </a:xfrm>
            <a:prstGeom prst="rect">
              <a:avLst/>
            </a:prstGeom>
            <a:noFill/>
            <a:ln w="12600" cap="flat">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2538" name="Rectangle 10"/>
            <p:cNvSpPr>
              <a:spLocks noChangeArrowheads="1"/>
            </p:cNvSpPr>
            <p:nvPr/>
          </p:nvSpPr>
          <p:spPr bwMode="auto">
            <a:xfrm>
              <a:off x="5240" y="3624"/>
              <a:ext cx="1969" cy="516"/>
            </a:xfrm>
            <a:prstGeom prst="rect">
              <a:avLst/>
            </a:prstGeom>
            <a:solidFill>
              <a:srgbClr val="0D0D0D">
                <a:alpha val="39999"/>
              </a:srgbClr>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ct val="100000"/>
                </a:lnSpc>
                <a:tabLst>
                  <a:tab pos="449263" algn="l"/>
                  <a:tab pos="898525" algn="l"/>
                  <a:tab pos="1347788" algn="l"/>
                  <a:tab pos="1797050" algn="l"/>
                  <a:tab pos="2246313" algn="l"/>
                  <a:tab pos="2695575" algn="l"/>
                </a:tabLst>
              </a:pPr>
              <a:r>
                <a:rPr lang="pt-BR" sz="1200">
                  <a:solidFill>
                    <a:srgbClr val="FFFFFF"/>
                  </a:solidFill>
                  <a:latin typeface="Calibri" pitchFamily="32" charset="0"/>
                </a:rPr>
                <a:t>Em 2017, o Ibama visitou as instalações do Projeto Carajás S11D cuja Licença de Operação (LO) prevê a produção de até 90 milhões de toneladas de minério de ferro por ano. </a:t>
              </a:r>
            </a:p>
          </p:txBody>
        </p:sp>
      </p:grpSp>
      <p:grpSp>
        <p:nvGrpSpPr>
          <p:cNvPr id="22539" name="Group 11"/>
          <p:cNvGrpSpPr>
            <a:grpSpLocks/>
          </p:cNvGrpSpPr>
          <p:nvPr/>
        </p:nvGrpSpPr>
        <p:grpSpPr bwMode="auto">
          <a:xfrm>
            <a:off x="146050" y="5832475"/>
            <a:ext cx="731838" cy="854075"/>
            <a:chOff x="92" y="3674"/>
            <a:chExt cx="461" cy="538"/>
          </a:xfrm>
        </p:grpSpPr>
        <p:sp>
          <p:nvSpPr>
            <p:cNvPr id="22540" name="Rectangle 12"/>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22541"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2542" name="AutoShape 14"/>
          <p:cNvSpPr>
            <a:spLocks noChangeArrowheads="1"/>
          </p:cNvSpPr>
          <p:nvPr/>
        </p:nvSpPr>
        <p:spPr bwMode="auto">
          <a:xfrm>
            <a:off x="1206500" y="1011238"/>
            <a:ext cx="9828213" cy="66675"/>
          </a:xfrm>
          <a:custGeom>
            <a:avLst/>
            <a:gdLst>
              <a:gd name="G0" fmla="*/ 27300 1 2"/>
              <a:gd name="G1" fmla="*/ 1 48365 11520"/>
              <a:gd name="G2" fmla="*/ G1 13024 1"/>
              <a:gd name="G3" fmla="*/ G2 1 52096"/>
              <a:gd name="G4" fmla="cos G0 G3"/>
              <a:gd name="G5" fmla="*/ 186 1 2"/>
              <a:gd name="G6" fmla="*/ 1 48365 11520"/>
              <a:gd name="G7" fmla="*/ G6 13024 1"/>
              <a:gd name="G8" fmla="*/ G7 1 52096"/>
              <a:gd name="G9" fmla="sin G5 G8"/>
              <a:gd name="G10" fmla="*/ 27300 1 2"/>
              <a:gd name="G11" fmla="+- G10 0 G4"/>
              <a:gd name="G12" fmla="+- G10 G4 0"/>
              <a:gd name="G13" fmla="+- G12 0 0"/>
              <a:gd name="G14" fmla="*/ 186 1 2"/>
              <a:gd name="G15" fmla="+- G14 0 G9"/>
              <a:gd name="G16" fmla="+- G14 G9 0"/>
              <a:gd name="G17" fmla="+- G16 0 0"/>
              <a:gd name="G18" fmla="+- 186 0 0"/>
              <a:gd name="G19" fmla="+- 27300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93"/>
                </a:moveTo>
                <a:lnTo>
                  <a:pt x="13650" y="93"/>
                </a:lnTo>
                <a:lnTo>
                  <a:pt x="180" y="90"/>
                </a:lnTo>
                <a:lnTo>
                  <a:pt x="13650" y="93"/>
                </a:lnTo>
                <a:lnTo>
                  <a:pt x="270" y="90"/>
                </a:lnTo>
                <a:close/>
              </a:path>
            </a:pathLst>
          </a:custGeom>
          <a:solidFill>
            <a:srgbClr val="203864"/>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23553" name="Group 1"/>
          <p:cNvGraphicFramePr>
            <a:graphicFrameLocks noGrp="1"/>
          </p:cNvGraphicFramePr>
          <p:nvPr>
            <p:extLst>
              <p:ext uri="{D42A27DB-BD31-4B8C-83A1-F6EECF244321}">
                <p14:modId xmlns:p14="http://schemas.microsoft.com/office/powerpoint/2010/main" val="2769928889"/>
              </p:ext>
            </p:extLst>
          </p:nvPr>
        </p:nvGraphicFramePr>
        <p:xfrm>
          <a:off x="1166813" y="777875"/>
          <a:ext cx="9877425" cy="5421313"/>
        </p:xfrm>
        <a:graphic>
          <a:graphicData uri="http://schemas.openxmlformats.org/drawingml/2006/table">
            <a:tbl>
              <a:tblPr/>
              <a:tblGrid>
                <a:gridCol w="4313237"/>
                <a:gridCol w="1392238"/>
                <a:gridCol w="1390650"/>
                <a:gridCol w="1390650"/>
                <a:gridCol w="1390650"/>
              </a:tblGrid>
              <a:tr h="1077913">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FFFFFF"/>
                          </a:solidFill>
                          <a:effectLst/>
                          <a:latin typeface="Futura Md BT" pitchFamily="32" charset="0"/>
                          <a:ea typeface="Microsoft YaHei" pitchFamily="32" charset="-122"/>
                        </a:rPr>
                        <a:t>Situação atual da </a:t>
                      </a:r>
                      <a:r>
                        <a:rPr kumimoji="0" lang="pt-BR" sz="2200" b="1" i="0" u="none" strike="noStrike" cap="none" normalizeH="0" baseline="0" dirty="0" err="1" smtClean="0">
                          <a:ln>
                            <a:noFill/>
                          </a:ln>
                          <a:solidFill>
                            <a:srgbClr val="FFFFFF"/>
                          </a:solidFill>
                          <a:effectLst/>
                          <a:latin typeface="Futura Md BT" pitchFamily="32" charset="0"/>
                          <a:ea typeface="Microsoft YaHei" pitchFamily="32" charset="-122"/>
                        </a:rPr>
                        <a:t>Dilic</a:t>
                      </a:r>
                      <a:endParaRPr kumimoji="0" lang="pt-BR" sz="2200" b="1" i="0" u="none" strike="noStrike" cap="none" normalizeH="0" baseline="0" dirty="0" smtClean="0">
                        <a:ln>
                          <a:noFill/>
                        </a:ln>
                        <a:solidFill>
                          <a:srgbClr val="FFFFFF"/>
                        </a:solidFill>
                        <a:effectLst/>
                        <a:latin typeface="Futura Md BT" pitchFamily="32" charset="0"/>
                        <a:ea typeface="Microsoft YaHei" pitchFamily="32" charset="-122"/>
                      </a:endParaRP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203864">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FFFFFF"/>
                          </a:solidFill>
                          <a:effectLst/>
                          <a:latin typeface="Futura Md BT" pitchFamily="32" charset="0"/>
                          <a:ea typeface="Microsoft YaHei" pitchFamily="32" charset="-122"/>
                        </a:rPr>
                        <a:t>Sede</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203864">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FFFFFF"/>
                          </a:solidFill>
                          <a:effectLst/>
                          <a:latin typeface="Futura Md BT" pitchFamily="32" charset="0"/>
                          <a:ea typeface="Microsoft YaHei" pitchFamily="32" charset="-122"/>
                        </a:rPr>
                        <a:t>RJ</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203864">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FFFFFF"/>
                          </a:solidFill>
                          <a:effectLst/>
                          <a:latin typeface="Futura Md BT" pitchFamily="32" charset="0"/>
                          <a:ea typeface="Microsoft YaHei" pitchFamily="32" charset="-122"/>
                        </a:rPr>
                        <a:t>NLA</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203864">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FFFFFF"/>
                          </a:solidFill>
                          <a:effectLst/>
                          <a:latin typeface="Futura Md BT" pitchFamily="32" charset="0"/>
                          <a:ea typeface="Microsoft YaHei" pitchFamily="32" charset="-122"/>
                        </a:rPr>
                        <a:t>Total</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203864">
                        <a:alpha val="89999"/>
                      </a:srgbClr>
                    </a:solidFill>
                  </a:tcPr>
                </a:tc>
              </a:tr>
              <a:tr h="723900">
                <a:tc>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Analistas ambientais (AA)</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125</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67</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134</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326</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r>
              <a:tr h="723900">
                <a:tc>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Equipes completas (Eq = 4 AA)</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31,25</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16,75</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33,5</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81,5</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r>
              <a:tr h="723900">
                <a:tc>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Processos (P)</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1347</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372</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521</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2.240</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r>
              <a:tr h="723900">
                <a:tc gridSpan="2">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Capacidade operacional (CO)</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AE3F3">
                        <a:alpha val="89999"/>
                      </a:srgbClr>
                    </a:solidFill>
                  </a:tcPr>
                </a:tc>
                <a:tc hMerge="1">
                  <a:txBody>
                    <a:bodyPr/>
                    <a:lstStyle/>
                    <a:p>
                      <a:endParaRPr lang="pt-BR"/>
                    </a:p>
                  </a:txBody>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27,5</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AE3F3">
                        <a:alpha val="89999"/>
                      </a:srgbClr>
                    </a:solidFill>
                  </a:tcPr>
                </a:tc>
                <a:tc rowSpan="3" gridSpan="2">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pt-BR" sz="1800" b="0" i="0" u="none" strike="noStrike" cap="none" normalizeH="0" baseline="0" smtClean="0">
                        <a:ln>
                          <a:noFill/>
                        </a:ln>
                        <a:solidFill>
                          <a:srgbClr val="000000"/>
                        </a:solidFill>
                        <a:effectLst/>
                        <a:latin typeface="Arial" charset="0"/>
                        <a:ea typeface="Microsoft YaHei" pitchFamily="32" charset="-122"/>
                      </a:endParaRPr>
                    </a:p>
                  </a:txBody>
                  <a:tcPr marT="61722" anchor="ctr" horzOverflow="overflow">
                    <a:lnL w="12240" cap="flat" cmpd="sng" algn="ctr">
                      <a:solidFill>
                        <a:srgbClr val="FFFFFF"/>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rowSpan="3" hMerge="1">
                  <a:txBody>
                    <a:bodyPr/>
                    <a:lstStyle/>
                    <a:p>
                      <a:endParaRPr lang="pt-BR"/>
                    </a:p>
                  </a:txBody>
                  <a:tcPr/>
                </a:tc>
              </a:tr>
              <a:tr h="723900">
                <a:tc gridSpan="2">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Dedicação por processo (Hora/ano)</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AE3F3">
                        <a:alpha val="89999"/>
                      </a:srgbClr>
                    </a:solidFill>
                  </a:tcPr>
                </a:tc>
                <a:tc hMerge="1">
                  <a:txBody>
                    <a:bodyPr/>
                    <a:lstStyle/>
                    <a:p>
                      <a:endParaRPr lang="pt-BR"/>
                    </a:p>
                  </a:txBody>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64</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AE3F3">
                        <a:alpha val="89999"/>
                      </a:srgbClr>
                    </a:solidFill>
                  </a:tcPr>
                </a:tc>
                <a:tc gridSpan="2" vMerge="1">
                  <a:txBody>
                    <a:bodyPr/>
                    <a:lstStyle/>
                    <a:p>
                      <a:endParaRPr lang="pt-BR"/>
                    </a:p>
                  </a:txBody>
                  <a:tcPr/>
                </a:tc>
                <a:tc hMerge="1" vMerge="1">
                  <a:txBody>
                    <a:bodyPr/>
                    <a:lstStyle/>
                    <a:p>
                      <a:endParaRPr lang="pt-BR"/>
                    </a:p>
                  </a:txBody>
                  <a:tcPr/>
                </a:tc>
              </a:tr>
              <a:tr h="723900">
                <a:tc gridSpan="2">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Dedicação por processo (Dias úteis)</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DAE3F3">
                        <a:alpha val="89999"/>
                      </a:srgbClr>
                    </a:solidFill>
                  </a:tcPr>
                </a:tc>
                <a:tc hMerge="1">
                  <a:txBody>
                    <a:bodyPr/>
                    <a:lstStyle/>
                    <a:p>
                      <a:endParaRPr lang="pt-BR"/>
                    </a:p>
                  </a:txBody>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8</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DAE3F3">
                        <a:alpha val="89999"/>
                      </a:srgbClr>
                    </a:solidFill>
                  </a:tcPr>
                </a:tc>
                <a:tc gridSpan="2" vMerge="1">
                  <a:txBody>
                    <a:bodyPr/>
                    <a:lstStyle/>
                    <a:p>
                      <a:endParaRPr lang="pt-BR"/>
                    </a:p>
                  </a:txBody>
                  <a:tcPr/>
                </a:tc>
                <a:tc hMerge="1" vMerge="1">
                  <a:txBody>
                    <a:bodyPr/>
                    <a:lstStyle/>
                    <a:p>
                      <a:endParaRPr lang="pt-BR"/>
                    </a:p>
                  </a:txBody>
                  <a:tcPr/>
                </a:tc>
              </a:tr>
            </a:tbl>
          </a:graphicData>
        </a:graphic>
      </p:graphicFrame>
      <p:sp>
        <p:nvSpPr>
          <p:cNvPr id="23647" name="Rectangle 95"/>
          <p:cNvSpPr>
            <a:spLocks noChangeArrowheads="1"/>
          </p:cNvSpPr>
          <p:nvPr/>
        </p:nvSpPr>
        <p:spPr bwMode="auto">
          <a:xfrm>
            <a:off x="8316913" y="4583113"/>
            <a:ext cx="2800350" cy="14758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ct val="100000"/>
              </a:lnSpc>
              <a:tabLst>
                <a:tab pos="449263" algn="l"/>
                <a:tab pos="898525" algn="l"/>
                <a:tab pos="1347788" algn="l"/>
                <a:tab pos="1797050" algn="l"/>
                <a:tab pos="2246313" algn="l"/>
                <a:tab pos="2695575" algn="l"/>
              </a:tabLst>
            </a:pPr>
            <a:r>
              <a:rPr lang="pt-BR" sz="3000" b="1" dirty="0" smtClean="0">
                <a:solidFill>
                  <a:srgbClr val="FFFFFF"/>
                </a:solidFill>
                <a:latin typeface="Futura Std Book" pitchFamily="32" charset="0"/>
              </a:rPr>
              <a:t>Realidade </a:t>
            </a:r>
            <a:r>
              <a:rPr lang="pt-BR" sz="3000" b="1" dirty="0">
                <a:solidFill>
                  <a:srgbClr val="FFFFFF"/>
                </a:solidFill>
                <a:latin typeface="Futura Std Book" pitchFamily="32" charset="0"/>
              </a:rPr>
              <a:t>operacional da </a:t>
            </a:r>
            <a:r>
              <a:rPr lang="pt-BR" sz="3000" b="1" dirty="0" err="1">
                <a:solidFill>
                  <a:srgbClr val="FFFFFF"/>
                </a:solidFill>
                <a:latin typeface="Futura Std Book" pitchFamily="32" charset="0"/>
              </a:rPr>
              <a:t>Dilic</a:t>
            </a:r>
            <a:endParaRPr lang="pt-BR" sz="3000" b="1" dirty="0">
              <a:solidFill>
                <a:srgbClr val="FFFFFF"/>
              </a:solidFill>
              <a:latin typeface="Futura Std Book" pitchFamily="32" charset="0"/>
            </a:endParaRPr>
          </a:p>
        </p:txBody>
      </p:sp>
      <p:sp>
        <p:nvSpPr>
          <p:cNvPr id="23648" name="AutoShape 96"/>
          <p:cNvSpPr>
            <a:spLocks noChangeArrowheads="1"/>
          </p:cNvSpPr>
          <p:nvPr/>
        </p:nvSpPr>
        <p:spPr bwMode="auto">
          <a:xfrm rot="10800000" flipH="1">
            <a:off x="8650288" y="4292600"/>
            <a:ext cx="2652712" cy="2124075"/>
          </a:xfrm>
          <a:custGeom>
            <a:avLst/>
            <a:gdLst/>
            <a:ahLst/>
            <a:cxnLst>
              <a:cxn ang="0">
                <a:pos x="r" y="vc"/>
              </a:cxn>
              <a:cxn ang="5400000">
                <a:pos x="hc" y="b"/>
              </a:cxn>
              <a:cxn ang="10800000">
                <a:pos x="l" y="vc"/>
              </a:cxn>
              <a:cxn ang="16200000">
                <a:pos x="hc" y="t"/>
              </a:cxn>
            </a:cxnLst>
            <a:rect l="0" t="0" r="0" b="0"/>
            <a:pathLst>
              <a:path>
                <a:moveTo>
                  <a:pt x="-1" y="0"/>
                </a:moveTo>
                <a:lnTo>
                  <a:pt x="4812630" y="0"/>
                </a:lnTo>
                <a:lnTo>
                  <a:pt x="4812630" y="4812631"/>
                </a:lnTo>
              </a:path>
            </a:pathLst>
          </a:custGeom>
          <a:noFill/>
          <a:ln w="12600" cap="flat">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nvGrpSpPr>
          <p:cNvPr id="23649" name="Group 97"/>
          <p:cNvGrpSpPr>
            <a:grpSpLocks/>
          </p:cNvGrpSpPr>
          <p:nvPr/>
        </p:nvGrpSpPr>
        <p:grpSpPr bwMode="auto">
          <a:xfrm>
            <a:off x="146050" y="5832475"/>
            <a:ext cx="731838" cy="854075"/>
            <a:chOff x="92" y="3674"/>
            <a:chExt cx="461" cy="538"/>
          </a:xfrm>
        </p:grpSpPr>
        <p:sp>
          <p:nvSpPr>
            <p:cNvPr id="23650" name="Rectangle 98"/>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23651" name="Picture 9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23553" name="Group 1"/>
          <p:cNvGraphicFramePr>
            <a:graphicFrameLocks noGrp="1"/>
          </p:cNvGraphicFramePr>
          <p:nvPr>
            <p:extLst>
              <p:ext uri="{D42A27DB-BD31-4B8C-83A1-F6EECF244321}">
                <p14:modId xmlns:p14="http://schemas.microsoft.com/office/powerpoint/2010/main" val="761992506"/>
              </p:ext>
            </p:extLst>
          </p:nvPr>
        </p:nvGraphicFramePr>
        <p:xfrm>
          <a:off x="1166813" y="777875"/>
          <a:ext cx="9877425" cy="5421313"/>
        </p:xfrm>
        <a:graphic>
          <a:graphicData uri="http://schemas.openxmlformats.org/drawingml/2006/table">
            <a:tbl>
              <a:tblPr/>
              <a:tblGrid>
                <a:gridCol w="4313237"/>
                <a:gridCol w="1392238"/>
                <a:gridCol w="1390650"/>
                <a:gridCol w="1390650"/>
                <a:gridCol w="1390650"/>
              </a:tblGrid>
              <a:tr h="1077913">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FFFFFF"/>
                          </a:solidFill>
                          <a:effectLst/>
                          <a:latin typeface="Futura Md BT" pitchFamily="32" charset="0"/>
                          <a:ea typeface="Microsoft YaHei" pitchFamily="32" charset="-122"/>
                        </a:rPr>
                        <a:t>Situação ideal para a </a:t>
                      </a:r>
                      <a:r>
                        <a:rPr kumimoji="0" lang="pt-BR" sz="2200" b="1" i="0" u="none" strike="noStrike" cap="none" normalizeH="0" baseline="0" dirty="0" err="1" smtClean="0">
                          <a:ln>
                            <a:noFill/>
                          </a:ln>
                          <a:solidFill>
                            <a:srgbClr val="FFFFFF"/>
                          </a:solidFill>
                          <a:effectLst/>
                          <a:latin typeface="Futura Md BT" pitchFamily="32" charset="0"/>
                          <a:ea typeface="Microsoft YaHei" pitchFamily="32" charset="-122"/>
                        </a:rPr>
                        <a:t>Dilic</a:t>
                      </a:r>
                      <a:endParaRPr kumimoji="0" lang="pt-BR" sz="2200" b="1" i="0" u="none" strike="noStrike" cap="none" normalizeH="0" baseline="0" dirty="0" smtClean="0">
                        <a:ln>
                          <a:noFill/>
                        </a:ln>
                        <a:solidFill>
                          <a:srgbClr val="FFFFFF"/>
                        </a:solidFill>
                        <a:effectLst/>
                        <a:latin typeface="Futura Md BT" pitchFamily="32" charset="0"/>
                        <a:ea typeface="Microsoft YaHei" pitchFamily="32" charset="-122"/>
                      </a:endParaRP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203864">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FFFFFF"/>
                          </a:solidFill>
                          <a:effectLst/>
                          <a:latin typeface="Futura Md BT" pitchFamily="32" charset="0"/>
                          <a:ea typeface="Microsoft YaHei" pitchFamily="32" charset="-122"/>
                        </a:rPr>
                        <a:t>Sede</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203864">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FFFFFF"/>
                          </a:solidFill>
                          <a:effectLst/>
                          <a:latin typeface="Futura Md BT" pitchFamily="32" charset="0"/>
                          <a:ea typeface="Microsoft YaHei" pitchFamily="32" charset="-122"/>
                        </a:rPr>
                        <a:t>RJ</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203864">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FFFFFF"/>
                          </a:solidFill>
                          <a:effectLst/>
                          <a:latin typeface="Futura Md BT" pitchFamily="32" charset="0"/>
                          <a:ea typeface="Microsoft YaHei" pitchFamily="32" charset="-122"/>
                        </a:rPr>
                        <a:t>NLA</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203864">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FFFFFF"/>
                          </a:solidFill>
                          <a:effectLst/>
                          <a:latin typeface="Futura Md BT" pitchFamily="32" charset="0"/>
                          <a:ea typeface="Microsoft YaHei" pitchFamily="32" charset="-122"/>
                        </a:rPr>
                        <a:t>Total</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203864">
                        <a:alpha val="89999"/>
                      </a:srgbClr>
                    </a:solidFill>
                  </a:tcPr>
                </a:tc>
              </a:tr>
              <a:tr h="723900">
                <a:tc>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Analistas ambientais (AA)</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1.478</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408</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572</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2.458</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r>
              <a:tr h="723900">
                <a:tc>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Equipes completas (Eq = 4 AA)</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369</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102</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143</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614</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r>
              <a:tr h="723900">
                <a:tc>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Processos (P)</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1.347</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372</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521</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2.240</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r>
              <a:tr h="723900">
                <a:tc gridSpan="2">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Capacidade operacional (CO)</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AE3F3">
                        <a:alpha val="89999"/>
                      </a:srgbClr>
                    </a:solidFill>
                  </a:tcPr>
                </a:tc>
                <a:tc hMerge="1">
                  <a:txBody>
                    <a:bodyPr/>
                    <a:lstStyle/>
                    <a:p>
                      <a:endParaRPr lang="pt-BR"/>
                    </a:p>
                  </a:txBody>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3,646</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AE3F3">
                        <a:alpha val="89999"/>
                      </a:srgbClr>
                    </a:solidFill>
                  </a:tcPr>
                </a:tc>
                <a:tc rowSpan="3" gridSpan="2">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pt-BR" sz="1800" b="0" i="0" u="none" strike="noStrike" cap="none" normalizeH="0" baseline="0" smtClean="0">
                        <a:ln>
                          <a:noFill/>
                        </a:ln>
                        <a:solidFill>
                          <a:srgbClr val="000000"/>
                        </a:solidFill>
                        <a:effectLst/>
                        <a:latin typeface="Arial" charset="0"/>
                        <a:ea typeface="Microsoft YaHei" pitchFamily="32" charset="-122"/>
                      </a:endParaRPr>
                    </a:p>
                  </a:txBody>
                  <a:tcPr marT="61722" anchor="ctr" horzOverflow="overflow">
                    <a:lnL w="12240" cap="flat" cmpd="sng" algn="ctr">
                      <a:solidFill>
                        <a:srgbClr val="FFFFFF"/>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rowSpan="3" hMerge="1">
                  <a:txBody>
                    <a:bodyPr/>
                    <a:lstStyle/>
                    <a:p>
                      <a:endParaRPr lang="pt-BR"/>
                    </a:p>
                  </a:txBody>
                  <a:tcPr/>
                </a:tc>
              </a:tr>
              <a:tr h="723900">
                <a:tc gridSpan="2">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Dedicação por processo (Hora/ano)</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AE3F3">
                        <a:alpha val="89999"/>
                      </a:srgbClr>
                    </a:solidFill>
                  </a:tcPr>
                </a:tc>
                <a:tc hMerge="1">
                  <a:txBody>
                    <a:bodyPr/>
                    <a:lstStyle/>
                    <a:p>
                      <a:endParaRPr lang="pt-BR"/>
                    </a:p>
                  </a:txBody>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489,36</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AE3F3">
                        <a:alpha val="89999"/>
                      </a:srgbClr>
                    </a:solidFill>
                  </a:tcPr>
                </a:tc>
                <a:tc gridSpan="2" vMerge="1">
                  <a:txBody>
                    <a:bodyPr/>
                    <a:lstStyle/>
                    <a:p>
                      <a:endParaRPr lang="pt-BR"/>
                    </a:p>
                  </a:txBody>
                  <a:tcPr/>
                </a:tc>
                <a:tc hMerge="1" vMerge="1">
                  <a:txBody>
                    <a:bodyPr/>
                    <a:lstStyle/>
                    <a:p>
                      <a:endParaRPr lang="pt-BR"/>
                    </a:p>
                  </a:txBody>
                  <a:tcPr/>
                </a:tc>
              </a:tr>
              <a:tr h="723900">
                <a:tc gridSpan="2">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Dedicação por processo (Dias úteis)</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DAE3F3">
                        <a:alpha val="89999"/>
                      </a:srgbClr>
                    </a:solidFill>
                  </a:tcPr>
                </a:tc>
                <a:tc hMerge="1">
                  <a:txBody>
                    <a:bodyPr/>
                    <a:lstStyle/>
                    <a:p>
                      <a:endParaRPr lang="pt-BR"/>
                    </a:p>
                  </a:txBody>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61,17</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DAE3F3">
                        <a:alpha val="89999"/>
                      </a:srgbClr>
                    </a:solidFill>
                  </a:tcPr>
                </a:tc>
                <a:tc gridSpan="2" vMerge="1">
                  <a:txBody>
                    <a:bodyPr/>
                    <a:lstStyle/>
                    <a:p>
                      <a:endParaRPr lang="pt-BR"/>
                    </a:p>
                  </a:txBody>
                  <a:tcPr/>
                </a:tc>
                <a:tc hMerge="1" vMerge="1">
                  <a:txBody>
                    <a:bodyPr/>
                    <a:lstStyle/>
                    <a:p>
                      <a:endParaRPr lang="pt-BR"/>
                    </a:p>
                  </a:txBody>
                  <a:tcPr/>
                </a:tc>
              </a:tr>
            </a:tbl>
          </a:graphicData>
        </a:graphic>
      </p:graphicFrame>
      <p:sp>
        <p:nvSpPr>
          <p:cNvPr id="23647" name="Rectangle 95"/>
          <p:cNvSpPr>
            <a:spLocks noChangeArrowheads="1"/>
          </p:cNvSpPr>
          <p:nvPr/>
        </p:nvSpPr>
        <p:spPr bwMode="auto">
          <a:xfrm>
            <a:off x="8316913" y="4583113"/>
            <a:ext cx="2800350" cy="146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ct val="100000"/>
              </a:lnSpc>
              <a:tabLst>
                <a:tab pos="449263" algn="l"/>
                <a:tab pos="898525" algn="l"/>
                <a:tab pos="1347788" algn="l"/>
                <a:tab pos="1797050" algn="l"/>
                <a:tab pos="2246313" algn="l"/>
                <a:tab pos="2695575" algn="l"/>
              </a:tabLst>
            </a:pPr>
            <a:r>
              <a:rPr lang="pt-BR" sz="3000" b="1">
                <a:solidFill>
                  <a:srgbClr val="FFFFFF"/>
                </a:solidFill>
                <a:latin typeface="Futura Std Book" pitchFamily="32" charset="0"/>
              </a:rPr>
              <a:t>Necessidade operacional da Dilic</a:t>
            </a:r>
          </a:p>
        </p:txBody>
      </p:sp>
      <p:sp>
        <p:nvSpPr>
          <p:cNvPr id="23648" name="AutoShape 96"/>
          <p:cNvSpPr>
            <a:spLocks noChangeArrowheads="1"/>
          </p:cNvSpPr>
          <p:nvPr/>
        </p:nvSpPr>
        <p:spPr bwMode="auto">
          <a:xfrm rot="10800000" flipH="1">
            <a:off x="8650288" y="4292600"/>
            <a:ext cx="2652712" cy="2124075"/>
          </a:xfrm>
          <a:custGeom>
            <a:avLst/>
            <a:gdLst/>
            <a:ahLst/>
            <a:cxnLst>
              <a:cxn ang="0">
                <a:pos x="r" y="vc"/>
              </a:cxn>
              <a:cxn ang="5400000">
                <a:pos x="hc" y="b"/>
              </a:cxn>
              <a:cxn ang="10800000">
                <a:pos x="l" y="vc"/>
              </a:cxn>
              <a:cxn ang="16200000">
                <a:pos x="hc" y="t"/>
              </a:cxn>
            </a:cxnLst>
            <a:rect l="0" t="0" r="0" b="0"/>
            <a:pathLst>
              <a:path>
                <a:moveTo>
                  <a:pt x="-1" y="0"/>
                </a:moveTo>
                <a:lnTo>
                  <a:pt x="4812630" y="0"/>
                </a:lnTo>
                <a:lnTo>
                  <a:pt x="4812630" y="4812631"/>
                </a:lnTo>
              </a:path>
            </a:pathLst>
          </a:custGeom>
          <a:noFill/>
          <a:ln w="12600" cap="flat">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nvGrpSpPr>
          <p:cNvPr id="23649" name="Group 97"/>
          <p:cNvGrpSpPr>
            <a:grpSpLocks/>
          </p:cNvGrpSpPr>
          <p:nvPr/>
        </p:nvGrpSpPr>
        <p:grpSpPr bwMode="auto">
          <a:xfrm>
            <a:off x="146050" y="5832475"/>
            <a:ext cx="731838" cy="854075"/>
            <a:chOff x="92" y="3674"/>
            <a:chExt cx="461" cy="538"/>
          </a:xfrm>
        </p:grpSpPr>
        <p:sp>
          <p:nvSpPr>
            <p:cNvPr id="23650" name="Rectangle 98"/>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23651" name="Picture 9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1316434915"/>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23553" name="Group 1"/>
          <p:cNvGraphicFramePr>
            <a:graphicFrameLocks noGrp="1"/>
          </p:cNvGraphicFramePr>
          <p:nvPr/>
        </p:nvGraphicFramePr>
        <p:xfrm>
          <a:off x="1166813" y="777875"/>
          <a:ext cx="9877425" cy="5421313"/>
        </p:xfrm>
        <a:graphic>
          <a:graphicData uri="http://schemas.openxmlformats.org/drawingml/2006/table">
            <a:tbl>
              <a:tblPr/>
              <a:tblGrid>
                <a:gridCol w="4313237"/>
                <a:gridCol w="1392238"/>
                <a:gridCol w="1390650"/>
                <a:gridCol w="1390650"/>
                <a:gridCol w="1390650"/>
              </a:tblGrid>
              <a:tr h="1077913">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FFFFFF"/>
                          </a:solidFill>
                          <a:effectLst/>
                          <a:latin typeface="Futura Md BT" pitchFamily="32" charset="0"/>
                          <a:ea typeface="Microsoft YaHei" pitchFamily="32" charset="-122"/>
                        </a:rPr>
                        <a:t>Situação ideal para a </a:t>
                      </a:r>
                      <a:r>
                        <a:rPr kumimoji="0" lang="pt-BR" sz="2200" b="1" i="0" u="none" strike="noStrike" cap="none" normalizeH="0" baseline="0" dirty="0" err="1" smtClean="0">
                          <a:ln>
                            <a:noFill/>
                          </a:ln>
                          <a:solidFill>
                            <a:srgbClr val="FFFFFF"/>
                          </a:solidFill>
                          <a:effectLst/>
                          <a:latin typeface="Futura Md BT" pitchFamily="32" charset="0"/>
                          <a:ea typeface="Microsoft YaHei" pitchFamily="32" charset="-122"/>
                        </a:rPr>
                        <a:t>Dilic</a:t>
                      </a:r>
                      <a:endParaRPr kumimoji="0" lang="pt-BR" sz="2200" b="1" i="0" u="none" strike="noStrike" cap="none" normalizeH="0" baseline="0" dirty="0" smtClean="0">
                        <a:ln>
                          <a:noFill/>
                        </a:ln>
                        <a:solidFill>
                          <a:srgbClr val="FFFFFF"/>
                        </a:solidFill>
                        <a:effectLst/>
                        <a:latin typeface="Futura Md BT" pitchFamily="32" charset="0"/>
                        <a:ea typeface="Microsoft YaHei" pitchFamily="32" charset="-122"/>
                      </a:endParaRPr>
                    </a:p>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FFFFFF"/>
                          </a:solidFill>
                          <a:effectLst/>
                          <a:latin typeface="Futura Md BT" pitchFamily="32" charset="0"/>
                          <a:ea typeface="Microsoft YaHei" pitchFamily="32" charset="-122"/>
                        </a:rPr>
                        <a:t>(Carteira ativa)</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203864">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FFFFFF"/>
                          </a:solidFill>
                          <a:effectLst/>
                          <a:latin typeface="Futura Md BT" pitchFamily="32" charset="0"/>
                          <a:ea typeface="Microsoft YaHei" pitchFamily="32" charset="-122"/>
                        </a:rPr>
                        <a:t>Sede</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203864">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FFFFFF"/>
                          </a:solidFill>
                          <a:effectLst/>
                          <a:latin typeface="Futura Md BT" pitchFamily="32" charset="0"/>
                          <a:ea typeface="Microsoft YaHei" pitchFamily="32" charset="-122"/>
                        </a:rPr>
                        <a:t>RJ</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203864">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FFFFFF"/>
                          </a:solidFill>
                          <a:effectLst/>
                          <a:latin typeface="Futura Md BT" pitchFamily="32" charset="0"/>
                          <a:ea typeface="Microsoft YaHei" pitchFamily="32" charset="-122"/>
                        </a:rPr>
                        <a:t>NLA</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203864">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FFFFFF"/>
                          </a:solidFill>
                          <a:effectLst/>
                          <a:latin typeface="Futura Md BT" pitchFamily="32" charset="0"/>
                          <a:ea typeface="Microsoft YaHei" pitchFamily="32" charset="-122"/>
                        </a:rPr>
                        <a:t>Total</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203864">
                        <a:alpha val="89999"/>
                      </a:srgbClr>
                    </a:solidFill>
                  </a:tcPr>
                </a:tc>
              </a:tr>
              <a:tr h="723900">
                <a:tc>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Analistas ambientais (AA)</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dirty="0" smtClean="0">
                          <a:ln>
                            <a:noFill/>
                          </a:ln>
                          <a:solidFill>
                            <a:srgbClr val="000000"/>
                          </a:solidFill>
                          <a:effectLst/>
                          <a:latin typeface="Futura Md BT" pitchFamily="32" charset="0"/>
                          <a:ea typeface="Microsoft YaHei" pitchFamily="32" charset="-122"/>
                        </a:rPr>
                        <a:t>716</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67</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368</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1.151</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r>
              <a:tr h="723900">
                <a:tc>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Equipes completas (Eq = 4 AA)</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179</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17</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92</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288</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r>
              <a:tr h="723900">
                <a:tc>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Processos (P)</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653</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61</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335</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1.049</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B4C7E7">
                        <a:alpha val="89999"/>
                      </a:srgbClr>
                    </a:solidFill>
                  </a:tcPr>
                </a:tc>
              </a:tr>
              <a:tr h="723900">
                <a:tc gridSpan="2">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Capacidade operacional (CO)</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AE3F3">
                        <a:alpha val="89999"/>
                      </a:srgbClr>
                    </a:solidFill>
                  </a:tcPr>
                </a:tc>
                <a:tc hMerge="1">
                  <a:txBody>
                    <a:bodyPr/>
                    <a:lstStyle/>
                    <a:p>
                      <a:endParaRPr lang="pt-BR"/>
                    </a:p>
                  </a:txBody>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3,646</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AE3F3">
                        <a:alpha val="89999"/>
                      </a:srgbClr>
                    </a:solidFill>
                  </a:tcPr>
                </a:tc>
                <a:tc rowSpan="3" gridSpan="2">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pt-BR" sz="1800" b="0" i="0" u="none" strike="noStrike" cap="none" normalizeH="0" baseline="0" smtClean="0">
                        <a:ln>
                          <a:noFill/>
                        </a:ln>
                        <a:solidFill>
                          <a:srgbClr val="000000"/>
                        </a:solidFill>
                        <a:effectLst/>
                        <a:latin typeface="Arial" charset="0"/>
                        <a:ea typeface="Microsoft YaHei" pitchFamily="32" charset="-122"/>
                      </a:endParaRPr>
                    </a:p>
                  </a:txBody>
                  <a:tcPr marT="61722" anchor="ctr" horzOverflow="overflow">
                    <a:lnL w="12240" cap="flat" cmpd="sng" algn="ctr">
                      <a:solidFill>
                        <a:srgbClr val="FFFFFF"/>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rowSpan="3" hMerge="1">
                  <a:txBody>
                    <a:bodyPr/>
                    <a:lstStyle/>
                    <a:p>
                      <a:endParaRPr lang="pt-BR"/>
                    </a:p>
                  </a:txBody>
                  <a:tcPr/>
                </a:tc>
              </a:tr>
              <a:tr h="723900">
                <a:tc gridSpan="2">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Dedicação por processo (Hora/ano)</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AE3F3">
                        <a:alpha val="89999"/>
                      </a:srgbClr>
                    </a:solidFill>
                  </a:tcPr>
                </a:tc>
                <a:tc hMerge="1">
                  <a:txBody>
                    <a:bodyPr/>
                    <a:lstStyle/>
                    <a:p>
                      <a:endParaRPr lang="pt-BR"/>
                    </a:p>
                  </a:txBody>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489,36</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AE3F3">
                        <a:alpha val="89999"/>
                      </a:srgbClr>
                    </a:solidFill>
                  </a:tcPr>
                </a:tc>
                <a:tc gridSpan="2" vMerge="1">
                  <a:txBody>
                    <a:bodyPr/>
                    <a:lstStyle/>
                    <a:p>
                      <a:endParaRPr lang="pt-BR"/>
                    </a:p>
                  </a:txBody>
                  <a:tcPr/>
                </a:tc>
                <a:tc hMerge="1" vMerge="1">
                  <a:txBody>
                    <a:bodyPr/>
                    <a:lstStyle/>
                    <a:p>
                      <a:endParaRPr lang="pt-BR"/>
                    </a:p>
                  </a:txBody>
                  <a:tcPr/>
                </a:tc>
              </a:tr>
              <a:tr h="723900">
                <a:tc gridSpan="2">
                  <a:txBody>
                    <a:bodyPr/>
                    <a:lstStyle/>
                    <a:p>
                      <a:pPr marL="0" marR="0" lvl="0" indent="0" algn="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000" b="0" i="0" u="none" strike="noStrike" cap="none" normalizeH="0" baseline="0" smtClean="0">
                          <a:ln>
                            <a:noFill/>
                          </a:ln>
                          <a:solidFill>
                            <a:srgbClr val="000000"/>
                          </a:solidFill>
                          <a:effectLst/>
                          <a:latin typeface="Futura Bk BT" pitchFamily="32" charset="0"/>
                          <a:ea typeface="Microsoft YaHei" pitchFamily="32" charset="-122"/>
                        </a:rPr>
                        <a:t>Dedicação por processo (Dias úteis)</a:t>
                      </a:r>
                    </a:p>
                  </a:txBody>
                  <a:tcPr anchor="ctr" horzOverflow="overflow">
                    <a:lnL w="12240" cap="flat" cmpd="sng" algn="ctr">
                      <a:solidFill>
                        <a:srgbClr val="000000"/>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DAE3F3">
                        <a:alpha val="89999"/>
                      </a:srgbClr>
                    </a:solidFill>
                  </a:tcPr>
                </a:tc>
                <a:tc hMerge="1">
                  <a:txBody>
                    <a:bodyPr/>
                    <a:lstStyle/>
                    <a:p>
                      <a:endParaRPr lang="pt-BR"/>
                    </a:p>
                  </a:txBody>
                  <a:tcPr/>
                </a:tc>
                <a:tc>
                  <a:txBody>
                    <a:bodyPr/>
                    <a:lstStyle/>
                    <a:p>
                      <a:pPr marL="0" marR="0" lvl="0" indent="0" algn="ctr" defTabSz="449263" rtl="0" eaLnBrk="1" fontAlgn="base" latinLnBrk="0" hangingPunct="1">
                        <a:lnSpc>
                          <a:spcPct val="111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pt-BR" sz="2200" b="1" i="0" u="none" strike="noStrike" cap="none" normalizeH="0" baseline="0" smtClean="0">
                          <a:ln>
                            <a:noFill/>
                          </a:ln>
                          <a:solidFill>
                            <a:srgbClr val="000000"/>
                          </a:solidFill>
                          <a:effectLst/>
                          <a:latin typeface="Futura Md BT" pitchFamily="32" charset="0"/>
                          <a:ea typeface="Microsoft YaHei" pitchFamily="32" charset="-122"/>
                        </a:rPr>
                        <a:t>61,17</a:t>
                      </a:r>
                    </a:p>
                  </a:txBody>
                  <a:tcPr anchor="ct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DAE3F3">
                        <a:alpha val="89999"/>
                      </a:srgbClr>
                    </a:solidFill>
                  </a:tcPr>
                </a:tc>
                <a:tc gridSpan="2" vMerge="1">
                  <a:txBody>
                    <a:bodyPr/>
                    <a:lstStyle/>
                    <a:p>
                      <a:endParaRPr lang="pt-BR"/>
                    </a:p>
                  </a:txBody>
                  <a:tcPr/>
                </a:tc>
                <a:tc hMerge="1" vMerge="1">
                  <a:txBody>
                    <a:bodyPr/>
                    <a:lstStyle/>
                    <a:p>
                      <a:endParaRPr lang="pt-BR"/>
                    </a:p>
                  </a:txBody>
                  <a:tcPr/>
                </a:tc>
              </a:tr>
            </a:tbl>
          </a:graphicData>
        </a:graphic>
      </p:graphicFrame>
      <p:sp>
        <p:nvSpPr>
          <p:cNvPr id="23647" name="Rectangle 95"/>
          <p:cNvSpPr>
            <a:spLocks noChangeArrowheads="1"/>
          </p:cNvSpPr>
          <p:nvPr/>
        </p:nvSpPr>
        <p:spPr bwMode="auto">
          <a:xfrm>
            <a:off x="8316913" y="4583113"/>
            <a:ext cx="2800350" cy="146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ct val="100000"/>
              </a:lnSpc>
              <a:tabLst>
                <a:tab pos="449263" algn="l"/>
                <a:tab pos="898525" algn="l"/>
                <a:tab pos="1347788" algn="l"/>
                <a:tab pos="1797050" algn="l"/>
                <a:tab pos="2246313" algn="l"/>
                <a:tab pos="2695575" algn="l"/>
              </a:tabLst>
            </a:pPr>
            <a:r>
              <a:rPr lang="pt-BR" sz="3000" b="1">
                <a:solidFill>
                  <a:srgbClr val="FFFFFF"/>
                </a:solidFill>
                <a:latin typeface="Futura Std Book" pitchFamily="32" charset="0"/>
              </a:rPr>
              <a:t>Necessidade operacional da Dilic</a:t>
            </a:r>
          </a:p>
        </p:txBody>
      </p:sp>
      <p:sp>
        <p:nvSpPr>
          <p:cNvPr id="23648" name="AutoShape 96"/>
          <p:cNvSpPr>
            <a:spLocks noChangeArrowheads="1"/>
          </p:cNvSpPr>
          <p:nvPr/>
        </p:nvSpPr>
        <p:spPr bwMode="auto">
          <a:xfrm rot="10800000" flipH="1">
            <a:off x="8650288" y="4292600"/>
            <a:ext cx="2652712" cy="2124075"/>
          </a:xfrm>
          <a:custGeom>
            <a:avLst/>
            <a:gdLst/>
            <a:ahLst/>
            <a:cxnLst>
              <a:cxn ang="0">
                <a:pos x="r" y="vc"/>
              </a:cxn>
              <a:cxn ang="5400000">
                <a:pos x="hc" y="b"/>
              </a:cxn>
              <a:cxn ang="10800000">
                <a:pos x="l" y="vc"/>
              </a:cxn>
              <a:cxn ang="16200000">
                <a:pos x="hc" y="t"/>
              </a:cxn>
            </a:cxnLst>
            <a:rect l="0" t="0" r="0" b="0"/>
            <a:pathLst>
              <a:path>
                <a:moveTo>
                  <a:pt x="-1" y="0"/>
                </a:moveTo>
                <a:lnTo>
                  <a:pt x="4812630" y="0"/>
                </a:lnTo>
                <a:lnTo>
                  <a:pt x="4812630" y="4812631"/>
                </a:lnTo>
              </a:path>
            </a:pathLst>
          </a:custGeom>
          <a:noFill/>
          <a:ln w="12600" cap="flat">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nvGrpSpPr>
          <p:cNvPr id="23649" name="Group 97"/>
          <p:cNvGrpSpPr>
            <a:grpSpLocks/>
          </p:cNvGrpSpPr>
          <p:nvPr/>
        </p:nvGrpSpPr>
        <p:grpSpPr bwMode="auto">
          <a:xfrm>
            <a:off x="146050" y="5832475"/>
            <a:ext cx="731838" cy="854075"/>
            <a:chOff x="92" y="3674"/>
            <a:chExt cx="461" cy="538"/>
          </a:xfrm>
        </p:grpSpPr>
        <p:sp>
          <p:nvSpPr>
            <p:cNvPr id="23650" name="Rectangle 98"/>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23651" name="Picture 9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146341171"/>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995189" y="1340768"/>
            <a:ext cx="11196811" cy="4901214"/>
          </a:xfrm>
          <a:prstGeom prst="rect">
            <a:avLst/>
          </a:prstGeom>
        </p:spPr>
        <p:txBody>
          <a:bodyPr wrap="square">
            <a:spAutoFit/>
          </a:bodyPr>
          <a:lstStyle/>
          <a:p>
            <a:pPr algn="just"/>
            <a:r>
              <a:rPr lang="pt-BR" sz="2400" dirty="0" smtClean="0">
                <a:solidFill>
                  <a:schemeClr val="bg1"/>
                </a:solidFill>
                <a:latin typeface="Futura Bk BT"/>
              </a:rPr>
              <a:t>A </a:t>
            </a:r>
            <a:r>
              <a:rPr lang="pt-BR" sz="2400" dirty="0">
                <a:solidFill>
                  <a:schemeClr val="bg1"/>
                </a:solidFill>
                <a:latin typeface="Futura Bk BT"/>
              </a:rPr>
              <a:t>ausência de planejamento e politicas públicas do governo nas suas três esferas em diversas regiões do Brasil, tem impactos diretos, por vezes os mais contundentes, no âmbito do licenciamento ambiental federal da infraestrutura de energia </a:t>
            </a:r>
            <a:r>
              <a:rPr lang="pt-BR" sz="2400" dirty="0" smtClean="0">
                <a:solidFill>
                  <a:schemeClr val="bg1"/>
                </a:solidFill>
                <a:latin typeface="Futura Bk BT"/>
              </a:rPr>
              <a:t>elétrica:</a:t>
            </a:r>
          </a:p>
          <a:p>
            <a:pPr marL="811213" algn="just"/>
            <a:endParaRPr lang="pt-BR" sz="2400" dirty="0">
              <a:solidFill>
                <a:schemeClr val="bg1"/>
              </a:solidFill>
              <a:latin typeface="Futura Bk BT"/>
            </a:endParaRPr>
          </a:p>
          <a:p>
            <a:pPr marL="811213" algn="just"/>
            <a:r>
              <a:rPr lang="pt-BR" sz="2400" dirty="0" smtClean="0">
                <a:solidFill>
                  <a:schemeClr val="bg1"/>
                </a:solidFill>
                <a:latin typeface="Futura Bk BT"/>
              </a:rPr>
              <a:t>-Deterioração </a:t>
            </a:r>
            <a:r>
              <a:rPr lang="pt-BR" sz="2400" dirty="0">
                <a:solidFill>
                  <a:schemeClr val="bg1"/>
                </a:solidFill>
                <a:latin typeface="Futura Bk BT"/>
              </a:rPr>
              <a:t>da qualidade de vida local, que na maioria das vezes se dá em áreas em que a população já vive em más ou péssimas condições;</a:t>
            </a:r>
          </a:p>
          <a:p>
            <a:pPr marL="811213" algn="just"/>
            <a:r>
              <a:rPr lang="pt-BR" sz="2400" dirty="0">
                <a:solidFill>
                  <a:schemeClr val="bg1"/>
                </a:solidFill>
                <a:latin typeface="Futura Bk BT"/>
              </a:rPr>
              <a:t>-</a:t>
            </a:r>
            <a:r>
              <a:rPr lang="pt-BR" sz="2400" dirty="0" smtClean="0">
                <a:solidFill>
                  <a:schemeClr val="bg1"/>
                </a:solidFill>
                <a:latin typeface="Futura Bk BT"/>
              </a:rPr>
              <a:t>Comoção </a:t>
            </a:r>
            <a:r>
              <a:rPr lang="pt-BR" sz="2400" dirty="0">
                <a:solidFill>
                  <a:schemeClr val="bg1"/>
                </a:solidFill>
                <a:latin typeface="Futura Bk BT"/>
              </a:rPr>
              <a:t>social e protestos</a:t>
            </a:r>
            <a:r>
              <a:rPr lang="pt-BR" sz="2400" dirty="0" smtClean="0">
                <a:solidFill>
                  <a:schemeClr val="bg1"/>
                </a:solidFill>
                <a:latin typeface="Futura Bk BT"/>
              </a:rPr>
              <a:t>;</a:t>
            </a:r>
          </a:p>
          <a:p>
            <a:pPr marL="811213" algn="just"/>
            <a:r>
              <a:rPr lang="pt-BR" sz="2400" dirty="0">
                <a:solidFill>
                  <a:schemeClr val="bg1"/>
                </a:solidFill>
                <a:latin typeface="Futura Bk BT"/>
              </a:rPr>
              <a:t>-</a:t>
            </a:r>
            <a:r>
              <a:rPr lang="pt-BR" sz="2400" dirty="0" smtClean="0">
                <a:solidFill>
                  <a:schemeClr val="bg1"/>
                </a:solidFill>
                <a:latin typeface="Futura Bk BT"/>
              </a:rPr>
              <a:t>Gastos </a:t>
            </a:r>
            <a:r>
              <a:rPr lang="pt-BR" sz="2400" dirty="0">
                <a:solidFill>
                  <a:schemeClr val="bg1"/>
                </a:solidFill>
                <a:latin typeface="Futura Bk BT"/>
              </a:rPr>
              <a:t>desnecessários; </a:t>
            </a:r>
            <a:endParaRPr lang="pt-BR" sz="2400" dirty="0" smtClean="0">
              <a:solidFill>
                <a:schemeClr val="bg1"/>
              </a:solidFill>
              <a:latin typeface="Futura Bk BT"/>
            </a:endParaRPr>
          </a:p>
          <a:p>
            <a:pPr marL="811213" algn="just"/>
            <a:r>
              <a:rPr lang="pt-BR" sz="2400" dirty="0" smtClean="0">
                <a:solidFill>
                  <a:schemeClr val="bg1"/>
                </a:solidFill>
                <a:latin typeface="Futura Bk BT"/>
              </a:rPr>
              <a:t>-</a:t>
            </a:r>
            <a:r>
              <a:rPr lang="pt-BR" sz="2400" dirty="0">
                <a:solidFill>
                  <a:schemeClr val="bg1"/>
                </a:solidFill>
                <a:latin typeface="Futura Bk BT"/>
              </a:rPr>
              <a:t>Prejuízos aos investidores;</a:t>
            </a:r>
          </a:p>
          <a:p>
            <a:pPr marL="811213" algn="just"/>
            <a:r>
              <a:rPr lang="pt-BR" sz="2400" dirty="0">
                <a:solidFill>
                  <a:schemeClr val="bg1"/>
                </a:solidFill>
                <a:latin typeface="Futura Bk BT"/>
              </a:rPr>
              <a:t>-Prejuízo ao governo</a:t>
            </a:r>
            <a:r>
              <a:rPr lang="pt-BR" sz="2400" dirty="0" smtClean="0">
                <a:solidFill>
                  <a:schemeClr val="bg1"/>
                </a:solidFill>
                <a:latin typeface="Futura Bk BT"/>
              </a:rPr>
              <a:t>;</a:t>
            </a:r>
            <a:endParaRPr lang="pt-BR" sz="2400" dirty="0">
              <a:solidFill>
                <a:schemeClr val="bg1"/>
              </a:solidFill>
              <a:latin typeface="Futura Bk BT"/>
            </a:endParaRPr>
          </a:p>
          <a:p>
            <a:pPr marL="811213" algn="just"/>
            <a:r>
              <a:rPr lang="pt-BR" sz="2400" dirty="0">
                <a:solidFill>
                  <a:schemeClr val="bg1"/>
                </a:solidFill>
                <a:latin typeface="Futura Bk BT"/>
              </a:rPr>
              <a:t>-</a:t>
            </a:r>
            <a:r>
              <a:rPr lang="pt-BR" sz="2400" dirty="0" smtClean="0">
                <a:solidFill>
                  <a:schemeClr val="bg1"/>
                </a:solidFill>
                <a:latin typeface="Futura Bk BT"/>
              </a:rPr>
              <a:t>Politicas </a:t>
            </a:r>
            <a:r>
              <a:rPr lang="pt-BR" sz="2400" dirty="0">
                <a:solidFill>
                  <a:schemeClr val="bg1"/>
                </a:solidFill>
                <a:latin typeface="Futura Bk BT"/>
              </a:rPr>
              <a:t>públicas emergenciais equivocadas;</a:t>
            </a:r>
          </a:p>
          <a:p>
            <a:pPr marL="811213" algn="just"/>
            <a:r>
              <a:rPr lang="pt-BR" sz="2400" dirty="0">
                <a:solidFill>
                  <a:schemeClr val="bg1"/>
                </a:solidFill>
                <a:latin typeface="Futura Bk BT"/>
              </a:rPr>
              <a:t>-</a:t>
            </a:r>
            <a:r>
              <a:rPr lang="pt-BR" sz="2400" dirty="0" smtClean="0">
                <a:solidFill>
                  <a:schemeClr val="bg1"/>
                </a:solidFill>
                <a:latin typeface="Futura Bk BT"/>
              </a:rPr>
              <a:t>Judicializações;	</a:t>
            </a:r>
          </a:p>
          <a:p>
            <a:pPr marL="811213" algn="just"/>
            <a:r>
              <a:rPr lang="pt-BR" sz="2400" dirty="0" smtClean="0">
                <a:solidFill>
                  <a:schemeClr val="bg1"/>
                </a:solidFill>
                <a:latin typeface="Futura Bk BT"/>
              </a:rPr>
              <a:t>-Atrasos </a:t>
            </a:r>
            <a:r>
              <a:rPr lang="pt-BR" sz="2400" dirty="0">
                <a:solidFill>
                  <a:schemeClr val="bg1"/>
                </a:solidFill>
                <a:latin typeface="Futura Bk BT"/>
              </a:rPr>
              <a:t>no processo do LAF.</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52" y="5877272"/>
            <a:ext cx="73183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168696" y="332656"/>
            <a:ext cx="12745416" cy="722057"/>
          </a:xfrm>
          <a:prstGeom prst="rect">
            <a:avLst/>
          </a:prstGeom>
        </p:spPr>
        <p:txBody>
          <a:bodyPr wrap="square">
            <a:spAutoFit/>
          </a:bodyPr>
          <a:lstStyle/>
          <a:p>
            <a:pPr algn="ctr"/>
            <a:r>
              <a:rPr lang="pt-BR" sz="4400" b="1" dirty="0" smtClean="0">
                <a:solidFill>
                  <a:schemeClr val="bg1"/>
                </a:solidFill>
              </a:rPr>
              <a:t>DESAFIOS GOVERNAMENTAL</a:t>
            </a:r>
            <a:endParaRPr lang="pt-BR" sz="4400" b="1" dirty="0">
              <a:solidFill>
                <a:schemeClr val="bg1"/>
              </a:solidFill>
            </a:endParaRPr>
          </a:p>
        </p:txBody>
      </p:sp>
    </p:spTree>
    <p:extLst>
      <p:ext uri="{BB962C8B-B14F-4D97-AF65-F5344CB8AC3E}">
        <p14:creationId xmlns:p14="http://schemas.microsoft.com/office/powerpoint/2010/main" val="15317729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32" name="AutoShape 56"/>
          <p:cNvSpPr>
            <a:spLocks noChangeArrowheads="1"/>
          </p:cNvSpPr>
          <p:nvPr/>
        </p:nvSpPr>
        <p:spPr bwMode="auto">
          <a:xfrm>
            <a:off x="2217738" y="1846263"/>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3" name="AutoShape 57"/>
          <p:cNvSpPr>
            <a:spLocks noChangeArrowheads="1"/>
          </p:cNvSpPr>
          <p:nvPr/>
        </p:nvSpPr>
        <p:spPr bwMode="auto">
          <a:xfrm>
            <a:off x="4618038" y="1846263"/>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4" name="AutoShape 58"/>
          <p:cNvSpPr>
            <a:spLocks noChangeArrowheads="1"/>
          </p:cNvSpPr>
          <p:nvPr/>
        </p:nvSpPr>
        <p:spPr bwMode="auto">
          <a:xfrm>
            <a:off x="8912225" y="1847850"/>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5" name="AutoShape 59"/>
          <p:cNvSpPr>
            <a:spLocks noChangeArrowheads="1"/>
          </p:cNvSpPr>
          <p:nvPr/>
        </p:nvSpPr>
        <p:spPr bwMode="auto">
          <a:xfrm>
            <a:off x="11264900" y="1847850"/>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6" name="AutoShape 60"/>
          <p:cNvSpPr>
            <a:spLocks noChangeArrowheads="1"/>
          </p:cNvSpPr>
          <p:nvPr/>
        </p:nvSpPr>
        <p:spPr bwMode="auto">
          <a:xfrm>
            <a:off x="1430338" y="3335338"/>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7" name="AutoShape 61"/>
          <p:cNvSpPr>
            <a:spLocks noChangeArrowheads="1"/>
          </p:cNvSpPr>
          <p:nvPr/>
        </p:nvSpPr>
        <p:spPr bwMode="auto">
          <a:xfrm>
            <a:off x="3843338" y="3335338"/>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8" name="AutoShape 62"/>
          <p:cNvSpPr>
            <a:spLocks noChangeArrowheads="1"/>
          </p:cNvSpPr>
          <p:nvPr/>
        </p:nvSpPr>
        <p:spPr bwMode="auto">
          <a:xfrm>
            <a:off x="6853238" y="3335338"/>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nvGrpSpPr>
          <p:cNvPr id="24645" name="Group 69"/>
          <p:cNvGrpSpPr>
            <a:grpSpLocks/>
          </p:cNvGrpSpPr>
          <p:nvPr/>
        </p:nvGrpSpPr>
        <p:grpSpPr bwMode="auto">
          <a:xfrm>
            <a:off x="146050" y="5832475"/>
            <a:ext cx="731838" cy="854075"/>
            <a:chOff x="92" y="3674"/>
            <a:chExt cx="461" cy="538"/>
          </a:xfrm>
        </p:grpSpPr>
        <p:sp>
          <p:nvSpPr>
            <p:cNvPr id="24646" name="Rectangle 70"/>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24647" name="Picture 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4648" name="AutoShape 72"/>
          <p:cNvSpPr>
            <a:spLocks noChangeArrowheads="1"/>
          </p:cNvSpPr>
          <p:nvPr/>
        </p:nvSpPr>
        <p:spPr bwMode="auto">
          <a:xfrm>
            <a:off x="3916363" y="1011238"/>
            <a:ext cx="4464050" cy="66675"/>
          </a:xfrm>
          <a:custGeom>
            <a:avLst/>
            <a:gdLst>
              <a:gd name="G0" fmla="*/ 12400 1 2"/>
              <a:gd name="G1" fmla="*/ 1 48365 11520"/>
              <a:gd name="G2" fmla="*/ G1 13024 1"/>
              <a:gd name="G3" fmla="*/ G2 1 52096"/>
              <a:gd name="G4" fmla="cos G0 G3"/>
              <a:gd name="G5" fmla="*/ 186 1 2"/>
              <a:gd name="G6" fmla="*/ 1 48365 11520"/>
              <a:gd name="G7" fmla="*/ G6 13024 1"/>
              <a:gd name="G8" fmla="*/ G7 1 52096"/>
              <a:gd name="G9" fmla="sin G5 G8"/>
              <a:gd name="G10" fmla="*/ 12400 1 2"/>
              <a:gd name="G11" fmla="+- G10 0 G4"/>
              <a:gd name="G12" fmla="+- G10 G4 0"/>
              <a:gd name="G13" fmla="+- G12 0 0"/>
              <a:gd name="G14" fmla="*/ 186 1 2"/>
              <a:gd name="G15" fmla="+- G14 0 G9"/>
              <a:gd name="G16" fmla="+- G14 G9 0"/>
              <a:gd name="G17" fmla="+- G16 0 0"/>
              <a:gd name="G18" fmla="+- 186 0 0"/>
              <a:gd name="G19" fmla="+- 12400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93"/>
                </a:moveTo>
                <a:lnTo>
                  <a:pt x="6200" y="93"/>
                </a:lnTo>
                <a:lnTo>
                  <a:pt x="180" y="90"/>
                </a:lnTo>
                <a:lnTo>
                  <a:pt x="6200" y="93"/>
                </a:lnTo>
                <a:lnTo>
                  <a:pt x="270" y="90"/>
                </a:lnTo>
                <a:close/>
              </a:path>
            </a:pathLst>
          </a:custGeom>
          <a:solidFill>
            <a:srgbClr val="203864"/>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 name="Retângulo 1"/>
          <p:cNvSpPr/>
          <p:nvPr/>
        </p:nvSpPr>
        <p:spPr>
          <a:xfrm>
            <a:off x="877888" y="1175533"/>
            <a:ext cx="11314112" cy="3183757"/>
          </a:xfrm>
          <a:prstGeom prst="rect">
            <a:avLst/>
          </a:prstGeom>
        </p:spPr>
        <p:txBody>
          <a:bodyPr wrap="square">
            <a:spAutoFit/>
          </a:bodyPr>
          <a:lstStyle/>
          <a:p>
            <a:pPr algn="just"/>
            <a:r>
              <a:rPr lang="pt-BR" sz="2400" dirty="0" smtClean="0">
                <a:solidFill>
                  <a:schemeClr val="bg1"/>
                </a:solidFill>
              </a:rPr>
              <a:t>Ações antecipatórias – preparar a região para receber o empreendimento;</a:t>
            </a:r>
          </a:p>
          <a:p>
            <a:pPr algn="just"/>
            <a:endParaRPr lang="pt-BR" sz="2400" dirty="0" smtClean="0">
              <a:solidFill>
                <a:schemeClr val="bg1"/>
              </a:solidFill>
            </a:endParaRPr>
          </a:p>
          <a:p>
            <a:pPr algn="just"/>
            <a:r>
              <a:rPr lang="pt-BR" sz="2400" dirty="0" smtClean="0">
                <a:solidFill>
                  <a:schemeClr val="bg1"/>
                </a:solidFill>
              </a:rPr>
              <a:t>Divulgar de forma sistemática as ações desenvolvidas pelas empresas (transparência), com o objetivo de reduzir especulações.</a:t>
            </a:r>
          </a:p>
          <a:p>
            <a:pPr algn="just"/>
            <a:endParaRPr lang="pt-BR" sz="2400" dirty="0" smtClean="0">
              <a:solidFill>
                <a:schemeClr val="bg1"/>
              </a:solidFill>
            </a:endParaRPr>
          </a:p>
          <a:p>
            <a:pPr algn="just"/>
            <a:r>
              <a:rPr lang="pt-BR" sz="2400" dirty="0" smtClean="0">
                <a:solidFill>
                  <a:schemeClr val="bg1"/>
                </a:solidFill>
              </a:rPr>
              <a:t>Fontes “alternativas” de geração de energia – ampliar a discussão com a sociedade.</a:t>
            </a:r>
          </a:p>
          <a:p>
            <a:pPr algn="just"/>
            <a:endParaRPr lang="pt-BR" sz="2400" dirty="0">
              <a:solidFill>
                <a:schemeClr val="bg1"/>
              </a:solidFill>
            </a:endParaRPr>
          </a:p>
          <a:p>
            <a:pPr algn="just"/>
            <a:endParaRPr lang="pt-BR" sz="2400" dirty="0">
              <a:solidFill>
                <a:schemeClr val="bg1"/>
              </a:solidFill>
            </a:endParaRPr>
          </a:p>
        </p:txBody>
      </p:sp>
      <p:sp>
        <p:nvSpPr>
          <p:cNvPr id="14" name="Retângulo 13"/>
          <p:cNvSpPr/>
          <p:nvPr/>
        </p:nvSpPr>
        <p:spPr>
          <a:xfrm>
            <a:off x="-168696" y="332656"/>
            <a:ext cx="12745416" cy="722057"/>
          </a:xfrm>
          <a:prstGeom prst="rect">
            <a:avLst/>
          </a:prstGeom>
        </p:spPr>
        <p:txBody>
          <a:bodyPr wrap="square">
            <a:spAutoFit/>
          </a:bodyPr>
          <a:lstStyle/>
          <a:p>
            <a:pPr algn="ctr"/>
            <a:r>
              <a:rPr lang="pt-BR" sz="4400" b="1" dirty="0" smtClean="0">
                <a:solidFill>
                  <a:schemeClr val="bg1"/>
                </a:solidFill>
              </a:rPr>
              <a:t>DESAFIOS GOVERNAMENTAL</a:t>
            </a:r>
            <a:endParaRPr lang="pt-BR" sz="4400" b="1" dirty="0">
              <a:solidFill>
                <a:schemeClr val="bg1"/>
              </a:solidFill>
            </a:endParaRPr>
          </a:p>
        </p:txBody>
      </p:sp>
    </p:spTree>
    <p:extLst>
      <p:ext uri="{BB962C8B-B14F-4D97-AF65-F5344CB8AC3E}">
        <p14:creationId xmlns:p14="http://schemas.microsoft.com/office/powerpoint/2010/main" val="1203692230"/>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32" name="AutoShape 56"/>
          <p:cNvSpPr>
            <a:spLocks noChangeArrowheads="1"/>
          </p:cNvSpPr>
          <p:nvPr/>
        </p:nvSpPr>
        <p:spPr bwMode="auto">
          <a:xfrm>
            <a:off x="2217738" y="1846263"/>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3" name="AutoShape 57"/>
          <p:cNvSpPr>
            <a:spLocks noChangeArrowheads="1"/>
          </p:cNvSpPr>
          <p:nvPr/>
        </p:nvSpPr>
        <p:spPr bwMode="auto">
          <a:xfrm>
            <a:off x="4618038" y="1846263"/>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4" name="AutoShape 58"/>
          <p:cNvSpPr>
            <a:spLocks noChangeArrowheads="1"/>
          </p:cNvSpPr>
          <p:nvPr/>
        </p:nvSpPr>
        <p:spPr bwMode="auto">
          <a:xfrm>
            <a:off x="8912225" y="1847850"/>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5" name="AutoShape 59"/>
          <p:cNvSpPr>
            <a:spLocks noChangeArrowheads="1"/>
          </p:cNvSpPr>
          <p:nvPr/>
        </p:nvSpPr>
        <p:spPr bwMode="auto">
          <a:xfrm>
            <a:off x="11264900" y="1847850"/>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6" name="AutoShape 60"/>
          <p:cNvSpPr>
            <a:spLocks noChangeArrowheads="1"/>
          </p:cNvSpPr>
          <p:nvPr/>
        </p:nvSpPr>
        <p:spPr bwMode="auto">
          <a:xfrm>
            <a:off x="1430338" y="3335338"/>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7" name="AutoShape 61"/>
          <p:cNvSpPr>
            <a:spLocks noChangeArrowheads="1"/>
          </p:cNvSpPr>
          <p:nvPr/>
        </p:nvSpPr>
        <p:spPr bwMode="auto">
          <a:xfrm>
            <a:off x="3843338" y="3335338"/>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8" name="AutoShape 62"/>
          <p:cNvSpPr>
            <a:spLocks noChangeArrowheads="1"/>
          </p:cNvSpPr>
          <p:nvPr/>
        </p:nvSpPr>
        <p:spPr bwMode="auto">
          <a:xfrm>
            <a:off x="6853238" y="3335338"/>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nvGrpSpPr>
          <p:cNvPr id="24645" name="Group 69"/>
          <p:cNvGrpSpPr>
            <a:grpSpLocks/>
          </p:cNvGrpSpPr>
          <p:nvPr/>
        </p:nvGrpSpPr>
        <p:grpSpPr bwMode="auto">
          <a:xfrm>
            <a:off x="146050" y="5832475"/>
            <a:ext cx="731838" cy="854075"/>
            <a:chOff x="92" y="3674"/>
            <a:chExt cx="461" cy="538"/>
          </a:xfrm>
        </p:grpSpPr>
        <p:sp>
          <p:nvSpPr>
            <p:cNvPr id="24646" name="Rectangle 70"/>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24647" name="Picture 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4648" name="AutoShape 72"/>
          <p:cNvSpPr>
            <a:spLocks noChangeArrowheads="1"/>
          </p:cNvSpPr>
          <p:nvPr/>
        </p:nvSpPr>
        <p:spPr bwMode="auto">
          <a:xfrm>
            <a:off x="3916363" y="1011238"/>
            <a:ext cx="4464050" cy="66675"/>
          </a:xfrm>
          <a:custGeom>
            <a:avLst/>
            <a:gdLst>
              <a:gd name="G0" fmla="*/ 12400 1 2"/>
              <a:gd name="G1" fmla="*/ 1 48365 11520"/>
              <a:gd name="G2" fmla="*/ G1 13024 1"/>
              <a:gd name="G3" fmla="*/ G2 1 52096"/>
              <a:gd name="G4" fmla="cos G0 G3"/>
              <a:gd name="G5" fmla="*/ 186 1 2"/>
              <a:gd name="G6" fmla="*/ 1 48365 11520"/>
              <a:gd name="G7" fmla="*/ G6 13024 1"/>
              <a:gd name="G8" fmla="*/ G7 1 52096"/>
              <a:gd name="G9" fmla="sin G5 G8"/>
              <a:gd name="G10" fmla="*/ 12400 1 2"/>
              <a:gd name="G11" fmla="+- G10 0 G4"/>
              <a:gd name="G12" fmla="+- G10 G4 0"/>
              <a:gd name="G13" fmla="+- G12 0 0"/>
              <a:gd name="G14" fmla="*/ 186 1 2"/>
              <a:gd name="G15" fmla="+- G14 0 G9"/>
              <a:gd name="G16" fmla="+- G14 G9 0"/>
              <a:gd name="G17" fmla="+- G16 0 0"/>
              <a:gd name="G18" fmla="+- 186 0 0"/>
              <a:gd name="G19" fmla="+- 12400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93"/>
                </a:moveTo>
                <a:lnTo>
                  <a:pt x="6200" y="93"/>
                </a:lnTo>
                <a:lnTo>
                  <a:pt x="180" y="90"/>
                </a:lnTo>
                <a:lnTo>
                  <a:pt x="6200" y="93"/>
                </a:lnTo>
                <a:lnTo>
                  <a:pt x="270" y="90"/>
                </a:lnTo>
                <a:close/>
              </a:path>
            </a:pathLst>
          </a:custGeom>
          <a:solidFill>
            <a:srgbClr val="203864"/>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 name="Retângulo 1"/>
          <p:cNvSpPr/>
          <p:nvPr/>
        </p:nvSpPr>
        <p:spPr>
          <a:xfrm>
            <a:off x="877888" y="1557936"/>
            <a:ext cx="11314112" cy="5244705"/>
          </a:xfrm>
          <a:prstGeom prst="rect">
            <a:avLst/>
          </a:prstGeom>
        </p:spPr>
        <p:txBody>
          <a:bodyPr wrap="square">
            <a:spAutoFit/>
          </a:bodyPr>
          <a:lstStyle/>
          <a:p>
            <a:pPr algn="just"/>
            <a:r>
              <a:rPr lang="pt-BR" sz="2400" dirty="0" smtClean="0">
                <a:solidFill>
                  <a:srgbClr val="FFFF00"/>
                </a:solidFill>
                <a:latin typeface="Futura Bk BT"/>
              </a:rPr>
              <a:t>Reconhece-se a maturidade do setor no desenvolvimento de projetos e sua interface com os componentes socioambientais e econômicos</a:t>
            </a:r>
            <a:r>
              <a:rPr lang="pt-BR" sz="2400" dirty="0">
                <a:solidFill>
                  <a:srgbClr val="FFFF00"/>
                </a:solidFill>
                <a:latin typeface="Futura Bk BT"/>
              </a:rPr>
              <a:t>.</a:t>
            </a:r>
            <a:endParaRPr lang="pt-BR" sz="2400" dirty="0" smtClean="0">
              <a:solidFill>
                <a:srgbClr val="FFFF00"/>
              </a:solidFill>
              <a:latin typeface="Futura Bk BT"/>
            </a:endParaRPr>
          </a:p>
          <a:p>
            <a:pPr algn="just"/>
            <a:endParaRPr lang="pt-BR" sz="2400" dirty="0">
              <a:solidFill>
                <a:schemeClr val="bg1"/>
              </a:solidFill>
              <a:latin typeface="Futura Bk BT"/>
            </a:endParaRPr>
          </a:p>
          <a:p>
            <a:pPr algn="just"/>
            <a:r>
              <a:rPr lang="pt-BR" sz="2400" dirty="0" smtClean="0">
                <a:solidFill>
                  <a:schemeClr val="bg1"/>
                </a:solidFill>
                <a:latin typeface="Futura Bk BT"/>
              </a:rPr>
              <a:t>Entretanto, o setor deve avaliar a necessidade de antecipar, de forma mais completa/aprofundada a caracterização de componentes socioambientais, que sirvam para o desenvolvimento dos estudos ambientais e, principalmente, com a finalidade de subsidiar a efetivação de ações antecipatórias/preparatórias na região.</a:t>
            </a:r>
          </a:p>
          <a:p>
            <a:pPr algn="just"/>
            <a:endParaRPr lang="pt-BR" sz="2400" dirty="0">
              <a:solidFill>
                <a:schemeClr val="bg1"/>
              </a:solidFill>
              <a:latin typeface="Futura Bk BT"/>
            </a:endParaRPr>
          </a:p>
          <a:p>
            <a:pPr algn="just"/>
            <a:r>
              <a:rPr lang="pt-BR" sz="2400" dirty="0">
                <a:solidFill>
                  <a:schemeClr val="bg1"/>
                </a:solidFill>
                <a:latin typeface="Futura Bk BT"/>
              </a:rPr>
              <a:t>Executar de forma sistemática um Plano de Comunicação Social desde o início.</a:t>
            </a:r>
          </a:p>
          <a:p>
            <a:pPr algn="just"/>
            <a:endParaRPr lang="pt-BR" sz="2400" dirty="0">
              <a:solidFill>
                <a:schemeClr val="bg1"/>
              </a:solidFill>
              <a:latin typeface="Futura Bk BT"/>
            </a:endParaRPr>
          </a:p>
          <a:p>
            <a:pPr algn="just"/>
            <a:r>
              <a:rPr lang="pt-BR" sz="2400" dirty="0">
                <a:solidFill>
                  <a:schemeClr val="bg1"/>
                </a:solidFill>
                <a:latin typeface="Futura Bk BT"/>
              </a:rPr>
              <a:t>Desenvolvimento tecnológico – sempre aprimorar – com o objetivo de melhorar o aproveitamento dos diversos potenciais de geração de energia;</a:t>
            </a:r>
          </a:p>
          <a:p>
            <a:pPr algn="just"/>
            <a:endParaRPr lang="pt-BR" sz="2400" dirty="0" smtClean="0">
              <a:solidFill>
                <a:schemeClr val="bg1"/>
              </a:solidFill>
              <a:latin typeface="Futura Bk BT"/>
            </a:endParaRPr>
          </a:p>
          <a:p>
            <a:pPr algn="just"/>
            <a:endParaRPr lang="pt-BR" sz="2400" dirty="0">
              <a:solidFill>
                <a:schemeClr val="bg1"/>
              </a:solidFill>
              <a:latin typeface="Futura Bk BT"/>
            </a:endParaRPr>
          </a:p>
        </p:txBody>
      </p:sp>
      <p:sp>
        <p:nvSpPr>
          <p:cNvPr id="14" name="Retângulo 13"/>
          <p:cNvSpPr/>
          <p:nvPr/>
        </p:nvSpPr>
        <p:spPr>
          <a:xfrm>
            <a:off x="-168696" y="332656"/>
            <a:ext cx="12745416" cy="722057"/>
          </a:xfrm>
          <a:prstGeom prst="rect">
            <a:avLst/>
          </a:prstGeom>
        </p:spPr>
        <p:txBody>
          <a:bodyPr wrap="square">
            <a:spAutoFit/>
          </a:bodyPr>
          <a:lstStyle/>
          <a:p>
            <a:pPr algn="ctr"/>
            <a:r>
              <a:rPr lang="pt-BR" sz="4400" b="1" dirty="0" smtClean="0">
                <a:solidFill>
                  <a:schemeClr val="bg1"/>
                </a:solidFill>
                <a:latin typeface="Futura Bk BT"/>
              </a:rPr>
              <a:t>DESAFIOS EMPRESARIAL</a:t>
            </a:r>
            <a:endParaRPr lang="pt-BR" sz="4400" b="1" dirty="0">
              <a:solidFill>
                <a:schemeClr val="bg1"/>
              </a:solidFill>
              <a:latin typeface="Futura Bk BT"/>
            </a:endParaRPr>
          </a:p>
        </p:txBody>
      </p:sp>
    </p:spTree>
    <p:extLst>
      <p:ext uri="{BB962C8B-B14F-4D97-AF65-F5344CB8AC3E}">
        <p14:creationId xmlns:p14="http://schemas.microsoft.com/office/powerpoint/2010/main" val="1108975870"/>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9336" y="332657"/>
            <a:ext cx="11809312" cy="1080120"/>
          </a:xfrm>
        </p:spPr>
        <p:txBody>
          <a:bodyPr/>
          <a:lstStyle/>
          <a:p>
            <a:pPr algn="ctr"/>
            <a:r>
              <a:rPr lang="pt-BR" sz="4400" b="1" dirty="0">
                <a:solidFill>
                  <a:schemeClr val="bg1"/>
                </a:solidFill>
                <a:latin typeface="Futura Bk BT"/>
              </a:rPr>
              <a:t>DESAFIOS EMPRESARIAL</a:t>
            </a:r>
          </a:p>
        </p:txBody>
      </p:sp>
      <p:sp>
        <p:nvSpPr>
          <p:cNvPr id="5" name="Retângulo 4"/>
          <p:cNvSpPr/>
          <p:nvPr/>
        </p:nvSpPr>
        <p:spPr>
          <a:xfrm>
            <a:off x="1199456" y="1663041"/>
            <a:ext cx="10513168" cy="4901214"/>
          </a:xfrm>
          <a:prstGeom prst="rect">
            <a:avLst/>
          </a:prstGeom>
        </p:spPr>
        <p:txBody>
          <a:bodyPr wrap="square">
            <a:spAutoFit/>
          </a:bodyPr>
          <a:lstStyle/>
          <a:p>
            <a:r>
              <a:rPr lang="pt-BR" sz="2400" dirty="0">
                <a:solidFill>
                  <a:schemeClr val="bg1"/>
                </a:solidFill>
                <a:latin typeface="Futura Bk BT"/>
              </a:rPr>
              <a:t>Melhorar o conteúdo dos estudos ambientais e dos Programas Ambientais – efetividade (impacto) - Matriz de Referência de Impactos Ambientais – convite ao setor</a:t>
            </a:r>
            <a:r>
              <a:rPr lang="pt-BR" sz="2400" dirty="0" smtClean="0">
                <a:solidFill>
                  <a:schemeClr val="bg1"/>
                </a:solidFill>
                <a:latin typeface="Futura Bk BT"/>
              </a:rPr>
              <a:t>.</a:t>
            </a:r>
          </a:p>
          <a:p>
            <a:endParaRPr lang="pt-BR" sz="2400" dirty="0">
              <a:solidFill>
                <a:schemeClr val="bg1"/>
              </a:solidFill>
              <a:latin typeface="Futura Bk BT"/>
            </a:endParaRPr>
          </a:p>
          <a:p>
            <a:r>
              <a:rPr lang="pt-BR" sz="2400" dirty="0" smtClean="0">
                <a:solidFill>
                  <a:schemeClr val="bg1"/>
                </a:solidFill>
                <a:latin typeface="Futura Bk BT"/>
              </a:rPr>
              <a:t>UHE </a:t>
            </a:r>
            <a:r>
              <a:rPr lang="pt-BR" sz="2400" dirty="0">
                <a:solidFill>
                  <a:schemeClr val="bg1"/>
                </a:solidFill>
                <a:latin typeface="Futura Bk BT"/>
              </a:rPr>
              <a:t>projetada para o rio São Francisco, teve seu EIA devolvido duas vezes para complementação, por não atender o solicitado no Termo de Referência do IBAMA;</a:t>
            </a:r>
          </a:p>
          <a:p>
            <a:endParaRPr lang="pt-BR" sz="2400" dirty="0">
              <a:solidFill>
                <a:schemeClr val="bg1"/>
              </a:solidFill>
              <a:latin typeface="Futura Bk BT"/>
            </a:endParaRPr>
          </a:p>
          <a:p>
            <a:r>
              <a:rPr lang="pt-BR" sz="2400" dirty="0" err="1" smtClean="0">
                <a:solidFill>
                  <a:schemeClr val="bg1"/>
                </a:solidFill>
                <a:latin typeface="Futura Bk BT"/>
              </a:rPr>
              <a:t>UHEs</a:t>
            </a:r>
            <a:r>
              <a:rPr lang="pt-BR" sz="2400" dirty="0" smtClean="0">
                <a:solidFill>
                  <a:schemeClr val="bg1"/>
                </a:solidFill>
                <a:latin typeface="Futura Bk BT"/>
              </a:rPr>
              <a:t> </a:t>
            </a:r>
            <a:r>
              <a:rPr lang="pt-BR" sz="2400" dirty="0">
                <a:solidFill>
                  <a:schemeClr val="bg1"/>
                </a:solidFill>
                <a:latin typeface="Futura Bk BT"/>
              </a:rPr>
              <a:t>projetadas para o rio Parnaíba possuíam diversos “copia e cola” em seu EIA, que incluíam a troca de nomes dos empreendimentos e alguns dados técnicos;</a:t>
            </a:r>
          </a:p>
          <a:p>
            <a:endParaRPr lang="pt-BR" sz="2400" dirty="0">
              <a:solidFill>
                <a:schemeClr val="bg1"/>
              </a:solidFill>
              <a:latin typeface="Futura Bk BT"/>
            </a:endParaRPr>
          </a:p>
          <a:p>
            <a:r>
              <a:rPr lang="pt-BR" sz="2400" dirty="0" smtClean="0">
                <a:solidFill>
                  <a:schemeClr val="bg1"/>
                </a:solidFill>
                <a:latin typeface="Futura Bk BT"/>
              </a:rPr>
              <a:t>Um </a:t>
            </a:r>
            <a:r>
              <a:rPr lang="pt-BR" sz="2400" dirty="0">
                <a:solidFill>
                  <a:schemeClr val="bg1"/>
                </a:solidFill>
                <a:latin typeface="Futura Bk BT"/>
              </a:rPr>
              <a:t>EIA para um UHE localizado em região de Cerrado, trazia Cetáceos como de ocorrência para o rio em questão.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4" y="5877272"/>
            <a:ext cx="73183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2223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AutoShape 1"/>
          <p:cNvSpPr>
            <a:spLocks noChangeArrowheads="1"/>
          </p:cNvSpPr>
          <p:nvPr/>
        </p:nvSpPr>
        <p:spPr bwMode="auto">
          <a:xfrm>
            <a:off x="3687763" y="1022350"/>
            <a:ext cx="4813300" cy="4811713"/>
          </a:xfrm>
          <a:custGeom>
            <a:avLst/>
            <a:gdLst/>
            <a:ahLst/>
            <a:cxnLst>
              <a:cxn ang="0">
                <a:pos x="r" y="vc"/>
              </a:cxn>
              <a:cxn ang="5400000">
                <a:pos x="hc" y="b"/>
              </a:cxn>
              <a:cxn ang="10800000">
                <a:pos x="l" y="vc"/>
              </a:cxn>
              <a:cxn ang="16200000">
                <a:pos x="hc" y="t"/>
              </a:cxn>
            </a:cxnLst>
            <a:rect l="0" t="0" r="0" b="0"/>
            <a:pathLst>
              <a:path>
                <a:moveTo>
                  <a:pt x="0" y="836444"/>
                </a:moveTo>
                <a:cubicBezTo>
                  <a:pt x="585" y="557629"/>
                  <a:pt x="1171" y="278815"/>
                  <a:pt x="1756" y="0"/>
                </a:cubicBezTo>
                <a:lnTo>
                  <a:pt x="4814387" y="0"/>
                </a:lnTo>
                <a:lnTo>
                  <a:pt x="4814387" y="4812631"/>
                </a:lnTo>
                <a:lnTo>
                  <a:pt x="1756" y="4812631"/>
                </a:lnTo>
                <a:lnTo>
                  <a:pt x="3625" y="3958923"/>
                </a:lnTo>
              </a:path>
            </a:pathLst>
          </a:custGeom>
          <a:noFill/>
          <a:ln w="12600" cap="flat">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6146" name="Rectangle 2"/>
          <p:cNvSpPr>
            <a:spLocks noChangeArrowheads="1"/>
          </p:cNvSpPr>
          <p:nvPr/>
        </p:nvSpPr>
        <p:spPr bwMode="auto">
          <a:xfrm>
            <a:off x="3378200" y="2166938"/>
            <a:ext cx="727075" cy="2559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5400" b="1">
                <a:solidFill>
                  <a:srgbClr val="FFFFFF"/>
                </a:solidFill>
                <a:latin typeface="Futura Std Book" pitchFamily="32" charset="0"/>
              </a:rPr>
              <a:t>L</a:t>
            </a:r>
          </a:p>
          <a:p>
            <a:pPr algn="ctr" hangingPunct="1">
              <a:lnSpc>
                <a:spcPct val="100000"/>
              </a:lnSpc>
              <a:tabLst>
                <a:tab pos="449263" algn="l"/>
              </a:tabLst>
            </a:pPr>
            <a:r>
              <a:rPr lang="pt-BR" sz="5400" b="1">
                <a:solidFill>
                  <a:srgbClr val="FFFFFF"/>
                </a:solidFill>
                <a:latin typeface="Futura Std Book" pitchFamily="32" charset="0"/>
              </a:rPr>
              <a:t>A</a:t>
            </a:r>
          </a:p>
          <a:p>
            <a:pPr algn="ctr" hangingPunct="1">
              <a:lnSpc>
                <a:spcPct val="100000"/>
              </a:lnSpc>
              <a:tabLst>
                <a:tab pos="449263" algn="l"/>
              </a:tabLst>
            </a:pPr>
            <a:r>
              <a:rPr lang="pt-BR" sz="5400" b="1">
                <a:solidFill>
                  <a:srgbClr val="FFFFFF"/>
                </a:solidFill>
                <a:latin typeface="Futura Std Book" pitchFamily="32" charset="0"/>
              </a:rPr>
              <a:t>F</a:t>
            </a:r>
          </a:p>
        </p:txBody>
      </p:sp>
      <p:sp>
        <p:nvSpPr>
          <p:cNvPr id="6147" name="Rectangle 3"/>
          <p:cNvSpPr>
            <a:spLocks noChangeArrowheads="1"/>
          </p:cNvSpPr>
          <p:nvPr/>
        </p:nvSpPr>
        <p:spPr bwMode="auto">
          <a:xfrm>
            <a:off x="4943872" y="1906087"/>
            <a:ext cx="2578100" cy="31070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Lst>
            </a:pPr>
            <a:r>
              <a:rPr lang="pt-BR" sz="2800" dirty="0">
                <a:solidFill>
                  <a:srgbClr val="FFFFFF"/>
                </a:solidFill>
                <a:latin typeface="Futura Bk BT" pitchFamily="32" charset="0"/>
              </a:rPr>
              <a:t>É um </a:t>
            </a:r>
          </a:p>
          <a:p>
            <a:pPr hangingPunct="1">
              <a:lnSpc>
                <a:spcPct val="100000"/>
              </a:lnSpc>
              <a:tabLst>
                <a:tab pos="449263" algn="l"/>
                <a:tab pos="898525" algn="l"/>
                <a:tab pos="1347788" algn="l"/>
                <a:tab pos="1797050" algn="l"/>
                <a:tab pos="2246313" algn="l"/>
              </a:tabLst>
            </a:pPr>
            <a:r>
              <a:rPr lang="pt-BR" sz="2800" dirty="0">
                <a:solidFill>
                  <a:srgbClr val="FFFFFF"/>
                </a:solidFill>
                <a:latin typeface="Futura Bk BT" pitchFamily="32" charset="0"/>
              </a:rPr>
              <a:t>Processo </a:t>
            </a:r>
            <a:r>
              <a:rPr lang="pt-BR" sz="2800" dirty="0" smtClean="0">
                <a:solidFill>
                  <a:srgbClr val="FFFFFF"/>
                </a:solidFill>
                <a:latin typeface="Futura Bk BT" pitchFamily="32" charset="0"/>
              </a:rPr>
              <a:t>Administrativo de </a:t>
            </a:r>
            <a:r>
              <a:rPr lang="pt-BR" sz="2800" dirty="0">
                <a:solidFill>
                  <a:srgbClr val="FFFFFF"/>
                </a:solidFill>
                <a:latin typeface="Futura Bk BT" pitchFamily="32" charset="0"/>
              </a:rPr>
              <a:t>Avaliação </a:t>
            </a:r>
          </a:p>
          <a:p>
            <a:pPr hangingPunct="1">
              <a:lnSpc>
                <a:spcPct val="100000"/>
              </a:lnSpc>
              <a:tabLst>
                <a:tab pos="449263" algn="l"/>
                <a:tab pos="898525" algn="l"/>
                <a:tab pos="1347788" algn="l"/>
                <a:tab pos="1797050" algn="l"/>
                <a:tab pos="2246313" algn="l"/>
              </a:tabLst>
            </a:pPr>
            <a:r>
              <a:rPr lang="pt-BR" sz="2800" dirty="0">
                <a:solidFill>
                  <a:srgbClr val="FFFFFF"/>
                </a:solidFill>
                <a:latin typeface="Futura Bk BT" pitchFamily="32" charset="0"/>
              </a:rPr>
              <a:t>de Impacto Ambiental </a:t>
            </a:r>
          </a:p>
          <a:p>
            <a:pPr hangingPunct="1">
              <a:lnSpc>
                <a:spcPct val="100000"/>
              </a:lnSpc>
              <a:tabLst>
                <a:tab pos="449263" algn="l"/>
                <a:tab pos="898525" algn="l"/>
                <a:tab pos="1347788" algn="l"/>
                <a:tab pos="1797050" algn="l"/>
                <a:tab pos="2246313" algn="l"/>
              </a:tabLst>
            </a:pPr>
            <a:endParaRPr lang="pt-BR" sz="2800" dirty="0">
              <a:solidFill>
                <a:srgbClr val="FFFFFF"/>
              </a:solidFill>
              <a:latin typeface="Futura Bk BT" pitchFamily="32" charset="0"/>
            </a:endParaRPr>
          </a:p>
        </p:txBody>
      </p:sp>
      <p:sp>
        <p:nvSpPr>
          <p:cNvPr id="6148" name="Rectangle 4"/>
          <p:cNvSpPr>
            <a:spLocks noChangeArrowheads="1"/>
          </p:cNvSpPr>
          <p:nvPr/>
        </p:nvSpPr>
        <p:spPr bwMode="auto">
          <a:xfrm>
            <a:off x="9264352" y="149225"/>
            <a:ext cx="2907011" cy="829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449263" algn="l"/>
                <a:tab pos="898525" algn="l"/>
              </a:tabLst>
            </a:pPr>
            <a:r>
              <a:rPr lang="pt-BR" sz="4800" dirty="0">
                <a:solidFill>
                  <a:srgbClr val="2F5597"/>
                </a:solidFill>
                <a:latin typeface="Futura Std Book" pitchFamily="32" charset="0"/>
              </a:rPr>
              <a:t>O QUE É</a:t>
            </a:r>
          </a:p>
        </p:txBody>
      </p:sp>
      <p:grpSp>
        <p:nvGrpSpPr>
          <p:cNvPr id="6149" name="Group 5"/>
          <p:cNvGrpSpPr>
            <a:grpSpLocks/>
          </p:cNvGrpSpPr>
          <p:nvPr/>
        </p:nvGrpSpPr>
        <p:grpSpPr bwMode="auto">
          <a:xfrm>
            <a:off x="146050" y="5832475"/>
            <a:ext cx="731838" cy="854075"/>
            <a:chOff x="92" y="3674"/>
            <a:chExt cx="461" cy="538"/>
          </a:xfrm>
        </p:grpSpPr>
        <p:sp>
          <p:nvSpPr>
            <p:cNvPr id="6150" name="Rectangle 6"/>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615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44624"/>
            <a:ext cx="12192000" cy="1323975"/>
          </a:xfrm>
        </p:spPr>
        <p:txBody>
          <a:bodyPr/>
          <a:lstStyle/>
          <a:p>
            <a:pPr algn="ctr"/>
            <a:r>
              <a:rPr lang="pt-BR" sz="2800" b="1" dirty="0" smtClean="0">
                <a:solidFill>
                  <a:schemeClr val="bg1"/>
                </a:solidFill>
                <a:latin typeface="Futura Bk BT"/>
                <a:ea typeface="Malgun Gothic" pitchFamily="32" charset="-127"/>
              </a:rPr>
              <a:t>Dificuldade </a:t>
            </a:r>
            <a:r>
              <a:rPr lang="pt-BR" sz="2800" b="1" dirty="0">
                <a:solidFill>
                  <a:schemeClr val="bg1"/>
                </a:solidFill>
                <a:latin typeface="Futura Bk BT"/>
                <a:ea typeface="Malgun Gothic" pitchFamily="32" charset="-127"/>
              </a:rPr>
              <a:t>em se prever os reais impactos que o </a:t>
            </a:r>
            <a:r>
              <a:rPr lang="pt-BR" sz="2800" b="1" dirty="0" smtClean="0">
                <a:solidFill>
                  <a:schemeClr val="bg1"/>
                </a:solidFill>
                <a:latin typeface="Futura Bk BT"/>
                <a:ea typeface="Malgun Gothic" pitchFamily="32" charset="-127"/>
              </a:rPr>
              <a:t>empreendimento</a:t>
            </a:r>
            <a:endParaRPr lang="pt-BR" sz="2800" b="1" dirty="0">
              <a:solidFill>
                <a:schemeClr val="bg1"/>
              </a:solidFill>
              <a:latin typeface="Futura Bk BT"/>
            </a:endParaRPr>
          </a:p>
        </p:txBody>
      </p:sp>
      <p:sp>
        <p:nvSpPr>
          <p:cNvPr id="5" name="Text Box 9"/>
          <p:cNvSpPr txBox="1">
            <a:spLocks noChangeArrowheads="1"/>
          </p:cNvSpPr>
          <p:nvPr/>
        </p:nvSpPr>
        <p:spPr bwMode="auto">
          <a:xfrm>
            <a:off x="1080071" y="1124744"/>
            <a:ext cx="10992593" cy="51754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9pPr>
          </a:lstStyle>
          <a:p>
            <a:pPr algn="just">
              <a:buFont typeface="Wingdings" charset="2"/>
              <a:buNone/>
            </a:pPr>
            <a:endParaRPr lang="pt-BR" sz="2400" dirty="0">
              <a:solidFill>
                <a:srgbClr val="000000"/>
              </a:solidFill>
              <a:latin typeface="Futura Bk BT"/>
              <a:ea typeface="Malgun Gothic" pitchFamily="32" charset="-127"/>
            </a:endParaRPr>
          </a:p>
          <a:p>
            <a:pPr algn="just"/>
            <a:r>
              <a:rPr lang="pt-BR" sz="2400" dirty="0" smtClean="0">
                <a:solidFill>
                  <a:schemeClr val="bg1"/>
                </a:solidFill>
                <a:latin typeface="Futura Bk BT"/>
                <a:ea typeface="Malgun Gothic" pitchFamily="32" charset="-127"/>
              </a:rPr>
              <a:t>Em </a:t>
            </a:r>
            <a:r>
              <a:rPr lang="pt-BR" sz="2400" dirty="0">
                <a:solidFill>
                  <a:schemeClr val="bg1"/>
                </a:solidFill>
                <a:latin typeface="Futura Bk BT"/>
                <a:ea typeface="Malgun Gothic" pitchFamily="32" charset="-127"/>
              </a:rPr>
              <a:t>2009 foi identificado pelo IBAMA que os </a:t>
            </a:r>
            <a:r>
              <a:rPr lang="pt-BR" sz="2400" dirty="0" err="1">
                <a:solidFill>
                  <a:schemeClr val="bg1"/>
                </a:solidFill>
                <a:latin typeface="Futura Bk BT"/>
                <a:ea typeface="Malgun Gothic" pitchFamily="32" charset="-127"/>
              </a:rPr>
              <a:t>UHEs</a:t>
            </a:r>
            <a:r>
              <a:rPr lang="pt-BR" sz="2400" dirty="0">
                <a:solidFill>
                  <a:schemeClr val="bg1"/>
                </a:solidFill>
                <a:latin typeface="Futura Bk BT"/>
                <a:ea typeface="Malgun Gothic" pitchFamily="32" charset="-127"/>
              </a:rPr>
              <a:t> do Rio Madeira, Jirau e Santo Antônio, tinham a delimitação da área de seus reservatórios subestimada em torno de 100% no EIA, por não considerar o efeito de remanso, fato inerente a baixa queda dos rios da Amazônia associados a um UHE dito a fio d’água;</a:t>
            </a:r>
          </a:p>
          <a:p>
            <a:pPr algn="just">
              <a:buFont typeface="Symbol" charset="2"/>
              <a:buNone/>
            </a:pPr>
            <a:r>
              <a:rPr lang="pt-BR" sz="2400" dirty="0">
                <a:solidFill>
                  <a:schemeClr val="bg1"/>
                </a:solidFill>
                <a:latin typeface="Futura Bk BT"/>
                <a:ea typeface="Malgun Gothic" pitchFamily="32" charset="-127"/>
              </a:rPr>
              <a:t> </a:t>
            </a:r>
          </a:p>
          <a:p>
            <a:pPr algn="just"/>
            <a:r>
              <a:rPr lang="pt-BR" sz="2400" dirty="0" smtClean="0">
                <a:solidFill>
                  <a:schemeClr val="bg1"/>
                </a:solidFill>
                <a:latin typeface="Futura Bk BT"/>
                <a:ea typeface="Malgun Gothic" pitchFamily="32" charset="-127"/>
              </a:rPr>
              <a:t>O </a:t>
            </a:r>
            <a:r>
              <a:rPr lang="pt-BR" sz="2400" dirty="0">
                <a:solidFill>
                  <a:schemeClr val="bg1"/>
                </a:solidFill>
                <a:latin typeface="Futura Bk BT"/>
                <a:ea typeface="Malgun Gothic" pitchFamily="32" charset="-127"/>
              </a:rPr>
              <a:t>UHE Santo Antônio aceitou revisar os estudos seguindo o processo de debate que envolve o processo do LAF;</a:t>
            </a:r>
          </a:p>
          <a:p>
            <a:pPr algn="just">
              <a:buFont typeface="Symbol" charset="2"/>
              <a:buNone/>
            </a:pPr>
            <a:endParaRPr lang="pt-BR" sz="2400" dirty="0">
              <a:solidFill>
                <a:schemeClr val="bg1"/>
              </a:solidFill>
              <a:latin typeface="Futura Bk BT"/>
              <a:ea typeface="Malgun Gothic" pitchFamily="32" charset="-127"/>
            </a:endParaRPr>
          </a:p>
          <a:p>
            <a:pPr algn="just"/>
            <a:r>
              <a:rPr lang="pt-BR" sz="2400" dirty="0" smtClean="0">
                <a:solidFill>
                  <a:schemeClr val="bg1"/>
                </a:solidFill>
                <a:latin typeface="Futura Bk BT"/>
                <a:ea typeface="Malgun Gothic" pitchFamily="32" charset="-127"/>
              </a:rPr>
              <a:t>O </a:t>
            </a:r>
            <a:r>
              <a:rPr lang="pt-BR" sz="2400" dirty="0">
                <a:solidFill>
                  <a:schemeClr val="bg1"/>
                </a:solidFill>
                <a:latin typeface="Futura Bk BT"/>
                <a:ea typeface="Malgun Gothic" pitchFamily="32" charset="-127"/>
              </a:rPr>
              <a:t>UHE Jirau não internalizou a envoltória do reservatório baseando-se no efeito de remanso. O IBAMA, com respaldo do MMA, Aneel, MME e ANA, definiu por ofício a área ocupada pelo reservatório em questão;</a:t>
            </a:r>
          </a:p>
          <a:p>
            <a:pPr algn="just">
              <a:buFont typeface="Symbol" charset="2"/>
              <a:buNone/>
            </a:pPr>
            <a:endParaRPr lang="pt-BR" sz="2400" dirty="0">
              <a:solidFill>
                <a:schemeClr val="bg1"/>
              </a:solidFill>
              <a:latin typeface="Futura Bk BT"/>
              <a:ea typeface="Malgun Gothic" pitchFamily="32" charset="-127"/>
            </a:endParaRPr>
          </a:p>
          <a:p>
            <a:pPr algn="just"/>
            <a:r>
              <a:rPr lang="pt-BR" sz="2400" dirty="0" smtClean="0">
                <a:solidFill>
                  <a:schemeClr val="bg1"/>
                </a:solidFill>
                <a:latin typeface="Futura Bk BT"/>
                <a:ea typeface="Malgun Gothic" pitchFamily="32" charset="-127"/>
              </a:rPr>
              <a:t>Resultou </a:t>
            </a:r>
            <a:r>
              <a:rPr lang="pt-BR" sz="2400" dirty="0">
                <a:solidFill>
                  <a:schemeClr val="bg1"/>
                </a:solidFill>
                <a:latin typeface="Futura Bk BT"/>
                <a:ea typeface="Malgun Gothic" pitchFamily="32" charset="-127"/>
              </a:rPr>
              <a:t>em atrasos que impactaram no prazo para emissão da LI.</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6" y="5805264"/>
            <a:ext cx="73183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6737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32" name="AutoShape 56"/>
          <p:cNvSpPr>
            <a:spLocks noChangeArrowheads="1"/>
          </p:cNvSpPr>
          <p:nvPr/>
        </p:nvSpPr>
        <p:spPr bwMode="auto">
          <a:xfrm>
            <a:off x="2217738" y="1846263"/>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3" name="AutoShape 57"/>
          <p:cNvSpPr>
            <a:spLocks noChangeArrowheads="1"/>
          </p:cNvSpPr>
          <p:nvPr/>
        </p:nvSpPr>
        <p:spPr bwMode="auto">
          <a:xfrm>
            <a:off x="4618038" y="1846263"/>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4" name="AutoShape 58"/>
          <p:cNvSpPr>
            <a:spLocks noChangeArrowheads="1"/>
          </p:cNvSpPr>
          <p:nvPr/>
        </p:nvSpPr>
        <p:spPr bwMode="auto">
          <a:xfrm>
            <a:off x="8912225" y="1847850"/>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5" name="AutoShape 59"/>
          <p:cNvSpPr>
            <a:spLocks noChangeArrowheads="1"/>
          </p:cNvSpPr>
          <p:nvPr/>
        </p:nvSpPr>
        <p:spPr bwMode="auto">
          <a:xfrm>
            <a:off x="11264900" y="1847850"/>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6" name="AutoShape 60"/>
          <p:cNvSpPr>
            <a:spLocks noChangeArrowheads="1"/>
          </p:cNvSpPr>
          <p:nvPr/>
        </p:nvSpPr>
        <p:spPr bwMode="auto">
          <a:xfrm>
            <a:off x="1430338" y="3335338"/>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7" name="AutoShape 61"/>
          <p:cNvSpPr>
            <a:spLocks noChangeArrowheads="1"/>
          </p:cNvSpPr>
          <p:nvPr/>
        </p:nvSpPr>
        <p:spPr bwMode="auto">
          <a:xfrm>
            <a:off x="3843338" y="3335338"/>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8" name="AutoShape 62"/>
          <p:cNvSpPr>
            <a:spLocks noChangeArrowheads="1"/>
          </p:cNvSpPr>
          <p:nvPr/>
        </p:nvSpPr>
        <p:spPr bwMode="auto">
          <a:xfrm>
            <a:off x="6853238" y="3335338"/>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nvGrpSpPr>
          <p:cNvPr id="24645" name="Group 69"/>
          <p:cNvGrpSpPr>
            <a:grpSpLocks/>
          </p:cNvGrpSpPr>
          <p:nvPr/>
        </p:nvGrpSpPr>
        <p:grpSpPr bwMode="auto">
          <a:xfrm>
            <a:off x="146050" y="5832475"/>
            <a:ext cx="731838" cy="854075"/>
            <a:chOff x="92" y="3674"/>
            <a:chExt cx="461" cy="538"/>
          </a:xfrm>
        </p:grpSpPr>
        <p:sp>
          <p:nvSpPr>
            <p:cNvPr id="24646" name="Rectangle 70"/>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24647" name="Picture 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4648" name="AutoShape 72"/>
          <p:cNvSpPr>
            <a:spLocks noChangeArrowheads="1"/>
          </p:cNvSpPr>
          <p:nvPr/>
        </p:nvSpPr>
        <p:spPr bwMode="auto">
          <a:xfrm>
            <a:off x="3916363" y="1011238"/>
            <a:ext cx="4464050" cy="66675"/>
          </a:xfrm>
          <a:custGeom>
            <a:avLst/>
            <a:gdLst>
              <a:gd name="G0" fmla="*/ 12400 1 2"/>
              <a:gd name="G1" fmla="*/ 1 48365 11520"/>
              <a:gd name="G2" fmla="*/ G1 13024 1"/>
              <a:gd name="G3" fmla="*/ G2 1 52096"/>
              <a:gd name="G4" fmla="cos G0 G3"/>
              <a:gd name="G5" fmla="*/ 186 1 2"/>
              <a:gd name="G6" fmla="*/ 1 48365 11520"/>
              <a:gd name="G7" fmla="*/ G6 13024 1"/>
              <a:gd name="G8" fmla="*/ G7 1 52096"/>
              <a:gd name="G9" fmla="sin G5 G8"/>
              <a:gd name="G10" fmla="*/ 12400 1 2"/>
              <a:gd name="G11" fmla="+- G10 0 G4"/>
              <a:gd name="G12" fmla="+- G10 G4 0"/>
              <a:gd name="G13" fmla="+- G12 0 0"/>
              <a:gd name="G14" fmla="*/ 186 1 2"/>
              <a:gd name="G15" fmla="+- G14 0 G9"/>
              <a:gd name="G16" fmla="+- G14 G9 0"/>
              <a:gd name="G17" fmla="+- G16 0 0"/>
              <a:gd name="G18" fmla="+- 186 0 0"/>
              <a:gd name="G19" fmla="+- 12400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93"/>
                </a:moveTo>
                <a:lnTo>
                  <a:pt x="6200" y="93"/>
                </a:lnTo>
                <a:lnTo>
                  <a:pt x="180" y="90"/>
                </a:lnTo>
                <a:lnTo>
                  <a:pt x="6200" y="93"/>
                </a:lnTo>
                <a:lnTo>
                  <a:pt x="270" y="90"/>
                </a:lnTo>
                <a:close/>
              </a:path>
            </a:pathLst>
          </a:custGeom>
          <a:solidFill>
            <a:srgbClr val="203864"/>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3" name="Retângulo 2"/>
          <p:cNvSpPr/>
          <p:nvPr/>
        </p:nvSpPr>
        <p:spPr>
          <a:xfrm>
            <a:off x="877888" y="1965843"/>
            <a:ext cx="11314112" cy="3699090"/>
          </a:xfrm>
          <a:prstGeom prst="rect">
            <a:avLst/>
          </a:prstGeom>
        </p:spPr>
        <p:txBody>
          <a:bodyPr wrap="square">
            <a:spAutoFit/>
          </a:bodyPr>
          <a:lstStyle/>
          <a:p>
            <a:pPr algn="just"/>
            <a:endParaRPr lang="pt-BR" sz="2800" dirty="0">
              <a:solidFill>
                <a:schemeClr val="bg1"/>
              </a:solidFill>
              <a:latin typeface="Futura Bk BT"/>
            </a:endParaRPr>
          </a:p>
          <a:p>
            <a:pPr algn="just"/>
            <a:r>
              <a:rPr lang="pt-BR" sz="2800" dirty="0" smtClean="0">
                <a:solidFill>
                  <a:schemeClr val="bg1"/>
                </a:solidFill>
                <a:latin typeface="Futura Bk BT"/>
              </a:rPr>
              <a:t>Reforço do quadro técnico e administrativo do Instituto;</a:t>
            </a:r>
          </a:p>
          <a:p>
            <a:pPr algn="just"/>
            <a:endParaRPr lang="pt-BR" sz="2800" dirty="0" smtClean="0">
              <a:solidFill>
                <a:schemeClr val="bg1"/>
              </a:solidFill>
              <a:latin typeface="Futura Bk BT"/>
            </a:endParaRPr>
          </a:p>
          <a:p>
            <a:pPr algn="just"/>
            <a:r>
              <a:rPr lang="pt-BR" sz="2800" dirty="0" smtClean="0">
                <a:solidFill>
                  <a:schemeClr val="bg1"/>
                </a:solidFill>
                <a:latin typeface="Futura Bk BT"/>
              </a:rPr>
              <a:t>Capacitação do quadro técnico do Instituto; </a:t>
            </a:r>
          </a:p>
          <a:p>
            <a:pPr algn="just"/>
            <a:endParaRPr lang="pt-BR" sz="2800" dirty="0">
              <a:solidFill>
                <a:schemeClr val="bg1"/>
              </a:solidFill>
              <a:latin typeface="Futura Bk BT"/>
            </a:endParaRPr>
          </a:p>
          <a:p>
            <a:pPr algn="just"/>
            <a:r>
              <a:rPr lang="pt-BR" sz="2800" dirty="0" smtClean="0">
                <a:solidFill>
                  <a:schemeClr val="bg1"/>
                </a:solidFill>
                <a:latin typeface="Futura Bk BT"/>
              </a:rPr>
              <a:t>Padronização da análise </a:t>
            </a:r>
            <a:r>
              <a:rPr lang="pt-BR" sz="2800" dirty="0">
                <a:solidFill>
                  <a:schemeClr val="bg1"/>
                </a:solidFill>
                <a:latin typeface="Futura Bk BT"/>
              </a:rPr>
              <a:t>dos </a:t>
            </a:r>
            <a:r>
              <a:rPr lang="pt-BR" sz="2800" dirty="0" smtClean="0">
                <a:solidFill>
                  <a:schemeClr val="bg1"/>
                </a:solidFill>
                <a:latin typeface="Futura Bk BT"/>
              </a:rPr>
              <a:t>procedimentos;</a:t>
            </a:r>
          </a:p>
          <a:p>
            <a:pPr algn="just"/>
            <a:endParaRPr lang="pt-BR" sz="2800" dirty="0" smtClean="0">
              <a:solidFill>
                <a:schemeClr val="bg1"/>
              </a:solidFill>
              <a:latin typeface="Futura Bk BT"/>
            </a:endParaRPr>
          </a:p>
          <a:p>
            <a:pPr algn="just"/>
            <a:r>
              <a:rPr lang="pt-BR" sz="2800" dirty="0" smtClean="0">
                <a:solidFill>
                  <a:schemeClr val="bg1"/>
                </a:solidFill>
                <a:latin typeface="Futura Bk BT"/>
              </a:rPr>
              <a:t>Divulgar, de forma mais sistemática, os resultados do licenciamento ambiental.</a:t>
            </a:r>
            <a:endParaRPr lang="pt-BR" sz="2800" dirty="0">
              <a:solidFill>
                <a:schemeClr val="bg1"/>
              </a:solidFill>
              <a:latin typeface="Futura Bk BT"/>
            </a:endParaRPr>
          </a:p>
        </p:txBody>
      </p:sp>
      <p:sp>
        <p:nvSpPr>
          <p:cNvPr id="15" name="Retângulo 14"/>
          <p:cNvSpPr/>
          <p:nvPr/>
        </p:nvSpPr>
        <p:spPr>
          <a:xfrm>
            <a:off x="-168696" y="332656"/>
            <a:ext cx="12745416" cy="722057"/>
          </a:xfrm>
          <a:prstGeom prst="rect">
            <a:avLst/>
          </a:prstGeom>
        </p:spPr>
        <p:txBody>
          <a:bodyPr wrap="square">
            <a:spAutoFit/>
          </a:bodyPr>
          <a:lstStyle/>
          <a:p>
            <a:pPr algn="ctr"/>
            <a:r>
              <a:rPr lang="pt-BR" sz="4400" b="1" dirty="0" smtClean="0">
                <a:solidFill>
                  <a:schemeClr val="bg1"/>
                </a:solidFill>
              </a:rPr>
              <a:t>DESAFIOS IBAMA/DILIC</a:t>
            </a:r>
            <a:endParaRPr lang="pt-BR" sz="4400" b="1" dirty="0">
              <a:solidFill>
                <a:schemeClr val="bg1"/>
              </a:solidFill>
            </a:endParaRPr>
          </a:p>
        </p:txBody>
      </p:sp>
    </p:spTree>
    <p:extLst>
      <p:ext uri="{BB962C8B-B14F-4D97-AF65-F5344CB8AC3E}">
        <p14:creationId xmlns:p14="http://schemas.microsoft.com/office/powerpoint/2010/main" val="3403140979"/>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008063" y="1395413"/>
            <a:ext cx="11064601" cy="4985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pitchFamily="32" charset="-122"/>
              </a:defRPr>
            </a:lvl9pPr>
          </a:lstStyle>
          <a:p>
            <a:pPr algn="just"/>
            <a:r>
              <a:rPr lang="pt-BR" sz="2400" dirty="0" smtClean="0">
                <a:solidFill>
                  <a:schemeClr val="bg1"/>
                </a:solidFill>
                <a:latin typeface="Futura Bk BT"/>
                <a:ea typeface="Malgun Gothic" pitchFamily="32" charset="-127"/>
              </a:rPr>
              <a:t>Deficiência </a:t>
            </a:r>
            <a:r>
              <a:rPr lang="pt-BR" sz="2400" dirty="0">
                <a:solidFill>
                  <a:schemeClr val="bg1"/>
                </a:solidFill>
                <a:latin typeface="Futura Bk BT"/>
                <a:ea typeface="Malgun Gothic" pitchFamily="32" charset="-127"/>
              </a:rPr>
              <a:t>de procedimentos e normas internas, que definam e instituam padrões de análise a serem seguidos pelas equipes técnicas das diferentes coordenações do IBAMA no âmbito do LAF</a:t>
            </a:r>
            <a:r>
              <a:rPr lang="pt-BR" sz="2400" dirty="0" smtClean="0">
                <a:solidFill>
                  <a:schemeClr val="bg1"/>
                </a:solidFill>
                <a:latin typeface="Futura Bk BT"/>
                <a:ea typeface="Malgun Gothic" pitchFamily="32" charset="-127"/>
              </a:rPr>
              <a:t>. (Matriz de Referência de Impactos por Tipologia)</a:t>
            </a:r>
            <a:endParaRPr lang="pt-BR" sz="2400" dirty="0">
              <a:solidFill>
                <a:schemeClr val="bg1"/>
              </a:solidFill>
              <a:latin typeface="Futura Bk BT"/>
              <a:ea typeface="Malgun Gothic" pitchFamily="32" charset="-127"/>
            </a:endParaRPr>
          </a:p>
          <a:p>
            <a:pPr>
              <a:buFont typeface="Wingdings" charset="2"/>
              <a:buNone/>
            </a:pPr>
            <a:endParaRPr lang="pt-BR" sz="2400" dirty="0">
              <a:solidFill>
                <a:schemeClr val="bg1"/>
              </a:solidFill>
              <a:latin typeface="Futura Bk BT"/>
              <a:ea typeface="Malgun Gothic" pitchFamily="32" charset="-127"/>
            </a:endParaRPr>
          </a:p>
          <a:p>
            <a:pPr algn="just"/>
            <a:r>
              <a:rPr lang="pt-BR" sz="2400" dirty="0" smtClean="0">
                <a:solidFill>
                  <a:schemeClr val="bg1"/>
                </a:solidFill>
                <a:latin typeface="Futura Bk BT"/>
                <a:ea typeface="Malgun Gothic" pitchFamily="32" charset="-127"/>
              </a:rPr>
              <a:t>Necessidade </a:t>
            </a:r>
            <a:r>
              <a:rPr lang="pt-BR" sz="2400" dirty="0">
                <a:solidFill>
                  <a:schemeClr val="bg1"/>
                </a:solidFill>
                <a:latin typeface="Futura Bk BT"/>
                <a:ea typeface="Malgun Gothic" pitchFamily="32" charset="-127"/>
              </a:rPr>
              <a:t>de interlocução com outras instituições ou órgãos, os quais possuem ritos e demandas próprios, nem sempre alinhados com os prazos do licenciamento </a:t>
            </a:r>
            <a:r>
              <a:rPr lang="pt-BR" sz="2400" dirty="0" smtClean="0">
                <a:solidFill>
                  <a:schemeClr val="bg1"/>
                </a:solidFill>
                <a:latin typeface="Futura Bk BT"/>
                <a:ea typeface="Malgun Gothic" pitchFamily="32" charset="-127"/>
              </a:rPr>
              <a:t>(INCRA, FUNAI, DNPM</a:t>
            </a:r>
            <a:r>
              <a:rPr lang="pt-BR" sz="2400" dirty="0">
                <a:solidFill>
                  <a:schemeClr val="bg1"/>
                </a:solidFill>
                <a:latin typeface="Futura Bk BT"/>
                <a:ea typeface="Malgun Gothic" pitchFamily="32" charset="-127"/>
              </a:rPr>
              <a:t>, </a:t>
            </a:r>
            <a:r>
              <a:rPr lang="pt-BR" sz="2400" dirty="0" err="1">
                <a:solidFill>
                  <a:schemeClr val="bg1"/>
                </a:solidFill>
                <a:latin typeface="Futura Bk BT"/>
                <a:ea typeface="Malgun Gothic" pitchFamily="32" charset="-127"/>
              </a:rPr>
              <a:t>ICMBio</a:t>
            </a:r>
            <a:r>
              <a:rPr lang="pt-BR" sz="2400" dirty="0">
                <a:solidFill>
                  <a:schemeClr val="bg1"/>
                </a:solidFill>
                <a:latin typeface="Futura Bk BT"/>
                <a:ea typeface="Malgun Gothic" pitchFamily="32" charset="-127"/>
              </a:rPr>
              <a:t>, Órgãos Estaduais e Municipais de Gestão e Controle).</a:t>
            </a:r>
          </a:p>
          <a:p>
            <a:pPr algn="just">
              <a:buFont typeface="Wingdings" charset="2"/>
              <a:buNone/>
            </a:pPr>
            <a:endParaRPr lang="pt-BR" sz="2400" dirty="0">
              <a:solidFill>
                <a:schemeClr val="bg1"/>
              </a:solidFill>
              <a:latin typeface="Futura Bk BT"/>
              <a:ea typeface="Malgun Gothic" pitchFamily="32" charset="-127"/>
            </a:endParaRPr>
          </a:p>
          <a:p>
            <a:r>
              <a:rPr lang="pt-BR" sz="2400" dirty="0" smtClean="0">
                <a:solidFill>
                  <a:schemeClr val="bg1"/>
                </a:solidFill>
                <a:latin typeface="Futura Bk BT"/>
                <a:ea typeface="Malgun Gothic" pitchFamily="32" charset="-127"/>
              </a:rPr>
              <a:t>Não </a:t>
            </a:r>
            <a:r>
              <a:rPr lang="pt-BR" sz="2400" dirty="0">
                <a:solidFill>
                  <a:schemeClr val="bg1"/>
                </a:solidFill>
                <a:latin typeface="Futura Bk BT"/>
                <a:ea typeface="Malgun Gothic" pitchFamily="32" charset="-127"/>
              </a:rPr>
              <a:t>cumprimento de prazos legais ou estabelecidos no âmbito </a:t>
            </a:r>
            <a:r>
              <a:rPr lang="pt-BR" sz="2400" dirty="0" smtClean="0">
                <a:solidFill>
                  <a:schemeClr val="bg1"/>
                </a:solidFill>
                <a:latin typeface="Futura Bk BT"/>
                <a:ea typeface="Malgun Gothic" pitchFamily="32" charset="-127"/>
              </a:rPr>
              <a:t>processual.</a:t>
            </a:r>
          </a:p>
          <a:p>
            <a:endParaRPr lang="pt-BR" sz="2400" dirty="0">
              <a:solidFill>
                <a:schemeClr val="bg1"/>
              </a:solidFill>
              <a:latin typeface="Futura Bk BT"/>
              <a:ea typeface="Malgun Gothic" pitchFamily="32" charset="-127"/>
            </a:endParaRPr>
          </a:p>
          <a:p>
            <a:r>
              <a:rPr lang="pt-BR" sz="2400" dirty="0" smtClean="0">
                <a:solidFill>
                  <a:schemeClr val="bg1"/>
                </a:solidFill>
                <a:latin typeface="Futura Bk BT"/>
                <a:ea typeface="Malgun Gothic" pitchFamily="32" charset="-127"/>
              </a:rPr>
              <a:t>Criminalização das análise técnicas. </a:t>
            </a:r>
            <a:endParaRPr lang="pt-BR" sz="2400" dirty="0">
              <a:solidFill>
                <a:schemeClr val="bg1"/>
              </a:solidFill>
              <a:latin typeface="Futura Bk BT"/>
              <a:ea typeface="Malgun Gothic" pitchFamily="32" charset="-127"/>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4" y="5877272"/>
            <a:ext cx="73183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168696" y="332656"/>
            <a:ext cx="12745416" cy="722057"/>
          </a:xfrm>
          <a:prstGeom prst="rect">
            <a:avLst/>
          </a:prstGeom>
        </p:spPr>
        <p:txBody>
          <a:bodyPr wrap="square">
            <a:spAutoFit/>
          </a:bodyPr>
          <a:lstStyle/>
          <a:p>
            <a:pPr algn="ctr"/>
            <a:r>
              <a:rPr lang="pt-BR" sz="4400" b="1" dirty="0" smtClean="0">
                <a:solidFill>
                  <a:schemeClr val="bg1"/>
                </a:solidFill>
              </a:rPr>
              <a:t>DESAFIOS IBAMA/DILIC</a:t>
            </a:r>
            <a:endParaRPr lang="pt-BR" sz="4400" b="1" dirty="0">
              <a:solidFill>
                <a:schemeClr val="bg1"/>
              </a:solidFill>
            </a:endParaRPr>
          </a:p>
        </p:txBody>
      </p:sp>
    </p:spTree>
    <p:extLst>
      <p:ext uri="{BB962C8B-B14F-4D97-AF65-F5344CB8AC3E}">
        <p14:creationId xmlns:p14="http://schemas.microsoft.com/office/powerpoint/2010/main" val="24387826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32" name="AutoShape 56"/>
          <p:cNvSpPr>
            <a:spLocks noChangeArrowheads="1"/>
          </p:cNvSpPr>
          <p:nvPr/>
        </p:nvSpPr>
        <p:spPr bwMode="auto">
          <a:xfrm>
            <a:off x="2217738" y="1846263"/>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3" name="AutoShape 57"/>
          <p:cNvSpPr>
            <a:spLocks noChangeArrowheads="1"/>
          </p:cNvSpPr>
          <p:nvPr/>
        </p:nvSpPr>
        <p:spPr bwMode="auto">
          <a:xfrm>
            <a:off x="4618038" y="1846263"/>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4" name="AutoShape 58"/>
          <p:cNvSpPr>
            <a:spLocks noChangeArrowheads="1"/>
          </p:cNvSpPr>
          <p:nvPr/>
        </p:nvSpPr>
        <p:spPr bwMode="auto">
          <a:xfrm>
            <a:off x="8912225" y="1847850"/>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5" name="AutoShape 59"/>
          <p:cNvSpPr>
            <a:spLocks noChangeArrowheads="1"/>
          </p:cNvSpPr>
          <p:nvPr/>
        </p:nvSpPr>
        <p:spPr bwMode="auto">
          <a:xfrm>
            <a:off x="11264900" y="1847850"/>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6" name="AutoShape 60"/>
          <p:cNvSpPr>
            <a:spLocks noChangeArrowheads="1"/>
          </p:cNvSpPr>
          <p:nvPr/>
        </p:nvSpPr>
        <p:spPr bwMode="auto">
          <a:xfrm>
            <a:off x="1430338" y="3335338"/>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7" name="AutoShape 61"/>
          <p:cNvSpPr>
            <a:spLocks noChangeArrowheads="1"/>
          </p:cNvSpPr>
          <p:nvPr/>
        </p:nvSpPr>
        <p:spPr bwMode="auto">
          <a:xfrm>
            <a:off x="3843338" y="3335338"/>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8" name="AutoShape 62"/>
          <p:cNvSpPr>
            <a:spLocks noChangeArrowheads="1"/>
          </p:cNvSpPr>
          <p:nvPr/>
        </p:nvSpPr>
        <p:spPr bwMode="auto">
          <a:xfrm>
            <a:off x="6853238" y="3335338"/>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nvGrpSpPr>
          <p:cNvPr id="24645" name="Group 69"/>
          <p:cNvGrpSpPr>
            <a:grpSpLocks/>
          </p:cNvGrpSpPr>
          <p:nvPr/>
        </p:nvGrpSpPr>
        <p:grpSpPr bwMode="auto">
          <a:xfrm>
            <a:off x="146050" y="5832475"/>
            <a:ext cx="731838" cy="854075"/>
            <a:chOff x="92" y="3674"/>
            <a:chExt cx="461" cy="538"/>
          </a:xfrm>
        </p:grpSpPr>
        <p:sp>
          <p:nvSpPr>
            <p:cNvPr id="24646" name="Rectangle 70"/>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24647" name="Picture 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4648" name="AutoShape 72"/>
          <p:cNvSpPr>
            <a:spLocks noChangeArrowheads="1"/>
          </p:cNvSpPr>
          <p:nvPr/>
        </p:nvSpPr>
        <p:spPr bwMode="auto">
          <a:xfrm>
            <a:off x="3916363" y="1011238"/>
            <a:ext cx="4464050" cy="66675"/>
          </a:xfrm>
          <a:custGeom>
            <a:avLst/>
            <a:gdLst>
              <a:gd name="G0" fmla="*/ 12400 1 2"/>
              <a:gd name="G1" fmla="*/ 1 48365 11520"/>
              <a:gd name="G2" fmla="*/ G1 13024 1"/>
              <a:gd name="G3" fmla="*/ G2 1 52096"/>
              <a:gd name="G4" fmla="cos G0 G3"/>
              <a:gd name="G5" fmla="*/ 186 1 2"/>
              <a:gd name="G6" fmla="*/ 1 48365 11520"/>
              <a:gd name="G7" fmla="*/ G6 13024 1"/>
              <a:gd name="G8" fmla="*/ G7 1 52096"/>
              <a:gd name="G9" fmla="sin G5 G8"/>
              <a:gd name="G10" fmla="*/ 12400 1 2"/>
              <a:gd name="G11" fmla="+- G10 0 G4"/>
              <a:gd name="G12" fmla="+- G10 G4 0"/>
              <a:gd name="G13" fmla="+- G12 0 0"/>
              <a:gd name="G14" fmla="*/ 186 1 2"/>
              <a:gd name="G15" fmla="+- G14 0 G9"/>
              <a:gd name="G16" fmla="+- G14 G9 0"/>
              <a:gd name="G17" fmla="+- G16 0 0"/>
              <a:gd name="G18" fmla="+- 186 0 0"/>
              <a:gd name="G19" fmla="+- 12400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93"/>
                </a:moveTo>
                <a:lnTo>
                  <a:pt x="6200" y="93"/>
                </a:lnTo>
                <a:lnTo>
                  <a:pt x="180" y="90"/>
                </a:lnTo>
                <a:lnTo>
                  <a:pt x="6200" y="93"/>
                </a:lnTo>
                <a:lnTo>
                  <a:pt x="270" y="90"/>
                </a:lnTo>
                <a:close/>
              </a:path>
            </a:pathLst>
          </a:custGeom>
          <a:solidFill>
            <a:srgbClr val="203864"/>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 name="Retângulo 1"/>
          <p:cNvSpPr/>
          <p:nvPr/>
        </p:nvSpPr>
        <p:spPr>
          <a:xfrm>
            <a:off x="877888" y="1175533"/>
            <a:ext cx="11314112" cy="2496774"/>
          </a:xfrm>
          <a:prstGeom prst="rect">
            <a:avLst/>
          </a:prstGeom>
        </p:spPr>
        <p:txBody>
          <a:bodyPr wrap="square">
            <a:spAutoFit/>
          </a:bodyPr>
          <a:lstStyle/>
          <a:p>
            <a:pPr algn="just"/>
            <a:endParaRPr lang="pt-BR" sz="2400" dirty="0">
              <a:solidFill>
                <a:schemeClr val="bg1"/>
              </a:solidFill>
            </a:endParaRPr>
          </a:p>
          <a:p>
            <a:pPr algn="just"/>
            <a:r>
              <a:rPr lang="pt-BR" sz="2400" dirty="0" smtClean="0">
                <a:solidFill>
                  <a:schemeClr val="bg1"/>
                </a:solidFill>
              </a:rPr>
              <a:t>“Marketing” socioambiental – a experiência do setor deveria ser mais difundida – inovação tecnológica, benefícios sociais gerados, arrecadação de tributos, ações próprias de caráter social;</a:t>
            </a:r>
          </a:p>
          <a:p>
            <a:pPr algn="just"/>
            <a:endParaRPr lang="pt-BR" sz="2400" dirty="0">
              <a:solidFill>
                <a:schemeClr val="bg1"/>
              </a:solidFill>
            </a:endParaRPr>
          </a:p>
          <a:p>
            <a:pPr algn="just"/>
            <a:r>
              <a:rPr lang="pt-BR" sz="2400" dirty="0" smtClean="0">
                <a:solidFill>
                  <a:schemeClr val="bg1"/>
                </a:solidFill>
              </a:rPr>
              <a:t>Trabalhar/capacitar a equipe de campo para que adote cuidados socioambientais – relacionamento com a comunidade e educação ambiental (empregados).</a:t>
            </a:r>
            <a:endParaRPr lang="pt-BR" sz="2400" dirty="0">
              <a:solidFill>
                <a:schemeClr val="bg1"/>
              </a:solidFill>
            </a:endParaRPr>
          </a:p>
        </p:txBody>
      </p:sp>
      <p:sp>
        <p:nvSpPr>
          <p:cNvPr id="14" name="Retângulo 13"/>
          <p:cNvSpPr/>
          <p:nvPr/>
        </p:nvSpPr>
        <p:spPr>
          <a:xfrm>
            <a:off x="-168696" y="332656"/>
            <a:ext cx="12745416" cy="722057"/>
          </a:xfrm>
          <a:prstGeom prst="rect">
            <a:avLst/>
          </a:prstGeom>
        </p:spPr>
        <p:txBody>
          <a:bodyPr wrap="square">
            <a:spAutoFit/>
          </a:bodyPr>
          <a:lstStyle/>
          <a:p>
            <a:pPr algn="ctr"/>
            <a:r>
              <a:rPr lang="pt-BR" sz="4400" b="1" dirty="0" smtClean="0">
                <a:solidFill>
                  <a:schemeClr val="bg1"/>
                </a:solidFill>
              </a:rPr>
              <a:t>DESAFIOS CONJUNTOS</a:t>
            </a:r>
            <a:endParaRPr lang="pt-BR" sz="4400" b="1" dirty="0">
              <a:solidFill>
                <a:schemeClr val="bg1"/>
              </a:solidFill>
            </a:endParaRPr>
          </a:p>
        </p:txBody>
      </p:sp>
    </p:spTree>
    <p:extLst>
      <p:ext uri="{BB962C8B-B14F-4D97-AF65-F5344CB8AC3E}">
        <p14:creationId xmlns:p14="http://schemas.microsoft.com/office/powerpoint/2010/main" val="1412790187"/>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199456" y="2494040"/>
            <a:ext cx="10801200" cy="3870740"/>
          </a:xfrm>
          <a:prstGeom prst="rect">
            <a:avLst/>
          </a:prstGeom>
        </p:spPr>
        <p:txBody>
          <a:bodyPr wrap="square">
            <a:spAutoFit/>
          </a:bodyPr>
          <a:lstStyle/>
          <a:p>
            <a:pPr algn="just"/>
            <a:endParaRPr lang="pt-BR" sz="2400" dirty="0" smtClean="0">
              <a:solidFill>
                <a:schemeClr val="bg1"/>
              </a:solidFill>
              <a:latin typeface="Futura Bk BT"/>
            </a:endParaRPr>
          </a:p>
          <a:p>
            <a:pPr algn="just"/>
            <a:r>
              <a:rPr lang="pt-BR" sz="2400" dirty="0" smtClean="0">
                <a:solidFill>
                  <a:schemeClr val="bg1"/>
                </a:solidFill>
                <a:latin typeface="Futura Bk BT"/>
              </a:rPr>
              <a:t>Cheia </a:t>
            </a:r>
            <a:r>
              <a:rPr lang="pt-BR" sz="2400" dirty="0">
                <a:solidFill>
                  <a:schemeClr val="bg1"/>
                </a:solidFill>
                <a:latin typeface="Futura Bk BT"/>
              </a:rPr>
              <a:t>de 2014 no Rio Madeira</a:t>
            </a:r>
          </a:p>
          <a:p>
            <a:pPr algn="just"/>
            <a:r>
              <a:rPr lang="pt-BR" sz="2400" dirty="0">
                <a:solidFill>
                  <a:schemeClr val="bg1"/>
                </a:solidFill>
                <a:latin typeface="Futura Bk BT"/>
              </a:rPr>
              <a:t>Contorno do reservatório delimitado para efeito de desapropriações pela vazão de 38.800 </a:t>
            </a:r>
            <a:r>
              <a:rPr lang="pt-BR" sz="2400" dirty="0" smtClean="0">
                <a:solidFill>
                  <a:schemeClr val="bg1"/>
                </a:solidFill>
                <a:latin typeface="Futura Bk BT"/>
              </a:rPr>
              <a:t>m³/s; as vazões </a:t>
            </a:r>
            <a:r>
              <a:rPr lang="pt-BR" sz="2400" dirty="0">
                <a:solidFill>
                  <a:schemeClr val="bg1"/>
                </a:solidFill>
                <a:latin typeface="Futura Bk BT"/>
              </a:rPr>
              <a:t>observadas ultrapassaram os 60.000 m³/s, ocasionando:</a:t>
            </a:r>
          </a:p>
          <a:p>
            <a:pPr algn="just"/>
            <a:r>
              <a:rPr lang="pt-BR" sz="2400" dirty="0">
                <a:solidFill>
                  <a:schemeClr val="bg1"/>
                </a:solidFill>
                <a:latin typeface="Futura Bk BT"/>
              </a:rPr>
              <a:t> </a:t>
            </a:r>
            <a:r>
              <a:rPr lang="pt-BR" sz="2400" dirty="0" smtClean="0">
                <a:solidFill>
                  <a:schemeClr val="bg1"/>
                </a:solidFill>
                <a:latin typeface="Futura Bk BT"/>
              </a:rPr>
              <a:t>		Prejuízos </a:t>
            </a:r>
            <a:r>
              <a:rPr lang="pt-BR" sz="2400" dirty="0">
                <a:solidFill>
                  <a:schemeClr val="bg1"/>
                </a:solidFill>
                <a:latin typeface="Futura Bk BT"/>
              </a:rPr>
              <a:t>à população;</a:t>
            </a:r>
          </a:p>
          <a:p>
            <a:pPr algn="just"/>
            <a:r>
              <a:rPr lang="pt-BR" sz="2400" dirty="0" smtClean="0">
                <a:solidFill>
                  <a:schemeClr val="bg1"/>
                </a:solidFill>
                <a:latin typeface="Futura Bk BT"/>
              </a:rPr>
              <a:t>		Prejuízos </a:t>
            </a:r>
            <a:r>
              <a:rPr lang="pt-BR" sz="2400" dirty="0">
                <a:solidFill>
                  <a:schemeClr val="bg1"/>
                </a:solidFill>
                <a:latin typeface="Futura Bk BT"/>
              </a:rPr>
              <a:t>ao empreendimento;</a:t>
            </a:r>
          </a:p>
          <a:p>
            <a:pPr algn="just"/>
            <a:r>
              <a:rPr lang="pt-BR" sz="2400" dirty="0">
                <a:solidFill>
                  <a:schemeClr val="bg1"/>
                </a:solidFill>
                <a:latin typeface="Futura Bk BT"/>
              </a:rPr>
              <a:t> </a:t>
            </a:r>
            <a:r>
              <a:rPr lang="pt-BR" sz="2400" dirty="0" smtClean="0">
                <a:solidFill>
                  <a:schemeClr val="bg1"/>
                </a:solidFill>
                <a:latin typeface="Futura Bk BT"/>
              </a:rPr>
              <a:t>		Alterações </a:t>
            </a:r>
            <a:r>
              <a:rPr lang="pt-BR" sz="2400" dirty="0">
                <a:solidFill>
                  <a:schemeClr val="bg1"/>
                </a:solidFill>
                <a:latin typeface="Futura Bk BT"/>
              </a:rPr>
              <a:t>de cota;</a:t>
            </a:r>
          </a:p>
          <a:p>
            <a:pPr algn="just"/>
            <a:r>
              <a:rPr lang="pt-BR" sz="2400" dirty="0">
                <a:solidFill>
                  <a:schemeClr val="bg1"/>
                </a:solidFill>
                <a:latin typeface="Futura Bk BT"/>
              </a:rPr>
              <a:t> </a:t>
            </a:r>
            <a:r>
              <a:rPr lang="pt-BR" sz="2400" dirty="0" smtClean="0">
                <a:solidFill>
                  <a:schemeClr val="bg1"/>
                </a:solidFill>
                <a:latin typeface="Futura Bk BT"/>
              </a:rPr>
              <a:t>		Acumulo </a:t>
            </a:r>
            <a:r>
              <a:rPr lang="pt-BR" sz="2400" dirty="0">
                <a:solidFill>
                  <a:schemeClr val="bg1"/>
                </a:solidFill>
                <a:latin typeface="Futura Bk BT"/>
              </a:rPr>
              <a:t>de sedimentos além do modelado;</a:t>
            </a:r>
          </a:p>
          <a:p>
            <a:pPr algn="just"/>
            <a:r>
              <a:rPr lang="pt-BR" sz="2400" dirty="0">
                <a:solidFill>
                  <a:schemeClr val="bg1"/>
                </a:solidFill>
                <a:latin typeface="Futura Bk BT"/>
              </a:rPr>
              <a:t> </a:t>
            </a:r>
            <a:r>
              <a:rPr lang="pt-BR" sz="2400" dirty="0" smtClean="0">
                <a:solidFill>
                  <a:schemeClr val="bg1"/>
                </a:solidFill>
                <a:latin typeface="Futura Bk BT"/>
              </a:rPr>
              <a:t>		Problemas </a:t>
            </a:r>
            <a:r>
              <a:rPr lang="pt-BR" sz="2400" dirty="0">
                <a:solidFill>
                  <a:schemeClr val="bg1"/>
                </a:solidFill>
                <a:latin typeface="Futura Bk BT"/>
              </a:rPr>
              <a:t>internacionais;</a:t>
            </a:r>
          </a:p>
          <a:p>
            <a:pPr algn="just"/>
            <a:r>
              <a:rPr lang="pt-BR" sz="2400" dirty="0">
                <a:solidFill>
                  <a:schemeClr val="bg1"/>
                </a:solidFill>
                <a:latin typeface="Futura Bk BT"/>
              </a:rPr>
              <a:t> </a:t>
            </a:r>
            <a:r>
              <a:rPr lang="pt-BR" sz="2400" dirty="0" smtClean="0">
                <a:solidFill>
                  <a:schemeClr val="bg1"/>
                </a:solidFill>
                <a:latin typeface="Futura Bk BT"/>
              </a:rPr>
              <a:t>		Atrasos </a:t>
            </a:r>
            <a:r>
              <a:rPr lang="pt-BR" sz="2400" dirty="0">
                <a:solidFill>
                  <a:schemeClr val="bg1"/>
                </a:solidFill>
                <a:latin typeface="Futura Bk BT"/>
              </a:rPr>
              <a:t>no processo de licenciamento</a:t>
            </a:r>
            <a:r>
              <a:rPr lang="pt-BR" dirty="0"/>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0" y="5805264"/>
            <a:ext cx="73183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479376" y="1126303"/>
            <a:ext cx="11305255" cy="1294585"/>
          </a:xfrm>
          <a:prstGeom prst="rect">
            <a:avLst/>
          </a:prstGeom>
        </p:spPr>
        <p:txBody>
          <a:bodyPr wrap="square">
            <a:spAutoFit/>
          </a:bodyPr>
          <a:lstStyle/>
          <a:p>
            <a:pPr lvl="0" algn="just"/>
            <a:r>
              <a:rPr lang="pt-BR" sz="2800" b="1" dirty="0">
                <a:solidFill>
                  <a:srgbClr val="FFFFFF"/>
                </a:solidFill>
                <a:latin typeface="Futura Bk BT"/>
              </a:rPr>
              <a:t>O ambiente natural é permeado pela </a:t>
            </a:r>
            <a:r>
              <a:rPr lang="pt-BR" sz="2800" b="1" dirty="0" smtClean="0">
                <a:solidFill>
                  <a:srgbClr val="FFFFFF"/>
                </a:solidFill>
                <a:latin typeface="Futura Bk BT"/>
              </a:rPr>
              <a:t>imprevisibilidade, podendo gerar </a:t>
            </a:r>
            <a:r>
              <a:rPr lang="pt-BR" sz="2800" b="1" dirty="0">
                <a:solidFill>
                  <a:srgbClr val="FFFFFF"/>
                </a:solidFill>
                <a:latin typeface="Futura Bk BT"/>
              </a:rPr>
              <a:t>impactos que transcendem o planejamento e os prognósticos </a:t>
            </a:r>
            <a:r>
              <a:rPr lang="pt-BR" sz="2800" b="1" dirty="0" smtClean="0">
                <a:solidFill>
                  <a:srgbClr val="FFFFFF"/>
                </a:solidFill>
                <a:latin typeface="Futura Bk BT"/>
              </a:rPr>
              <a:t>ambientais.</a:t>
            </a:r>
            <a:endParaRPr lang="pt-BR" sz="2800" b="1" dirty="0">
              <a:solidFill>
                <a:srgbClr val="FFFFFF"/>
              </a:solidFill>
              <a:latin typeface="Futura Bk BT"/>
            </a:endParaRPr>
          </a:p>
        </p:txBody>
      </p:sp>
      <p:sp>
        <p:nvSpPr>
          <p:cNvPr id="6" name="Retângulo 5"/>
          <p:cNvSpPr/>
          <p:nvPr/>
        </p:nvSpPr>
        <p:spPr>
          <a:xfrm>
            <a:off x="-168696" y="332656"/>
            <a:ext cx="12745416" cy="722057"/>
          </a:xfrm>
          <a:prstGeom prst="rect">
            <a:avLst/>
          </a:prstGeom>
        </p:spPr>
        <p:txBody>
          <a:bodyPr wrap="square">
            <a:spAutoFit/>
          </a:bodyPr>
          <a:lstStyle/>
          <a:p>
            <a:pPr algn="ctr"/>
            <a:r>
              <a:rPr lang="pt-BR" sz="4400" b="1" dirty="0" smtClean="0">
                <a:solidFill>
                  <a:schemeClr val="bg1"/>
                </a:solidFill>
              </a:rPr>
              <a:t>DESAFIOS DA NATUREZA</a:t>
            </a:r>
            <a:endParaRPr lang="pt-BR" sz="4400" b="1" dirty="0">
              <a:solidFill>
                <a:schemeClr val="bg1"/>
              </a:solidFill>
            </a:endParaRPr>
          </a:p>
        </p:txBody>
      </p:sp>
    </p:spTree>
    <p:extLst>
      <p:ext uri="{BB962C8B-B14F-4D97-AF65-F5344CB8AC3E}">
        <p14:creationId xmlns:p14="http://schemas.microsoft.com/office/powerpoint/2010/main" val="31724700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sp>
        <p:nvSpPr>
          <p:cNvPr id="4" name="Espaço Reservado para Data 3"/>
          <p:cNvSpPr>
            <a:spLocks noGrp="1"/>
          </p:cNvSpPr>
          <p:nvPr>
            <p:ph type="dt" idx="10"/>
          </p:nvPr>
        </p:nvSpPr>
        <p:spPr/>
        <p:txBody>
          <a:bodyPr/>
          <a:lstStyle/>
          <a:p>
            <a:r>
              <a:rPr lang="pt-BR" smtClean="0"/>
              <a:t>27/11/17</a:t>
            </a:r>
            <a:endParaRPr lang="pt-B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2948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8382000" y="5641975"/>
            <a:ext cx="3459163" cy="876300"/>
          </a:xfrm>
          <a:prstGeom prst="rect">
            <a:avLst/>
          </a:prstGeom>
          <a:noFill/>
          <a:ln w="12600" cap="flat">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5602" name="Rectangle 2"/>
          <p:cNvSpPr>
            <a:spLocks noChangeArrowheads="1"/>
          </p:cNvSpPr>
          <p:nvPr/>
        </p:nvSpPr>
        <p:spPr bwMode="auto">
          <a:xfrm>
            <a:off x="8467725" y="5721350"/>
            <a:ext cx="3290888" cy="700088"/>
          </a:xfrm>
          <a:prstGeom prst="rect">
            <a:avLst/>
          </a:prstGeom>
          <a:solidFill>
            <a:srgbClr val="0D0D0D">
              <a:alpha val="39999"/>
            </a:srgbClr>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ct val="100000"/>
              </a:lnSpc>
              <a:tabLst>
                <a:tab pos="449263" algn="l"/>
                <a:tab pos="898525" algn="l"/>
                <a:tab pos="1347788" algn="l"/>
                <a:tab pos="1797050" algn="l"/>
                <a:tab pos="2246313" algn="l"/>
                <a:tab pos="2695575" algn="l"/>
                <a:tab pos="3144838" algn="l"/>
              </a:tabLst>
            </a:pPr>
            <a:r>
              <a:rPr lang="pt-BR" sz="2000" b="1">
                <a:solidFill>
                  <a:srgbClr val="FFFFFF"/>
                </a:solidFill>
                <a:latin typeface="Futura Md BT" pitchFamily="32" charset="0"/>
              </a:rPr>
              <a:t>LT 500kv Ceará Mirim II</a:t>
            </a:r>
          </a:p>
          <a:p>
            <a:pPr algn="r" hangingPunct="1">
              <a:lnSpc>
                <a:spcPct val="100000"/>
              </a:lnSpc>
              <a:tabLst>
                <a:tab pos="449263" algn="l"/>
                <a:tab pos="898525" algn="l"/>
                <a:tab pos="1347788" algn="l"/>
                <a:tab pos="1797050" algn="l"/>
                <a:tab pos="2246313" algn="l"/>
                <a:tab pos="2695575" algn="l"/>
                <a:tab pos="3144838" algn="l"/>
              </a:tabLst>
            </a:pPr>
            <a:r>
              <a:rPr lang="pt-BR" sz="2000" b="1">
                <a:solidFill>
                  <a:srgbClr val="FFFFFF"/>
                </a:solidFill>
                <a:latin typeface="Futura Md BT" pitchFamily="32" charset="0"/>
              </a:rPr>
              <a:t>@ Campina Grande III</a:t>
            </a:r>
          </a:p>
        </p:txBody>
      </p:sp>
      <p:grpSp>
        <p:nvGrpSpPr>
          <p:cNvPr id="25603" name="Group 3"/>
          <p:cNvGrpSpPr>
            <a:grpSpLocks/>
          </p:cNvGrpSpPr>
          <p:nvPr/>
        </p:nvGrpSpPr>
        <p:grpSpPr bwMode="auto">
          <a:xfrm>
            <a:off x="146050" y="5832475"/>
            <a:ext cx="731838" cy="854075"/>
            <a:chOff x="92" y="3674"/>
            <a:chExt cx="461" cy="538"/>
          </a:xfrm>
        </p:grpSpPr>
        <p:sp>
          <p:nvSpPr>
            <p:cNvPr id="25604" name="Rectangle 4"/>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2560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25602"/>
                                        </p:tgtEl>
                                        <p:attrNameLst>
                                          <p:attrName>style.visibility</p:attrName>
                                        </p:attrNameLst>
                                      </p:cBhvr>
                                      <p:to>
                                        <p:strVal val="visible"/>
                                      </p:to>
                                    </p:set>
                                    <p:animEffect transition="in" filter="fade">
                                      <p:cBhvr additive="repl">
                                        <p:cTn id="7" dur="500"/>
                                        <p:tgtEl>
                                          <p:spTgt spid="25602"/>
                                        </p:tgtEl>
                                      </p:cBhvr>
                                    </p:animEffect>
                                  </p:childTnLst>
                                </p:cTn>
                              </p:par>
                            </p:childTnLst>
                          </p:cTn>
                        </p:par>
                        <p:par>
                          <p:cTn id="8" fill="hold" nodeType="afterGroup">
                            <p:stCondLst>
                              <p:cond delay="500"/>
                            </p:stCondLst>
                            <p:childTnLst>
                              <p:par>
                                <p:cTn id="9" presetID="10" presetClass="entr" fill="hold" grpId="0" nodeType="afterEffect">
                                  <p:stCondLst>
                                    <p:cond delay="0"/>
                                  </p:stCondLst>
                                  <p:childTnLst>
                                    <p:set>
                                      <p:cBhvr additive="repl">
                                        <p:cTn id="10" dur="1" fill="hold">
                                          <p:stCondLst>
                                            <p:cond delay="0"/>
                                          </p:stCondLst>
                                        </p:cTn>
                                        <p:tgtEl>
                                          <p:spTgt spid="25601"/>
                                        </p:tgtEl>
                                        <p:attrNameLst>
                                          <p:attrName>style.visibility</p:attrName>
                                        </p:attrNameLst>
                                      </p:cBhvr>
                                      <p:to>
                                        <p:strVal val="visible"/>
                                      </p:to>
                                    </p:set>
                                    <p:animEffect transition="in" filter="fade">
                                      <p:cBhvr additive="repl">
                                        <p:cTn id="11" dur="500"/>
                                        <p:tgtEl>
                                          <p:spTgt spid="25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9190038" y="5641975"/>
            <a:ext cx="2652712" cy="876300"/>
          </a:xfrm>
          <a:prstGeom prst="rect">
            <a:avLst/>
          </a:prstGeom>
          <a:noFill/>
          <a:ln w="12600" cap="flat">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7650" name="Rectangle 2"/>
          <p:cNvSpPr>
            <a:spLocks noChangeArrowheads="1"/>
          </p:cNvSpPr>
          <p:nvPr/>
        </p:nvSpPr>
        <p:spPr bwMode="auto">
          <a:xfrm>
            <a:off x="9274175" y="5721350"/>
            <a:ext cx="2484438" cy="700088"/>
          </a:xfrm>
          <a:prstGeom prst="rect">
            <a:avLst/>
          </a:prstGeom>
          <a:solidFill>
            <a:srgbClr val="0D0D0D">
              <a:alpha val="39999"/>
            </a:srgbClr>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r" hangingPunct="1">
              <a:lnSpc>
                <a:spcPct val="100000"/>
              </a:lnSpc>
              <a:tabLst>
                <a:tab pos="449263" algn="l"/>
                <a:tab pos="898525" algn="l"/>
                <a:tab pos="1347788" algn="l"/>
                <a:tab pos="1797050" algn="l"/>
                <a:tab pos="2246313" algn="l"/>
              </a:tabLst>
            </a:pPr>
            <a:r>
              <a:rPr lang="pt-BR" sz="2000" b="1">
                <a:solidFill>
                  <a:srgbClr val="FFFFFF"/>
                </a:solidFill>
                <a:latin typeface="Futura Md BT" pitchFamily="32" charset="0"/>
              </a:rPr>
              <a:t>UHE Belo Monte</a:t>
            </a:r>
          </a:p>
          <a:p>
            <a:pPr algn="r" hangingPunct="1">
              <a:lnSpc>
                <a:spcPct val="100000"/>
              </a:lnSpc>
              <a:tabLst>
                <a:tab pos="449263" algn="l"/>
                <a:tab pos="898525" algn="l"/>
                <a:tab pos="1347788" algn="l"/>
                <a:tab pos="1797050" algn="l"/>
                <a:tab pos="2246313" algn="l"/>
              </a:tabLst>
            </a:pPr>
            <a:r>
              <a:rPr lang="pt-BR" sz="2000" b="1">
                <a:solidFill>
                  <a:srgbClr val="FFFFFF"/>
                </a:solidFill>
                <a:latin typeface="Futura Md BT" pitchFamily="32" charset="0"/>
              </a:rPr>
              <a:t>@ Altamira, Pará</a:t>
            </a:r>
          </a:p>
        </p:txBody>
      </p:sp>
      <p:grpSp>
        <p:nvGrpSpPr>
          <p:cNvPr id="27651" name="Group 3"/>
          <p:cNvGrpSpPr>
            <a:grpSpLocks/>
          </p:cNvGrpSpPr>
          <p:nvPr/>
        </p:nvGrpSpPr>
        <p:grpSpPr bwMode="auto">
          <a:xfrm>
            <a:off x="146050" y="5832475"/>
            <a:ext cx="731838" cy="854075"/>
            <a:chOff x="92" y="3674"/>
            <a:chExt cx="461" cy="538"/>
          </a:xfrm>
        </p:grpSpPr>
        <p:sp>
          <p:nvSpPr>
            <p:cNvPr id="27652" name="Rectangle 4"/>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276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27650"/>
                                        </p:tgtEl>
                                        <p:attrNameLst>
                                          <p:attrName>style.visibility</p:attrName>
                                        </p:attrNameLst>
                                      </p:cBhvr>
                                      <p:to>
                                        <p:strVal val="visible"/>
                                      </p:to>
                                    </p:set>
                                    <p:animEffect transition="in" filter="fade">
                                      <p:cBhvr additive="repl">
                                        <p:cTn id="7" dur="500"/>
                                        <p:tgtEl>
                                          <p:spTgt spid="27650"/>
                                        </p:tgtEl>
                                      </p:cBhvr>
                                    </p:animEffect>
                                  </p:childTnLst>
                                </p:cTn>
                              </p:par>
                            </p:childTnLst>
                          </p:cTn>
                        </p:par>
                        <p:par>
                          <p:cTn id="8" fill="hold" nodeType="afterGroup">
                            <p:stCondLst>
                              <p:cond delay="500"/>
                            </p:stCondLst>
                            <p:childTnLst>
                              <p:par>
                                <p:cTn id="9" presetID="10" presetClass="entr" fill="hold" grpId="0" nodeType="afterEffect">
                                  <p:stCondLst>
                                    <p:cond delay="0"/>
                                  </p:stCondLst>
                                  <p:childTnLst>
                                    <p:set>
                                      <p:cBhvr additive="repl">
                                        <p:cTn id="10" dur="1" fill="hold">
                                          <p:stCondLst>
                                            <p:cond delay="0"/>
                                          </p:stCondLst>
                                        </p:cTn>
                                        <p:tgtEl>
                                          <p:spTgt spid="27649"/>
                                        </p:tgtEl>
                                        <p:attrNameLst>
                                          <p:attrName>style.visibility</p:attrName>
                                        </p:attrNameLst>
                                      </p:cBhvr>
                                      <p:to>
                                        <p:strVal val="visible"/>
                                      </p:to>
                                    </p:set>
                                    <p:animEffect transition="in" filter="fade">
                                      <p:cBhvr additive="repl">
                                        <p:cTn id="11" dur="500"/>
                                        <p:tgtEl>
                                          <p:spTgt spid="27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D79C7"/>
            </a:gs>
            <a:gs pos="100000">
              <a:srgbClr val="203864"/>
            </a:gs>
          </a:gsLst>
          <a:path path="shape">
            <a:fillToRect l="50000" t="50000" r="50000" b="50000"/>
          </a:path>
        </a:gradFill>
        <a:effectLst/>
      </p:bgPr>
    </p:bg>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609600"/>
            <a:ext cx="2184400" cy="226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4" name="Rectangle 2"/>
          <p:cNvSpPr>
            <a:spLocks noChangeArrowheads="1"/>
          </p:cNvSpPr>
          <p:nvPr/>
        </p:nvSpPr>
        <p:spPr bwMode="auto">
          <a:xfrm>
            <a:off x="0" y="3394075"/>
            <a:ext cx="12192000" cy="1321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lang="pt-BR" sz="4000" dirty="0" smtClean="0">
                <a:solidFill>
                  <a:srgbClr val="BDD7EE"/>
                </a:solidFill>
                <a:latin typeface="Futura Bk BT"/>
              </a:rPr>
              <a:t>Diretora </a:t>
            </a:r>
            <a:r>
              <a:rPr lang="pt-BR" sz="4000" dirty="0">
                <a:solidFill>
                  <a:srgbClr val="BDD7EE"/>
                </a:solidFill>
                <a:latin typeface="Futura Bk BT"/>
              </a:rPr>
              <a:t>de Licenciamento </a:t>
            </a:r>
            <a:r>
              <a:rPr lang="pt-BR" sz="4000" dirty="0" smtClean="0">
                <a:solidFill>
                  <a:srgbClr val="BDD7EE"/>
                </a:solidFill>
                <a:latin typeface="Futura Bk BT"/>
              </a:rPr>
              <a:t>Ambiental</a:t>
            </a:r>
          </a:p>
          <a:p>
            <a:pPr algn="ct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lang="pt-BR" sz="4000" dirty="0" smtClean="0">
                <a:solidFill>
                  <a:srgbClr val="BDD7EE"/>
                </a:solidFill>
                <a:latin typeface="Futura Bk BT"/>
              </a:rPr>
              <a:t>Superintendência do IBAMA no Paraná</a:t>
            </a:r>
            <a:endParaRPr lang="pt-BR" sz="4000" dirty="0">
              <a:solidFill>
                <a:srgbClr val="BDD7EE"/>
              </a:solidFill>
              <a:latin typeface="Futura Bk BT"/>
            </a:endParaRPr>
          </a:p>
        </p:txBody>
      </p:sp>
      <p:sp>
        <p:nvSpPr>
          <p:cNvPr id="28675" name="Rectangle 3"/>
          <p:cNvSpPr>
            <a:spLocks noChangeArrowheads="1"/>
          </p:cNvSpPr>
          <p:nvPr/>
        </p:nvSpPr>
        <p:spPr bwMode="auto">
          <a:xfrm>
            <a:off x="4608513" y="5362575"/>
            <a:ext cx="2974975" cy="39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algn="ctr" hangingPunct="1">
              <a:lnSpc>
                <a:spcPct val="100000"/>
              </a:lnSpc>
              <a:tabLst>
                <a:tab pos="449263" algn="l"/>
                <a:tab pos="898525" algn="l"/>
                <a:tab pos="1347788" algn="l"/>
                <a:tab pos="1797050" algn="l"/>
                <a:tab pos="2246313" algn="l"/>
                <a:tab pos="2695575" algn="l"/>
              </a:tabLst>
            </a:pPr>
            <a:r>
              <a:rPr lang="pt-BR" sz="2000" dirty="0">
                <a:solidFill>
                  <a:srgbClr val="FFFFFF"/>
                </a:solidFill>
                <a:latin typeface="Zapf Humanist 601" pitchFamily="48" charset="0"/>
              </a:rPr>
              <a:t>dilic.sede@ibama.gov.br</a:t>
            </a:r>
          </a:p>
        </p:txBody>
      </p:sp>
      <p:sp>
        <p:nvSpPr>
          <p:cNvPr id="28676" name="Rectangle 4"/>
          <p:cNvSpPr>
            <a:spLocks noChangeArrowheads="1"/>
          </p:cNvSpPr>
          <p:nvPr/>
        </p:nvSpPr>
        <p:spPr bwMode="auto">
          <a:xfrm>
            <a:off x="4957763" y="5738813"/>
            <a:ext cx="2276475" cy="395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algn="ctr" hangingPunct="1">
              <a:lnSpc>
                <a:spcPct val="100000"/>
              </a:lnSpc>
              <a:tabLst>
                <a:tab pos="449263" algn="l"/>
                <a:tab pos="898525" algn="l"/>
                <a:tab pos="1347788" algn="l"/>
                <a:tab pos="1797050" algn="l"/>
                <a:tab pos="2246313" algn="l"/>
              </a:tabLst>
            </a:pPr>
            <a:r>
              <a:rPr lang="pt-BR" sz="2000" dirty="0">
                <a:solidFill>
                  <a:srgbClr val="BDD7EE"/>
                </a:solidFill>
                <a:latin typeface="Zapf Humanist 601" pitchFamily="48" charset="0"/>
              </a:rPr>
              <a:t>www.ibama.gov.br</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AutoShape 1"/>
          <p:cNvSpPr>
            <a:spLocks noChangeArrowheads="1"/>
          </p:cNvSpPr>
          <p:nvPr/>
        </p:nvSpPr>
        <p:spPr bwMode="auto">
          <a:xfrm>
            <a:off x="3687763" y="1022350"/>
            <a:ext cx="4813300" cy="4811713"/>
          </a:xfrm>
          <a:custGeom>
            <a:avLst/>
            <a:gdLst/>
            <a:ahLst/>
            <a:cxnLst>
              <a:cxn ang="0">
                <a:pos x="r" y="vc"/>
              </a:cxn>
              <a:cxn ang="5400000">
                <a:pos x="hc" y="b"/>
              </a:cxn>
              <a:cxn ang="10800000">
                <a:pos x="l" y="vc"/>
              </a:cxn>
              <a:cxn ang="16200000">
                <a:pos x="hc" y="t"/>
              </a:cxn>
            </a:cxnLst>
            <a:rect l="0" t="0" r="0" b="0"/>
            <a:pathLst>
              <a:path>
                <a:moveTo>
                  <a:pt x="0" y="836444"/>
                </a:moveTo>
                <a:cubicBezTo>
                  <a:pt x="585" y="557629"/>
                  <a:pt x="1171" y="278815"/>
                  <a:pt x="1756" y="0"/>
                </a:cubicBezTo>
                <a:lnTo>
                  <a:pt x="4814387" y="0"/>
                </a:lnTo>
                <a:lnTo>
                  <a:pt x="4814387" y="4812631"/>
                </a:lnTo>
                <a:lnTo>
                  <a:pt x="1756" y="4812631"/>
                </a:lnTo>
                <a:lnTo>
                  <a:pt x="3625" y="3958923"/>
                </a:lnTo>
              </a:path>
            </a:pathLst>
          </a:custGeom>
          <a:noFill/>
          <a:ln w="12600" cap="flat">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6146" name="Rectangle 2"/>
          <p:cNvSpPr>
            <a:spLocks noChangeArrowheads="1"/>
          </p:cNvSpPr>
          <p:nvPr/>
        </p:nvSpPr>
        <p:spPr bwMode="auto">
          <a:xfrm>
            <a:off x="3378200" y="2166938"/>
            <a:ext cx="727075" cy="2559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5400" b="1">
                <a:solidFill>
                  <a:srgbClr val="FFFFFF"/>
                </a:solidFill>
                <a:latin typeface="Futura Std Book" pitchFamily="32" charset="0"/>
              </a:rPr>
              <a:t>L</a:t>
            </a:r>
          </a:p>
          <a:p>
            <a:pPr algn="ctr" hangingPunct="1">
              <a:lnSpc>
                <a:spcPct val="100000"/>
              </a:lnSpc>
              <a:tabLst>
                <a:tab pos="449263" algn="l"/>
              </a:tabLst>
            </a:pPr>
            <a:r>
              <a:rPr lang="pt-BR" sz="5400" b="1">
                <a:solidFill>
                  <a:srgbClr val="FFFFFF"/>
                </a:solidFill>
                <a:latin typeface="Futura Std Book" pitchFamily="32" charset="0"/>
              </a:rPr>
              <a:t>A</a:t>
            </a:r>
          </a:p>
          <a:p>
            <a:pPr algn="ctr" hangingPunct="1">
              <a:lnSpc>
                <a:spcPct val="100000"/>
              </a:lnSpc>
              <a:tabLst>
                <a:tab pos="449263" algn="l"/>
              </a:tabLst>
            </a:pPr>
            <a:r>
              <a:rPr lang="pt-BR" sz="5400" b="1">
                <a:solidFill>
                  <a:srgbClr val="FFFFFF"/>
                </a:solidFill>
                <a:latin typeface="Futura Std Book" pitchFamily="32" charset="0"/>
              </a:rPr>
              <a:t>F</a:t>
            </a:r>
          </a:p>
        </p:txBody>
      </p:sp>
      <p:sp>
        <p:nvSpPr>
          <p:cNvPr id="6147" name="Rectangle 3"/>
          <p:cNvSpPr>
            <a:spLocks noChangeArrowheads="1"/>
          </p:cNvSpPr>
          <p:nvPr/>
        </p:nvSpPr>
        <p:spPr bwMode="auto">
          <a:xfrm>
            <a:off x="4943872" y="1906087"/>
            <a:ext cx="2578100" cy="31070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Lst>
            </a:pPr>
            <a:r>
              <a:rPr lang="pt-BR" sz="2800" dirty="0">
                <a:solidFill>
                  <a:srgbClr val="FFFFFF"/>
                </a:solidFill>
                <a:latin typeface="Futura Bk BT" pitchFamily="32" charset="0"/>
              </a:rPr>
              <a:t>É um </a:t>
            </a:r>
          </a:p>
          <a:p>
            <a:pPr hangingPunct="1">
              <a:lnSpc>
                <a:spcPct val="100000"/>
              </a:lnSpc>
              <a:tabLst>
                <a:tab pos="449263" algn="l"/>
                <a:tab pos="898525" algn="l"/>
                <a:tab pos="1347788" algn="l"/>
                <a:tab pos="1797050" algn="l"/>
                <a:tab pos="2246313" algn="l"/>
              </a:tabLst>
            </a:pPr>
            <a:r>
              <a:rPr lang="pt-BR" sz="2800" dirty="0">
                <a:solidFill>
                  <a:srgbClr val="FFFF00"/>
                </a:solidFill>
                <a:latin typeface="Futura Bk BT" pitchFamily="32" charset="0"/>
              </a:rPr>
              <a:t>Processo </a:t>
            </a:r>
            <a:r>
              <a:rPr lang="pt-BR" sz="2800" dirty="0" smtClean="0">
                <a:solidFill>
                  <a:srgbClr val="FFFF00"/>
                </a:solidFill>
                <a:latin typeface="Futura Bk BT" pitchFamily="32" charset="0"/>
              </a:rPr>
              <a:t>Administrativo </a:t>
            </a:r>
            <a:r>
              <a:rPr lang="pt-BR" sz="2800" dirty="0" smtClean="0">
                <a:solidFill>
                  <a:srgbClr val="FFFFFF"/>
                </a:solidFill>
                <a:latin typeface="Futura Bk BT" pitchFamily="32" charset="0"/>
              </a:rPr>
              <a:t>de </a:t>
            </a:r>
            <a:r>
              <a:rPr lang="pt-BR" sz="2800" dirty="0">
                <a:solidFill>
                  <a:srgbClr val="FFFFFF"/>
                </a:solidFill>
                <a:latin typeface="Futura Bk BT" pitchFamily="32" charset="0"/>
              </a:rPr>
              <a:t>Avaliação </a:t>
            </a:r>
          </a:p>
          <a:p>
            <a:pPr hangingPunct="1">
              <a:lnSpc>
                <a:spcPct val="100000"/>
              </a:lnSpc>
              <a:tabLst>
                <a:tab pos="449263" algn="l"/>
                <a:tab pos="898525" algn="l"/>
                <a:tab pos="1347788" algn="l"/>
                <a:tab pos="1797050" algn="l"/>
                <a:tab pos="2246313" algn="l"/>
              </a:tabLst>
            </a:pPr>
            <a:r>
              <a:rPr lang="pt-BR" sz="2800" dirty="0">
                <a:solidFill>
                  <a:srgbClr val="FFFFFF"/>
                </a:solidFill>
                <a:latin typeface="Futura Bk BT" pitchFamily="32" charset="0"/>
              </a:rPr>
              <a:t>de Impacto Ambiental </a:t>
            </a:r>
          </a:p>
          <a:p>
            <a:pPr hangingPunct="1">
              <a:lnSpc>
                <a:spcPct val="100000"/>
              </a:lnSpc>
              <a:tabLst>
                <a:tab pos="449263" algn="l"/>
                <a:tab pos="898525" algn="l"/>
                <a:tab pos="1347788" algn="l"/>
                <a:tab pos="1797050" algn="l"/>
                <a:tab pos="2246313" algn="l"/>
              </a:tabLst>
            </a:pPr>
            <a:endParaRPr lang="pt-BR" sz="2800" dirty="0">
              <a:solidFill>
                <a:srgbClr val="FFFFFF"/>
              </a:solidFill>
              <a:latin typeface="Futura Bk BT" pitchFamily="32" charset="0"/>
            </a:endParaRPr>
          </a:p>
        </p:txBody>
      </p:sp>
      <p:sp>
        <p:nvSpPr>
          <p:cNvPr id="6148" name="Rectangle 4"/>
          <p:cNvSpPr>
            <a:spLocks noChangeArrowheads="1"/>
          </p:cNvSpPr>
          <p:nvPr/>
        </p:nvSpPr>
        <p:spPr bwMode="auto">
          <a:xfrm>
            <a:off x="9264352" y="149225"/>
            <a:ext cx="2907011" cy="829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449263" algn="l"/>
                <a:tab pos="898525" algn="l"/>
              </a:tabLst>
            </a:pPr>
            <a:r>
              <a:rPr lang="pt-BR" sz="4800" dirty="0">
                <a:solidFill>
                  <a:srgbClr val="2F5597"/>
                </a:solidFill>
                <a:latin typeface="Futura Std Book" pitchFamily="32" charset="0"/>
              </a:rPr>
              <a:t>O QUE É</a:t>
            </a:r>
          </a:p>
        </p:txBody>
      </p:sp>
      <p:grpSp>
        <p:nvGrpSpPr>
          <p:cNvPr id="6149" name="Group 5"/>
          <p:cNvGrpSpPr>
            <a:grpSpLocks/>
          </p:cNvGrpSpPr>
          <p:nvPr/>
        </p:nvGrpSpPr>
        <p:grpSpPr bwMode="auto">
          <a:xfrm>
            <a:off x="146050" y="5832475"/>
            <a:ext cx="731838" cy="854075"/>
            <a:chOff x="92" y="3674"/>
            <a:chExt cx="461" cy="538"/>
          </a:xfrm>
        </p:grpSpPr>
        <p:sp>
          <p:nvSpPr>
            <p:cNvPr id="6150" name="Rectangle 6"/>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615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100726664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AutoShape 1"/>
          <p:cNvSpPr>
            <a:spLocks noChangeArrowheads="1"/>
          </p:cNvSpPr>
          <p:nvPr/>
        </p:nvSpPr>
        <p:spPr bwMode="auto">
          <a:xfrm>
            <a:off x="3687763" y="1022350"/>
            <a:ext cx="4813300" cy="4811713"/>
          </a:xfrm>
          <a:custGeom>
            <a:avLst/>
            <a:gdLst/>
            <a:ahLst/>
            <a:cxnLst>
              <a:cxn ang="0">
                <a:pos x="r" y="vc"/>
              </a:cxn>
              <a:cxn ang="5400000">
                <a:pos x="hc" y="b"/>
              </a:cxn>
              <a:cxn ang="10800000">
                <a:pos x="l" y="vc"/>
              </a:cxn>
              <a:cxn ang="16200000">
                <a:pos x="hc" y="t"/>
              </a:cxn>
            </a:cxnLst>
            <a:rect l="0" t="0" r="0" b="0"/>
            <a:pathLst>
              <a:path>
                <a:moveTo>
                  <a:pt x="0" y="836444"/>
                </a:moveTo>
                <a:cubicBezTo>
                  <a:pt x="585" y="557629"/>
                  <a:pt x="1171" y="278815"/>
                  <a:pt x="1756" y="0"/>
                </a:cubicBezTo>
                <a:lnTo>
                  <a:pt x="4814387" y="0"/>
                </a:lnTo>
                <a:lnTo>
                  <a:pt x="4814387" y="4812631"/>
                </a:lnTo>
                <a:lnTo>
                  <a:pt x="1756" y="4812631"/>
                </a:lnTo>
                <a:lnTo>
                  <a:pt x="3625" y="3958923"/>
                </a:lnTo>
              </a:path>
            </a:pathLst>
          </a:custGeom>
          <a:noFill/>
          <a:ln w="12600" cap="flat">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8194" name="Rectangle 2"/>
          <p:cNvSpPr>
            <a:spLocks noChangeArrowheads="1"/>
          </p:cNvSpPr>
          <p:nvPr/>
        </p:nvSpPr>
        <p:spPr bwMode="auto">
          <a:xfrm>
            <a:off x="3378200" y="2166938"/>
            <a:ext cx="727075" cy="2559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5400" b="1">
                <a:solidFill>
                  <a:srgbClr val="FFFFFF"/>
                </a:solidFill>
                <a:latin typeface="Futura Std Book" pitchFamily="32" charset="0"/>
              </a:rPr>
              <a:t>L</a:t>
            </a:r>
          </a:p>
          <a:p>
            <a:pPr algn="ctr" hangingPunct="1">
              <a:lnSpc>
                <a:spcPct val="100000"/>
              </a:lnSpc>
              <a:tabLst>
                <a:tab pos="449263" algn="l"/>
              </a:tabLst>
            </a:pPr>
            <a:r>
              <a:rPr lang="pt-BR" sz="5400" b="1">
                <a:solidFill>
                  <a:srgbClr val="FFFFFF"/>
                </a:solidFill>
                <a:latin typeface="Futura Std Book" pitchFamily="32" charset="0"/>
              </a:rPr>
              <a:t>A</a:t>
            </a:r>
          </a:p>
          <a:p>
            <a:pPr algn="ctr" hangingPunct="1">
              <a:lnSpc>
                <a:spcPct val="100000"/>
              </a:lnSpc>
              <a:tabLst>
                <a:tab pos="449263" algn="l"/>
              </a:tabLst>
            </a:pPr>
            <a:r>
              <a:rPr lang="pt-BR" sz="5400" b="1">
                <a:solidFill>
                  <a:srgbClr val="FFFFFF"/>
                </a:solidFill>
                <a:latin typeface="Futura Std Book" pitchFamily="32" charset="0"/>
              </a:rPr>
              <a:t>F</a:t>
            </a:r>
          </a:p>
        </p:txBody>
      </p:sp>
      <p:sp>
        <p:nvSpPr>
          <p:cNvPr id="8195" name="Rectangle 3"/>
          <p:cNvSpPr>
            <a:spLocks noChangeArrowheads="1"/>
          </p:cNvSpPr>
          <p:nvPr/>
        </p:nvSpPr>
        <p:spPr bwMode="auto">
          <a:xfrm>
            <a:off x="4202113" y="1658938"/>
            <a:ext cx="4086225" cy="3503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Lst>
            </a:pPr>
            <a:r>
              <a:rPr lang="pt-BR" sz="2800">
                <a:solidFill>
                  <a:srgbClr val="FFFFFF"/>
                </a:solidFill>
                <a:latin typeface="Futura Bk BT" pitchFamily="32" charset="0"/>
              </a:rPr>
              <a:t>Visa promover o desenvolvimento sustentável por meio do aperfeiçoamento de projetos potencialmente causadores de impactos ou utilizadores de recursos naturais</a:t>
            </a:r>
          </a:p>
        </p:txBody>
      </p:sp>
      <p:sp>
        <p:nvSpPr>
          <p:cNvPr id="8196" name="Rectangle 4"/>
          <p:cNvSpPr>
            <a:spLocks noChangeArrowheads="1"/>
          </p:cNvSpPr>
          <p:nvPr/>
        </p:nvSpPr>
        <p:spPr bwMode="auto">
          <a:xfrm>
            <a:off x="9336360" y="149225"/>
            <a:ext cx="2838178" cy="737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449263" algn="l"/>
                <a:tab pos="898525" algn="l"/>
              </a:tabLst>
            </a:pPr>
            <a:r>
              <a:rPr lang="pt-BR" sz="4200" dirty="0">
                <a:solidFill>
                  <a:srgbClr val="2F5597"/>
                </a:solidFill>
                <a:latin typeface="Futura Std Book" pitchFamily="32" charset="0"/>
              </a:rPr>
              <a:t>OBJETIVO</a:t>
            </a:r>
          </a:p>
        </p:txBody>
      </p:sp>
      <p:grpSp>
        <p:nvGrpSpPr>
          <p:cNvPr id="8197" name="Group 5"/>
          <p:cNvGrpSpPr>
            <a:grpSpLocks/>
          </p:cNvGrpSpPr>
          <p:nvPr/>
        </p:nvGrpSpPr>
        <p:grpSpPr bwMode="auto">
          <a:xfrm>
            <a:off x="146050" y="5832475"/>
            <a:ext cx="731838" cy="854075"/>
            <a:chOff x="92" y="3674"/>
            <a:chExt cx="461" cy="538"/>
          </a:xfrm>
        </p:grpSpPr>
        <p:sp>
          <p:nvSpPr>
            <p:cNvPr id="8198" name="Rectangle 6"/>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819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AutoShape 1"/>
          <p:cNvSpPr>
            <a:spLocks noChangeArrowheads="1"/>
          </p:cNvSpPr>
          <p:nvPr/>
        </p:nvSpPr>
        <p:spPr bwMode="auto">
          <a:xfrm>
            <a:off x="3687763" y="1022350"/>
            <a:ext cx="4813300" cy="4811713"/>
          </a:xfrm>
          <a:custGeom>
            <a:avLst/>
            <a:gdLst/>
            <a:ahLst/>
            <a:cxnLst>
              <a:cxn ang="0">
                <a:pos x="r" y="vc"/>
              </a:cxn>
              <a:cxn ang="5400000">
                <a:pos x="hc" y="b"/>
              </a:cxn>
              <a:cxn ang="10800000">
                <a:pos x="l" y="vc"/>
              </a:cxn>
              <a:cxn ang="16200000">
                <a:pos x="hc" y="t"/>
              </a:cxn>
            </a:cxnLst>
            <a:rect l="0" t="0" r="0" b="0"/>
            <a:pathLst>
              <a:path>
                <a:moveTo>
                  <a:pt x="0" y="836444"/>
                </a:moveTo>
                <a:cubicBezTo>
                  <a:pt x="585" y="557629"/>
                  <a:pt x="1171" y="278815"/>
                  <a:pt x="1756" y="0"/>
                </a:cubicBezTo>
                <a:lnTo>
                  <a:pt x="4814387" y="0"/>
                </a:lnTo>
                <a:lnTo>
                  <a:pt x="4814387" y="4812631"/>
                </a:lnTo>
                <a:lnTo>
                  <a:pt x="1756" y="4812631"/>
                </a:lnTo>
                <a:lnTo>
                  <a:pt x="3625" y="3958923"/>
                </a:lnTo>
              </a:path>
            </a:pathLst>
          </a:custGeom>
          <a:noFill/>
          <a:ln w="12600" cap="flat">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8194" name="Rectangle 2"/>
          <p:cNvSpPr>
            <a:spLocks noChangeArrowheads="1"/>
          </p:cNvSpPr>
          <p:nvPr/>
        </p:nvSpPr>
        <p:spPr bwMode="auto">
          <a:xfrm>
            <a:off x="3378200" y="2166938"/>
            <a:ext cx="727075" cy="2559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5400" b="1">
                <a:solidFill>
                  <a:srgbClr val="FFFFFF"/>
                </a:solidFill>
                <a:latin typeface="Futura Std Book" pitchFamily="32" charset="0"/>
              </a:rPr>
              <a:t>L</a:t>
            </a:r>
          </a:p>
          <a:p>
            <a:pPr algn="ctr" hangingPunct="1">
              <a:lnSpc>
                <a:spcPct val="100000"/>
              </a:lnSpc>
              <a:tabLst>
                <a:tab pos="449263" algn="l"/>
              </a:tabLst>
            </a:pPr>
            <a:r>
              <a:rPr lang="pt-BR" sz="5400" b="1">
                <a:solidFill>
                  <a:srgbClr val="FFFFFF"/>
                </a:solidFill>
                <a:latin typeface="Futura Std Book" pitchFamily="32" charset="0"/>
              </a:rPr>
              <a:t>A</a:t>
            </a:r>
          </a:p>
          <a:p>
            <a:pPr algn="ctr" hangingPunct="1">
              <a:lnSpc>
                <a:spcPct val="100000"/>
              </a:lnSpc>
              <a:tabLst>
                <a:tab pos="449263" algn="l"/>
              </a:tabLst>
            </a:pPr>
            <a:r>
              <a:rPr lang="pt-BR" sz="5400" b="1">
                <a:solidFill>
                  <a:srgbClr val="FFFFFF"/>
                </a:solidFill>
                <a:latin typeface="Futura Std Book" pitchFamily="32" charset="0"/>
              </a:rPr>
              <a:t>F</a:t>
            </a:r>
          </a:p>
        </p:txBody>
      </p:sp>
      <p:sp>
        <p:nvSpPr>
          <p:cNvPr id="8195" name="Rectangle 3"/>
          <p:cNvSpPr>
            <a:spLocks noChangeArrowheads="1"/>
          </p:cNvSpPr>
          <p:nvPr/>
        </p:nvSpPr>
        <p:spPr bwMode="auto">
          <a:xfrm>
            <a:off x="4202113" y="1658938"/>
            <a:ext cx="4086225" cy="35379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Lst>
            </a:pPr>
            <a:r>
              <a:rPr lang="pt-BR" sz="2800" dirty="0">
                <a:solidFill>
                  <a:srgbClr val="FFFFFF"/>
                </a:solidFill>
                <a:latin typeface="Futura Bk BT" pitchFamily="32" charset="0"/>
              </a:rPr>
              <a:t>Visa promover o desenvolvimento sustentável por meio do </a:t>
            </a:r>
            <a:r>
              <a:rPr lang="pt-BR" sz="2800" dirty="0">
                <a:solidFill>
                  <a:srgbClr val="FFFF00"/>
                </a:solidFill>
                <a:latin typeface="Futura Bk BT" pitchFamily="32" charset="0"/>
              </a:rPr>
              <a:t>aperfeiçoamento</a:t>
            </a:r>
            <a:r>
              <a:rPr lang="pt-BR" sz="2800" dirty="0">
                <a:solidFill>
                  <a:srgbClr val="FFFFFF"/>
                </a:solidFill>
                <a:latin typeface="Futura Bk BT" pitchFamily="32" charset="0"/>
              </a:rPr>
              <a:t> de projetos potencialmente causadores de impactos ou utilizadores de recursos naturais</a:t>
            </a:r>
          </a:p>
        </p:txBody>
      </p:sp>
      <p:sp>
        <p:nvSpPr>
          <p:cNvPr id="8196" name="Rectangle 4"/>
          <p:cNvSpPr>
            <a:spLocks noChangeArrowheads="1"/>
          </p:cNvSpPr>
          <p:nvPr/>
        </p:nvSpPr>
        <p:spPr bwMode="auto">
          <a:xfrm>
            <a:off x="9336360" y="149225"/>
            <a:ext cx="2838178" cy="737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449263" algn="l"/>
                <a:tab pos="898525" algn="l"/>
              </a:tabLst>
            </a:pPr>
            <a:r>
              <a:rPr lang="pt-BR" sz="4200" dirty="0">
                <a:solidFill>
                  <a:srgbClr val="2F5597"/>
                </a:solidFill>
                <a:latin typeface="Futura Std Book" pitchFamily="32" charset="0"/>
              </a:rPr>
              <a:t>OBJETIVO</a:t>
            </a:r>
          </a:p>
        </p:txBody>
      </p:sp>
      <p:grpSp>
        <p:nvGrpSpPr>
          <p:cNvPr id="8197" name="Group 5"/>
          <p:cNvGrpSpPr>
            <a:grpSpLocks/>
          </p:cNvGrpSpPr>
          <p:nvPr/>
        </p:nvGrpSpPr>
        <p:grpSpPr bwMode="auto">
          <a:xfrm>
            <a:off x="146050" y="5832475"/>
            <a:ext cx="731838" cy="854075"/>
            <a:chOff x="92" y="3674"/>
            <a:chExt cx="461" cy="538"/>
          </a:xfrm>
        </p:grpSpPr>
        <p:sp>
          <p:nvSpPr>
            <p:cNvPr id="8198" name="Rectangle 6"/>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819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380450687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AutoShape 1"/>
          <p:cNvSpPr>
            <a:spLocks noChangeArrowheads="1"/>
          </p:cNvSpPr>
          <p:nvPr/>
        </p:nvSpPr>
        <p:spPr bwMode="auto">
          <a:xfrm>
            <a:off x="3687763" y="1022350"/>
            <a:ext cx="4813300" cy="4811713"/>
          </a:xfrm>
          <a:custGeom>
            <a:avLst/>
            <a:gdLst/>
            <a:ahLst/>
            <a:cxnLst>
              <a:cxn ang="0">
                <a:pos x="r" y="vc"/>
              </a:cxn>
              <a:cxn ang="5400000">
                <a:pos x="hc" y="b"/>
              </a:cxn>
              <a:cxn ang="10800000">
                <a:pos x="l" y="vc"/>
              </a:cxn>
              <a:cxn ang="16200000">
                <a:pos x="hc" y="t"/>
              </a:cxn>
            </a:cxnLst>
            <a:rect l="0" t="0" r="0" b="0"/>
            <a:pathLst>
              <a:path>
                <a:moveTo>
                  <a:pt x="0" y="836444"/>
                </a:moveTo>
                <a:cubicBezTo>
                  <a:pt x="585" y="557629"/>
                  <a:pt x="1171" y="278815"/>
                  <a:pt x="1756" y="0"/>
                </a:cubicBezTo>
                <a:lnTo>
                  <a:pt x="4814387" y="0"/>
                </a:lnTo>
                <a:lnTo>
                  <a:pt x="4814387" y="4812631"/>
                </a:lnTo>
                <a:lnTo>
                  <a:pt x="1756" y="4812631"/>
                </a:lnTo>
                <a:lnTo>
                  <a:pt x="3625" y="3958923"/>
                </a:lnTo>
              </a:path>
            </a:pathLst>
          </a:custGeom>
          <a:noFill/>
          <a:ln w="12600" cap="flat">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9218" name="Rectangle 2"/>
          <p:cNvSpPr>
            <a:spLocks noChangeArrowheads="1"/>
          </p:cNvSpPr>
          <p:nvPr/>
        </p:nvSpPr>
        <p:spPr bwMode="auto">
          <a:xfrm>
            <a:off x="3378200" y="2166938"/>
            <a:ext cx="727075" cy="2559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5400" b="1">
                <a:solidFill>
                  <a:srgbClr val="FFFFFF"/>
                </a:solidFill>
                <a:latin typeface="Futura Std Book" pitchFamily="32" charset="0"/>
              </a:rPr>
              <a:t>L</a:t>
            </a:r>
          </a:p>
          <a:p>
            <a:pPr algn="ctr" hangingPunct="1">
              <a:lnSpc>
                <a:spcPct val="100000"/>
              </a:lnSpc>
              <a:tabLst>
                <a:tab pos="449263" algn="l"/>
              </a:tabLst>
            </a:pPr>
            <a:r>
              <a:rPr lang="pt-BR" sz="5400" b="1">
                <a:solidFill>
                  <a:srgbClr val="FFFFFF"/>
                </a:solidFill>
                <a:latin typeface="Futura Std Book" pitchFamily="32" charset="0"/>
              </a:rPr>
              <a:t>A</a:t>
            </a:r>
          </a:p>
          <a:p>
            <a:pPr algn="ctr" hangingPunct="1">
              <a:lnSpc>
                <a:spcPct val="100000"/>
              </a:lnSpc>
              <a:tabLst>
                <a:tab pos="449263" algn="l"/>
              </a:tabLst>
            </a:pPr>
            <a:r>
              <a:rPr lang="pt-BR" sz="5400" b="1">
                <a:solidFill>
                  <a:srgbClr val="FFFFFF"/>
                </a:solidFill>
                <a:latin typeface="Futura Std Book" pitchFamily="32" charset="0"/>
              </a:rPr>
              <a:t>F</a:t>
            </a:r>
          </a:p>
        </p:txBody>
      </p:sp>
      <p:sp>
        <p:nvSpPr>
          <p:cNvPr id="9219" name="Rectangle 3"/>
          <p:cNvSpPr>
            <a:spLocks noChangeArrowheads="1"/>
          </p:cNvSpPr>
          <p:nvPr/>
        </p:nvSpPr>
        <p:spPr bwMode="auto">
          <a:xfrm>
            <a:off x="4551363" y="1658938"/>
            <a:ext cx="4086225"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Lst>
            </a:pPr>
            <a:r>
              <a:rPr lang="pt-BR" sz="2800">
                <a:solidFill>
                  <a:srgbClr val="FFFFFF"/>
                </a:solidFill>
                <a:latin typeface="Futura Bk BT" pitchFamily="32" charset="0"/>
              </a:rPr>
              <a:t>Competência para execução do LAF:</a:t>
            </a:r>
          </a:p>
        </p:txBody>
      </p:sp>
      <p:sp>
        <p:nvSpPr>
          <p:cNvPr id="9220" name="Rectangle 4"/>
          <p:cNvSpPr>
            <a:spLocks noChangeArrowheads="1"/>
          </p:cNvSpPr>
          <p:nvPr/>
        </p:nvSpPr>
        <p:spPr bwMode="auto">
          <a:xfrm>
            <a:off x="9192344" y="149225"/>
            <a:ext cx="2977431" cy="552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449263" algn="l"/>
              </a:tabLst>
            </a:pPr>
            <a:r>
              <a:rPr lang="pt-BR" sz="3000" dirty="0">
                <a:solidFill>
                  <a:srgbClr val="2F5597"/>
                </a:solidFill>
                <a:latin typeface="Futura Std Book" pitchFamily="32" charset="0"/>
              </a:rPr>
              <a:t>COMPETÊNCIA</a:t>
            </a:r>
          </a:p>
        </p:txBody>
      </p:sp>
      <p:grpSp>
        <p:nvGrpSpPr>
          <p:cNvPr id="9221" name="Group 5"/>
          <p:cNvGrpSpPr>
            <a:grpSpLocks/>
          </p:cNvGrpSpPr>
          <p:nvPr/>
        </p:nvGrpSpPr>
        <p:grpSpPr bwMode="auto">
          <a:xfrm>
            <a:off x="146050" y="5832475"/>
            <a:ext cx="731838" cy="854075"/>
            <a:chOff x="92" y="3674"/>
            <a:chExt cx="461" cy="538"/>
          </a:xfrm>
        </p:grpSpPr>
        <p:sp>
          <p:nvSpPr>
            <p:cNvPr id="9222" name="Rectangle 6"/>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922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9224" name="Rectangle 8"/>
          <p:cNvSpPr>
            <a:spLocks noChangeArrowheads="1"/>
          </p:cNvSpPr>
          <p:nvPr/>
        </p:nvSpPr>
        <p:spPr bwMode="auto">
          <a:xfrm>
            <a:off x="4551363" y="3005138"/>
            <a:ext cx="4086225" cy="2676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449263" algn="l"/>
                <a:tab pos="898525" algn="l"/>
                <a:tab pos="1347788" algn="l"/>
                <a:tab pos="1797050" algn="l"/>
                <a:tab pos="2246313" algn="l"/>
                <a:tab pos="2695575" algn="l"/>
                <a:tab pos="3144838" algn="l"/>
                <a:tab pos="3594100" algn="l"/>
                <a:tab pos="4043363" algn="l"/>
              </a:tabLst>
            </a:pPr>
            <a:r>
              <a:rPr lang="pt-BR" sz="2800" dirty="0">
                <a:solidFill>
                  <a:srgbClr val="FFFFFF"/>
                </a:solidFill>
                <a:latin typeface="Futura Bk BT" pitchFamily="32" charset="0"/>
              </a:rPr>
              <a:t>Diretoria de Licenciamento </a:t>
            </a:r>
          </a:p>
          <a:p>
            <a:pPr hangingPunct="1">
              <a:lnSpc>
                <a:spcPct val="100000"/>
              </a:lnSpc>
              <a:tabLst>
                <a:tab pos="449263" algn="l"/>
                <a:tab pos="898525" algn="l"/>
                <a:tab pos="1347788" algn="l"/>
                <a:tab pos="1797050" algn="l"/>
                <a:tab pos="2246313" algn="l"/>
                <a:tab pos="2695575" algn="l"/>
                <a:tab pos="3144838" algn="l"/>
                <a:tab pos="3594100" algn="l"/>
                <a:tab pos="4043363" algn="l"/>
              </a:tabLst>
            </a:pPr>
            <a:r>
              <a:rPr lang="pt-BR" sz="2800" dirty="0">
                <a:solidFill>
                  <a:srgbClr val="FFFFFF"/>
                </a:solidFill>
                <a:latin typeface="Futura Bk BT" pitchFamily="32" charset="0"/>
              </a:rPr>
              <a:t>Ambiental do </a:t>
            </a:r>
            <a:r>
              <a:rPr lang="pt-BR" sz="2800" dirty="0" smtClean="0">
                <a:solidFill>
                  <a:srgbClr val="FFFFFF"/>
                </a:solidFill>
                <a:latin typeface="Futura Bk BT" pitchFamily="32" charset="0"/>
              </a:rPr>
              <a:t>IBAMA</a:t>
            </a:r>
            <a:endParaRPr lang="pt-BR" sz="2800" dirty="0">
              <a:solidFill>
                <a:srgbClr val="FFFFFF"/>
              </a:solidFill>
              <a:latin typeface="Futura Bk BT" pitchFamily="32" charset="0"/>
            </a:endParaRPr>
          </a:p>
          <a:p>
            <a:pPr hangingPunct="1">
              <a:lnSpc>
                <a:spcPct val="100000"/>
              </a:lnSpc>
              <a:tabLst>
                <a:tab pos="449263" algn="l"/>
                <a:tab pos="898525" algn="l"/>
                <a:tab pos="1347788" algn="l"/>
                <a:tab pos="1797050" algn="l"/>
                <a:tab pos="2246313" algn="l"/>
                <a:tab pos="2695575" algn="l"/>
                <a:tab pos="3144838" algn="l"/>
                <a:tab pos="3594100" algn="l"/>
                <a:tab pos="4043363" algn="l"/>
              </a:tabLst>
            </a:pPr>
            <a:endParaRPr lang="pt-BR" sz="2800" dirty="0">
              <a:solidFill>
                <a:srgbClr val="FFFFFF"/>
              </a:solidFill>
              <a:latin typeface="Futura Bk BT" pitchFamily="32" charset="0"/>
            </a:endParaRPr>
          </a:p>
          <a:p>
            <a:pPr hangingPunct="1">
              <a:lnSpc>
                <a:spcPct val="100000"/>
              </a:lnSpc>
              <a:tabLst>
                <a:tab pos="449263" algn="l"/>
                <a:tab pos="898525" algn="l"/>
                <a:tab pos="1347788" algn="l"/>
                <a:tab pos="1797050" algn="l"/>
                <a:tab pos="2246313" algn="l"/>
                <a:tab pos="2695575" algn="l"/>
                <a:tab pos="3144838" algn="l"/>
                <a:tab pos="3594100" algn="l"/>
                <a:tab pos="4043363" algn="l"/>
              </a:tabLst>
            </a:pPr>
            <a:r>
              <a:rPr lang="pt-BR" sz="2800" dirty="0" smtClean="0">
                <a:solidFill>
                  <a:srgbClr val="FFFFFF"/>
                </a:solidFill>
                <a:latin typeface="Futura Bk BT" pitchFamily="32" charset="0"/>
              </a:rPr>
              <a:t>DILIC</a:t>
            </a:r>
          </a:p>
          <a:p>
            <a:pPr hangingPunct="1">
              <a:lnSpc>
                <a:spcPct val="100000"/>
              </a:lnSpc>
              <a:tabLst>
                <a:tab pos="449263" algn="l"/>
                <a:tab pos="898525" algn="l"/>
                <a:tab pos="1347788" algn="l"/>
                <a:tab pos="1797050" algn="l"/>
                <a:tab pos="2246313" algn="l"/>
                <a:tab pos="2695575" algn="l"/>
                <a:tab pos="3144838" algn="l"/>
                <a:tab pos="3594100" algn="l"/>
                <a:tab pos="4043363" algn="l"/>
              </a:tabLst>
            </a:pPr>
            <a:r>
              <a:rPr lang="pt-BR" sz="2800" dirty="0" smtClean="0">
                <a:solidFill>
                  <a:srgbClr val="FFFFFF"/>
                </a:solidFill>
                <a:latin typeface="Futura Bk BT" pitchFamily="32" charset="0"/>
              </a:rPr>
              <a:t>NLA</a:t>
            </a:r>
            <a:endParaRPr lang="pt-BR" sz="2800" dirty="0">
              <a:solidFill>
                <a:srgbClr val="FFFFFF"/>
              </a:solidFill>
              <a:latin typeface="Futura Bk BT" pitchFamily="32" charset="0"/>
            </a:endParaRP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0" y="92075"/>
            <a:ext cx="11387138"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Lst>
            </a:pPr>
            <a:r>
              <a:rPr lang="pt-BR" sz="5400" b="1">
                <a:solidFill>
                  <a:srgbClr val="FFFFFF"/>
                </a:solidFill>
                <a:latin typeface="Futura Std Book" pitchFamily="32" charset="0"/>
              </a:rPr>
              <a:t>DILIC</a:t>
            </a:r>
          </a:p>
        </p:txBody>
      </p:sp>
      <p:sp>
        <p:nvSpPr>
          <p:cNvPr id="10242" name="Rectangle 2"/>
          <p:cNvSpPr>
            <a:spLocks noChangeArrowheads="1"/>
          </p:cNvSpPr>
          <p:nvPr/>
        </p:nvSpPr>
        <p:spPr bwMode="auto">
          <a:xfrm>
            <a:off x="8959850" y="63500"/>
            <a:ext cx="3265490" cy="6756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algn="r" hangingPunct="1">
              <a:lnSpc>
                <a:spcPct val="100000"/>
              </a:lnSpc>
              <a:tabLst>
                <a:tab pos="449263" algn="l"/>
                <a:tab pos="898525" algn="l"/>
              </a:tabLst>
            </a:pPr>
            <a:r>
              <a:rPr lang="pt-BR" sz="3800" dirty="0">
                <a:solidFill>
                  <a:srgbClr val="2F5597"/>
                </a:solidFill>
                <a:latin typeface="Futura Std Book" pitchFamily="32" charset="0"/>
              </a:rPr>
              <a:t>ESTRUTURA</a:t>
            </a:r>
          </a:p>
        </p:txBody>
      </p:sp>
      <p:grpSp>
        <p:nvGrpSpPr>
          <p:cNvPr id="10243" name="Group 3"/>
          <p:cNvGrpSpPr>
            <a:grpSpLocks/>
          </p:cNvGrpSpPr>
          <p:nvPr/>
        </p:nvGrpSpPr>
        <p:grpSpPr bwMode="auto">
          <a:xfrm>
            <a:off x="225425" y="842963"/>
            <a:ext cx="3048000" cy="557212"/>
            <a:chOff x="142" y="531"/>
            <a:chExt cx="1920" cy="351"/>
          </a:xfrm>
        </p:grpSpPr>
        <p:sp>
          <p:nvSpPr>
            <p:cNvPr id="10244" name="Rectangle 4"/>
            <p:cNvSpPr>
              <a:spLocks noChangeArrowheads="1"/>
            </p:cNvSpPr>
            <p:nvPr/>
          </p:nvSpPr>
          <p:spPr bwMode="auto">
            <a:xfrm>
              <a:off x="551" y="531"/>
              <a:ext cx="1136" cy="248"/>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Lst>
              </a:pPr>
              <a:r>
                <a:rPr lang="pt-BR" sz="2000">
                  <a:solidFill>
                    <a:srgbClr val="FFFFFF"/>
                  </a:solidFill>
                  <a:latin typeface="Futura Bk BT" pitchFamily="32" charset="0"/>
                </a:rPr>
                <a:t>DCOMP</a:t>
              </a:r>
            </a:p>
          </p:txBody>
        </p:sp>
        <p:sp>
          <p:nvSpPr>
            <p:cNvPr id="10245" name="Rectangle 5"/>
            <p:cNvSpPr>
              <a:spLocks noChangeArrowheads="1"/>
            </p:cNvSpPr>
            <p:nvPr/>
          </p:nvSpPr>
          <p:spPr bwMode="auto">
            <a:xfrm>
              <a:off x="142" y="689"/>
              <a:ext cx="1920" cy="190"/>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 pos="2246313" algn="l"/>
                  <a:tab pos="2695575" algn="l"/>
                </a:tabLst>
              </a:pPr>
              <a:r>
                <a:rPr lang="pt-BR" sz="1400">
                  <a:solidFill>
                    <a:srgbClr val="FFFFFF"/>
                  </a:solidFill>
                  <a:latin typeface="Futura Bk BT" pitchFamily="32" charset="0"/>
                </a:rPr>
                <a:t>Divisão de Compensação Ambiental</a:t>
              </a:r>
            </a:p>
          </p:txBody>
        </p:sp>
        <p:sp>
          <p:nvSpPr>
            <p:cNvPr id="10246" name="AutoShape 6"/>
            <p:cNvSpPr>
              <a:spLocks noChangeArrowheads="1"/>
            </p:cNvSpPr>
            <p:nvPr/>
          </p:nvSpPr>
          <p:spPr bwMode="auto">
            <a:xfrm rot="5400000">
              <a:off x="975" y="-182"/>
              <a:ext cx="249" cy="1882"/>
            </a:xfrm>
            <a:custGeom>
              <a:avLst/>
              <a:gdLst/>
              <a:ahLst/>
              <a:cxnLst>
                <a:cxn ang="0">
                  <a:pos x="r" y="vc"/>
                </a:cxn>
                <a:cxn ang="5400000">
                  <a:pos x="hc" y="b"/>
                </a:cxn>
                <a:cxn ang="10800000">
                  <a:pos x="l" y="vc"/>
                </a:cxn>
                <a:cxn ang="16200000">
                  <a:pos x="hc" y="t"/>
                </a:cxn>
              </a:cxnLst>
              <a:rect l="0" t="0" r="0" b="0"/>
              <a:pathLst>
                <a:path>
                  <a:moveTo>
                    <a:pt x="42551" y="1643050"/>
                  </a:moveTo>
                  <a:cubicBezTo>
                    <a:pt x="43136" y="1364235"/>
                    <a:pt x="-578" y="278815"/>
                    <a:pt x="7" y="0"/>
                  </a:cubicBezTo>
                  <a:lnTo>
                    <a:pt x="4812638" y="0"/>
                  </a:lnTo>
                  <a:lnTo>
                    <a:pt x="4812638" y="4812631"/>
                  </a:lnTo>
                  <a:lnTo>
                    <a:pt x="7" y="4812631"/>
                  </a:lnTo>
                  <a:lnTo>
                    <a:pt x="1879" y="3240712"/>
                  </a:lnTo>
                </a:path>
              </a:pathLst>
            </a:custGeom>
            <a:noFill/>
            <a:ln w="12600" cap="flat">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sp>
        <p:nvSpPr>
          <p:cNvPr id="10247" name="Rectangle 7"/>
          <p:cNvSpPr>
            <a:spLocks noChangeArrowheads="1"/>
          </p:cNvSpPr>
          <p:nvPr/>
        </p:nvSpPr>
        <p:spPr bwMode="auto">
          <a:xfrm>
            <a:off x="855663" y="1628775"/>
            <a:ext cx="1804987" cy="39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Lst>
            </a:pPr>
            <a:r>
              <a:rPr lang="pt-BR" sz="2000">
                <a:solidFill>
                  <a:srgbClr val="FFFFFF"/>
                </a:solidFill>
                <a:latin typeface="Futura Bk BT" pitchFamily="32" charset="0"/>
              </a:rPr>
              <a:t>CGTEF</a:t>
            </a:r>
          </a:p>
        </p:txBody>
      </p:sp>
      <p:sp>
        <p:nvSpPr>
          <p:cNvPr id="10248" name="AutoShape 8"/>
          <p:cNvSpPr>
            <a:spLocks noChangeArrowheads="1"/>
          </p:cNvSpPr>
          <p:nvPr/>
        </p:nvSpPr>
        <p:spPr bwMode="auto">
          <a:xfrm rot="5400000">
            <a:off x="1309688" y="781050"/>
            <a:ext cx="895350" cy="3016250"/>
          </a:xfrm>
          <a:custGeom>
            <a:avLst/>
            <a:gdLst/>
            <a:ahLst/>
            <a:cxnLst>
              <a:cxn ang="0">
                <a:pos x="r" y="vc"/>
              </a:cxn>
              <a:cxn ang="5400000">
                <a:pos x="hc" y="b"/>
              </a:cxn>
              <a:cxn ang="10800000">
                <a:pos x="l" y="vc"/>
              </a:cxn>
              <a:cxn ang="16200000">
                <a:pos x="hc" y="t"/>
              </a:cxn>
            </a:cxnLst>
            <a:rect l="0" t="0" r="0" b="0"/>
            <a:pathLst>
              <a:path>
                <a:moveTo>
                  <a:pt x="71519" y="1775643"/>
                </a:moveTo>
                <a:cubicBezTo>
                  <a:pt x="72104" y="1496828"/>
                  <a:pt x="-578" y="278815"/>
                  <a:pt x="7" y="0"/>
                </a:cubicBezTo>
                <a:lnTo>
                  <a:pt x="4812638" y="0"/>
                </a:lnTo>
                <a:lnTo>
                  <a:pt x="4812638" y="4812631"/>
                </a:lnTo>
                <a:lnTo>
                  <a:pt x="7" y="4812631"/>
                </a:lnTo>
                <a:lnTo>
                  <a:pt x="30835" y="3100754"/>
                </a:lnTo>
              </a:path>
            </a:pathLst>
          </a:custGeom>
          <a:noFill/>
          <a:ln w="12600" cap="flat">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0249" name="Rectangle 9"/>
          <p:cNvSpPr>
            <a:spLocks noChangeArrowheads="1"/>
          </p:cNvSpPr>
          <p:nvPr/>
        </p:nvSpPr>
        <p:spPr bwMode="auto">
          <a:xfrm>
            <a:off x="4810125" y="1628775"/>
            <a:ext cx="1804988" cy="39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Lst>
            </a:pPr>
            <a:r>
              <a:rPr lang="pt-BR" sz="2000">
                <a:solidFill>
                  <a:srgbClr val="FFFFFF"/>
                </a:solidFill>
                <a:latin typeface="Futura Bk BT" pitchFamily="32" charset="0"/>
              </a:rPr>
              <a:t>CGMAC</a:t>
            </a:r>
          </a:p>
        </p:txBody>
      </p:sp>
      <p:sp>
        <p:nvSpPr>
          <p:cNvPr id="10250" name="AutoShape 10"/>
          <p:cNvSpPr>
            <a:spLocks noChangeArrowheads="1"/>
          </p:cNvSpPr>
          <p:nvPr/>
        </p:nvSpPr>
        <p:spPr bwMode="auto">
          <a:xfrm rot="5400000">
            <a:off x="5304631" y="723107"/>
            <a:ext cx="877887" cy="3111500"/>
          </a:xfrm>
          <a:custGeom>
            <a:avLst/>
            <a:gdLst/>
            <a:ahLst/>
            <a:cxnLst>
              <a:cxn ang="0">
                <a:pos x="r" y="vc"/>
              </a:cxn>
              <a:cxn ang="5400000">
                <a:pos x="hc" y="b"/>
              </a:cxn>
              <a:cxn ang="10800000">
                <a:pos x="l" y="vc"/>
              </a:cxn>
              <a:cxn ang="16200000">
                <a:pos x="hc" y="t"/>
              </a:cxn>
            </a:cxnLst>
            <a:rect l="0" t="0" r="0" b="0"/>
            <a:pathLst>
              <a:path>
                <a:moveTo>
                  <a:pt x="42551" y="1643050"/>
                </a:moveTo>
                <a:cubicBezTo>
                  <a:pt x="43136" y="1364235"/>
                  <a:pt x="-578" y="278815"/>
                  <a:pt x="7" y="0"/>
                </a:cubicBezTo>
                <a:lnTo>
                  <a:pt x="4812638" y="0"/>
                </a:lnTo>
                <a:lnTo>
                  <a:pt x="4812638" y="4812631"/>
                </a:lnTo>
                <a:lnTo>
                  <a:pt x="7" y="4812631"/>
                </a:lnTo>
                <a:lnTo>
                  <a:pt x="1879" y="3240712"/>
                </a:lnTo>
              </a:path>
            </a:pathLst>
          </a:custGeom>
          <a:noFill/>
          <a:ln w="12600" cap="flat">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0251" name="Rectangle 11"/>
          <p:cNvSpPr>
            <a:spLocks noChangeArrowheads="1"/>
          </p:cNvSpPr>
          <p:nvPr/>
        </p:nvSpPr>
        <p:spPr bwMode="auto">
          <a:xfrm>
            <a:off x="273050" y="1979613"/>
            <a:ext cx="2997200"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 pos="2246313" algn="l"/>
                <a:tab pos="2695575" algn="l"/>
              </a:tabLst>
            </a:pPr>
            <a:r>
              <a:rPr lang="pt-BR" sz="1400">
                <a:solidFill>
                  <a:srgbClr val="FFFFFF"/>
                </a:solidFill>
                <a:latin typeface="Futura Bk BT" pitchFamily="32" charset="0"/>
              </a:rPr>
              <a:t>Coord.-Geral de Licenciamento</a:t>
            </a:r>
          </a:p>
          <a:p>
            <a:pPr algn="ctr" hangingPunct="1">
              <a:lnSpc>
                <a:spcPct val="100000"/>
              </a:lnSpc>
              <a:tabLst>
                <a:tab pos="449263" algn="l"/>
                <a:tab pos="898525" algn="l"/>
                <a:tab pos="1347788" algn="l"/>
                <a:tab pos="1797050" algn="l"/>
                <a:tab pos="2246313" algn="l"/>
                <a:tab pos="2695575" algn="l"/>
              </a:tabLst>
            </a:pPr>
            <a:r>
              <a:rPr lang="pt-BR" sz="1400">
                <a:solidFill>
                  <a:srgbClr val="FFFFFF"/>
                </a:solidFill>
                <a:latin typeface="Futura Bk BT" pitchFamily="32" charset="0"/>
              </a:rPr>
              <a:t>de Empreendimentos Fluviais e Pontuais Terrestres </a:t>
            </a:r>
          </a:p>
        </p:txBody>
      </p:sp>
      <p:sp>
        <p:nvSpPr>
          <p:cNvPr id="10252" name="Rectangle 12"/>
          <p:cNvSpPr>
            <a:spLocks noChangeArrowheads="1"/>
          </p:cNvSpPr>
          <p:nvPr/>
        </p:nvSpPr>
        <p:spPr bwMode="auto">
          <a:xfrm>
            <a:off x="4187825" y="1979613"/>
            <a:ext cx="3106738"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 pos="2246313" algn="l"/>
                <a:tab pos="2695575" algn="l"/>
              </a:tabLst>
            </a:pPr>
            <a:r>
              <a:rPr lang="pt-BR" sz="1400">
                <a:solidFill>
                  <a:srgbClr val="FFFFFF"/>
                </a:solidFill>
                <a:latin typeface="Futura Bk BT" pitchFamily="32" charset="0"/>
              </a:rPr>
              <a:t>Coord.-Geral de Licenciamento</a:t>
            </a:r>
          </a:p>
          <a:p>
            <a:pPr algn="ctr" hangingPunct="1">
              <a:lnSpc>
                <a:spcPct val="100000"/>
              </a:lnSpc>
              <a:tabLst>
                <a:tab pos="449263" algn="l"/>
                <a:tab pos="898525" algn="l"/>
                <a:tab pos="1347788" algn="l"/>
                <a:tab pos="1797050" algn="l"/>
                <a:tab pos="2246313" algn="l"/>
                <a:tab pos="2695575" algn="l"/>
              </a:tabLst>
            </a:pPr>
            <a:r>
              <a:rPr lang="pt-BR" sz="1400">
                <a:solidFill>
                  <a:srgbClr val="FFFFFF"/>
                </a:solidFill>
                <a:latin typeface="Futura Bk BT" pitchFamily="32" charset="0"/>
              </a:rPr>
              <a:t>de Empreendimentos </a:t>
            </a:r>
          </a:p>
          <a:p>
            <a:pPr algn="ctr" hangingPunct="1">
              <a:lnSpc>
                <a:spcPct val="100000"/>
              </a:lnSpc>
              <a:tabLst>
                <a:tab pos="449263" algn="l"/>
                <a:tab pos="898525" algn="l"/>
                <a:tab pos="1347788" algn="l"/>
                <a:tab pos="1797050" algn="l"/>
                <a:tab pos="2246313" algn="l"/>
                <a:tab pos="2695575" algn="l"/>
              </a:tabLst>
            </a:pPr>
            <a:r>
              <a:rPr lang="pt-BR" sz="1400">
                <a:solidFill>
                  <a:srgbClr val="FFFFFF"/>
                </a:solidFill>
                <a:latin typeface="Futura Bk BT" pitchFamily="32" charset="0"/>
              </a:rPr>
              <a:t>Marinhos e Costeiros</a:t>
            </a:r>
          </a:p>
        </p:txBody>
      </p:sp>
      <p:grpSp>
        <p:nvGrpSpPr>
          <p:cNvPr id="10253" name="Group 13"/>
          <p:cNvGrpSpPr>
            <a:grpSpLocks/>
          </p:cNvGrpSpPr>
          <p:nvPr/>
        </p:nvGrpSpPr>
        <p:grpSpPr bwMode="auto">
          <a:xfrm>
            <a:off x="8159750" y="1628775"/>
            <a:ext cx="3113088" cy="1103313"/>
            <a:chOff x="5140" y="1026"/>
            <a:chExt cx="1961" cy="695"/>
          </a:xfrm>
        </p:grpSpPr>
        <p:sp>
          <p:nvSpPr>
            <p:cNvPr id="10254" name="Rectangle 14"/>
            <p:cNvSpPr>
              <a:spLocks noChangeArrowheads="1"/>
            </p:cNvSpPr>
            <p:nvPr/>
          </p:nvSpPr>
          <p:spPr bwMode="auto">
            <a:xfrm>
              <a:off x="5534" y="1026"/>
              <a:ext cx="1136" cy="248"/>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Lst>
              </a:pPr>
              <a:r>
                <a:rPr lang="pt-BR" sz="2000">
                  <a:solidFill>
                    <a:srgbClr val="FFFFFF"/>
                  </a:solidFill>
                  <a:latin typeface="Futura Bk BT" pitchFamily="32" charset="0"/>
                </a:rPr>
                <a:t>CGLIN</a:t>
              </a:r>
            </a:p>
          </p:txBody>
        </p:sp>
        <p:sp>
          <p:nvSpPr>
            <p:cNvPr id="10255" name="AutoShape 15"/>
            <p:cNvSpPr>
              <a:spLocks noChangeArrowheads="1"/>
            </p:cNvSpPr>
            <p:nvPr/>
          </p:nvSpPr>
          <p:spPr bwMode="auto">
            <a:xfrm rot="5400000">
              <a:off x="5840" y="462"/>
              <a:ext cx="563" cy="1959"/>
            </a:xfrm>
            <a:custGeom>
              <a:avLst/>
              <a:gdLst/>
              <a:ahLst/>
              <a:cxnLst>
                <a:cxn ang="0">
                  <a:pos x="r" y="vc"/>
                </a:cxn>
                <a:cxn ang="5400000">
                  <a:pos x="hc" y="b"/>
                </a:cxn>
                <a:cxn ang="10800000">
                  <a:pos x="l" y="vc"/>
                </a:cxn>
                <a:cxn ang="16200000">
                  <a:pos x="hc" y="t"/>
                </a:cxn>
              </a:cxnLst>
              <a:rect l="0" t="0" r="0" b="0"/>
              <a:pathLst>
                <a:path>
                  <a:moveTo>
                    <a:pt x="71507" y="1816157"/>
                  </a:moveTo>
                  <a:cubicBezTo>
                    <a:pt x="72092" y="1537342"/>
                    <a:pt x="-578" y="278815"/>
                    <a:pt x="7" y="0"/>
                  </a:cubicBezTo>
                  <a:lnTo>
                    <a:pt x="4812638" y="0"/>
                  </a:lnTo>
                  <a:lnTo>
                    <a:pt x="4812638" y="4812631"/>
                  </a:lnTo>
                  <a:lnTo>
                    <a:pt x="7" y="4812631"/>
                  </a:lnTo>
                  <a:lnTo>
                    <a:pt x="30835" y="3108119"/>
                  </a:lnTo>
                </a:path>
              </a:pathLst>
            </a:custGeom>
            <a:noFill/>
            <a:ln w="12600" cap="flat">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0256" name="Rectangle 16"/>
            <p:cNvSpPr>
              <a:spLocks noChangeArrowheads="1"/>
            </p:cNvSpPr>
            <p:nvPr/>
          </p:nvSpPr>
          <p:spPr bwMode="auto">
            <a:xfrm>
              <a:off x="5140" y="1247"/>
              <a:ext cx="1961" cy="459"/>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 pos="2246313" algn="l"/>
                  <a:tab pos="2695575" algn="l"/>
                </a:tabLst>
              </a:pPr>
              <a:r>
                <a:rPr lang="pt-BR" sz="1400" dirty="0" err="1">
                  <a:solidFill>
                    <a:srgbClr val="FFFFFF"/>
                  </a:solidFill>
                  <a:latin typeface="Futura Bk BT" pitchFamily="32" charset="0"/>
                </a:rPr>
                <a:t>Coord.-Geral</a:t>
              </a:r>
              <a:r>
                <a:rPr lang="pt-BR" sz="1400" dirty="0">
                  <a:solidFill>
                    <a:srgbClr val="FFFFFF"/>
                  </a:solidFill>
                  <a:latin typeface="Futura Bk BT" pitchFamily="32" charset="0"/>
                </a:rPr>
                <a:t> de Licenciamento</a:t>
              </a:r>
            </a:p>
            <a:p>
              <a:pPr algn="ctr" hangingPunct="1">
                <a:lnSpc>
                  <a:spcPct val="100000"/>
                </a:lnSpc>
                <a:tabLst>
                  <a:tab pos="449263" algn="l"/>
                  <a:tab pos="898525" algn="l"/>
                  <a:tab pos="1347788" algn="l"/>
                  <a:tab pos="1797050" algn="l"/>
                  <a:tab pos="2246313" algn="l"/>
                  <a:tab pos="2695575" algn="l"/>
                </a:tabLst>
              </a:pPr>
              <a:r>
                <a:rPr lang="pt-BR" sz="1400" dirty="0">
                  <a:solidFill>
                    <a:srgbClr val="FFFFFF"/>
                  </a:solidFill>
                  <a:latin typeface="Futura Bk BT" pitchFamily="32" charset="0"/>
                </a:rPr>
                <a:t>de Empreendimentos </a:t>
              </a:r>
            </a:p>
            <a:p>
              <a:pPr algn="ctr" hangingPunct="1">
                <a:lnSpc>
                  <a:spcPct val="100000"/>
                </a:lnSpc>
                <a:tabLst>
                  <a:tab pos="449263" algn="l"/>
                  <a:tab pos="898525" algn="l"/>
                  <a:tab pos="1347788" algn="l"/>
                  <a:tab pos="1797050" algn="l"/>
                  <a:tab pos="2246313" algn="l"/>
                  <a:tab pos="2695575" algn="l"/>
                </a:tabLst>
              </a:pPr>
              <a:r>
                <a:rPr lang="pt-BR" sz="1400" dirty="0">
                  <a:solidFill>
                    <a:srgbClr val="FFFFFF"/>
                  </a:solidFill>
                  <a:latin typeface="Futura Bk BT" pitchFamily="32" charset="0"/>
                </a:rPr>
                <a:t>Lineares Terrestres</a:t>
              </a:r>
            </a:p>
          </p:txBody>
        </p:sp>
      </p:grpSp>
      <p:grpSp>
        <p:nvGrpSpPr>
          <p:cNvPr id="10257" name="Group 17"/>
          <p:cNvGrpSpPr>
            <a:grpSpLocks/>
          </p:cNvGrpSpPr>
          <p:nvPr/>
        </p:nvGrpSpPr>
        <p:grpSpPr bwMode="auto">
          <a:xfrm>
            <a:off x="217488" y="3051175"/>
            <a:ext cx="1468437" cy="1617663"/>
            <a:chOff x="137" y="1922"/>
            <a:chExt cx="925" cy="1019"/>
          </a:xfrm>
        </p:grpSpPr>
        <p:sp>
          <p:nvSpPr>
            <p:cNvPr id="10258" name="Rectangle 18"/>
            <p:cNvSpPr>
              <a:spLocks noChangeArrowheads="1"/>
            </p:cNvSpPr>
            <p:nvPr/>
          </p:nvSpPr>
          <p:spPr bwMode="auto">
            <a:xfrm>
              <a:off x="137" y="1922"/>
              <a:ext cx="911" cy="248"/>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2000" dirty="0">
                  <a:solidFill>
                    <a:srgbClr val="FFFFFF"/>
                  </a:solidFill>
                  <a:latin typeface="Futura Bk BT" pitchFamily="32" charset="0"/>
                </a:rPr>
                <a:t>COMIP</a:t>
              </a:r>
            </a:p>
          </p:txBody>
        </p:sp>
        <p:sp>
          <p:nvSpPr>
            <p:cNvPr id="10259" name="AutoShape 19"/>
            <p:cNvSpPr>
              <a:spLocks noChangeArrowheads="1"/>
            </p:cNvSpPr>
            <p:nvPr/>
          </p:nvSpPr>
          <p:spPr bwMode="auto">
            <a:xfrm rot="5400000">
              <a:off x="156" y="2050"/>
              <a:ext cx="887" cy="896"/>
            </a:xfrm>
            <a:custGeom>
              <a:avLst/>
              <a:gdLst/>
              <a:ahLst/>
              <a:cxnLst>
                <a:cxn ang="0">
                  <a:pos x="r" y="vc"/>
                </a:cxn>
                <a:cxn ang="5400000">
                  <a:pos x="hc" y="b"/>
                </a:cxn>
                <a:cxn ang="10800000">
                  <a:pos x="l" y="vc"/>
                </a:cxn>
                <a:cxn ang="16200000">
                  <a:pos x="hc" y="t"/>
                </a:cxn>
              </a:cxnLst>
              <a:rect l="0" t="0" r="0" b="0"/>
              <a:pathLst>
                <a:path>
                  <a:moveTo>
                    <a:pt x="0" y="911857"/>
                  </a:moveTo>
                  <a:lnTo>
                    <a:pt x="10983" y="0"/>
                  </a:lnTo>
                  <a:lnTo>
                    <a:pt x="4823614" y="0"/>
                  </a:lnTo>
                  <a:lnTo>
                    <a:pt x="4823614" y="4812631"/>
                  </a:lnTo>
                  <a:lnTo>
                    <a:pt x="10983" y="4812631"/>
                  </a:lnTo>
                  <a:cubicBezTo>
                    <a:pt x="11594" y="4523116"/>
                    <a:pt x="12204" y="4233601"/>
                    <a:pt x="12815" y="3944086"/>
                  </a:cubicBezTo>
                </a:path>
              </a:pathLst>
            </a:custGeom>
            <a:noFill/>
            <a:ln w="12600" cap="flat">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0260" name="Rectangle 20"/>
            <p:cNvSpPr>
              <a:spLocks noChangeArrowheads="1"/>
            </p:cNvSpPr>
            <p:nvPr/>
          </p:nvSpPr>
          <p:spPr bwMode="auto">
            <a:xfrm>
              <a:off x="151" y="2174"/>
              <a:ext cx="911" cy="727"/>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1400" dirty="0">
                  <a:solidFill>
                    <a:srgbClr val="FFFFFF"/>
                  </a:solidFill>
                  <a:latin typeface="Futura Bk BT" pitchFamily="32" charset="0"/>
                </a:rPr>
                <a:t>Coord. de Lic.</a:t>
              </a:r>
            </a:p>
            <a:p>
              <a:pPr algn="ctr" hangingPunct="1">
                <a:lnSpc>
                  <a:spcPct val="100000"/>
                </a:lnSpc>
                <a:tabLst>
                  <a:tab pos="449263" algn="l"/>
                  <a:tab pos="898525" algn="l"/>
                  <a:tab pos="1347788" algn="l"/>
                </a:tabLst>
              </a:pPr>
              <a:r>
                <a:rPr lang="pt-BR" sz="1400" dirty="0">
                  <a:solidFill>
                    <a:srgbClr val="FFFFFF"/>
                  </a:solidFill>
                  <a:latin typeface="Futura Bk BT" pitchFamily="32" charset="0"/>
                </a:rPr>
                <a:t>de Mineração </a:t>
              </a:r>
            </a:p>
            <a:p>
              <a:pPr algn="ctr" hangingPunct="1">
                <a:lnSpc>
                  <a:spcPct val="100000"/>
                </a:lnSpc>
                <a:tabLst>
                  <a:tab pos="449263" algn="l"/>
                  <a:tab pos="898525" algn="l"/>
                  <a:tab pos="1347788" algn="l"/>
                </a:tabLst>
              </a:pPr>
              <a:r>
                <a:rPr lang="pt-BR" sz="1400" dirty="0">
                  <a:solidFill>
                    <a:srgbClr val="FFFFFF"/>
                  </a:solidFill>
                  <a:latin typeface="Futura Bk BT" pitchFamily="32" charset="0"/>
                </a:rPr>
                <a:t>e Pesquisa Sísmica</a:t>
              </a:r>
            </a:p>
            <a:p>
              <a:pPr algn="ctr" hangingPunct="1">
                <a:lnSpc>
                  <a:spcPct val="100000"/>
                </a:lnSpc>
                <a:tabLst>
                  <a:tab pos="449263" algn="l"/>
                  <a:tab pos="898525" algn="l"/>
                  <a:tab pos="1347788" algn="l"/>
                </a:tabLst>
              </a:pPr>
              <a:r>
                <a:rPr lang="pt-BR" sz="1400" dirty="0">
                  <a:solidFill>
                    <a:srgbClr val="FFFFFF"/>
                  </a:solidFill>
                  <a:latin typeface="Futura Bk BT" pitchFamily="32" charset="0"/>
                </a:rPr>
                <a:t>Terrestre </a:t>
              </a:r>
            </a:p>
          </p:txBody>
        </p:sp>
      </p:grpSp>
      <p:grpSp>
        <p:nvGrpSpPr>
          <p:cNvPr id="10261" name="Group 21"/>
          <p:cNvGrpSpPr>
            <a:grpSpLocks/>
          </p:cNvGrpSpPr>
          <p:nvPr/>
        </p:nvGrpSpPr>
        <p:grpSpPr bwMode="auto">
          <a:xfrm>
            <a:off x="1770063" y="3051175"/>
            <a:ext cx="1493837" cy="1617663"/>
            <a:chOff x="1115" y="1922"/>
            <a:chExt cx="941" cy="1019"/>
          </a:xfrm>
        </p:grpSpPr>
        <p:sp>
          <p:nvSpPr>
            <p:cNvPr id="10262" name="Rectangle 22"/>
            <p:cNvSpPr>
              <a:spLocks noChangeArrowheads="1"/>
            </p:cNvSpPr>
            <p:nvPr/>
          </p:nvSpPr>
          <p:spPr bwMode="auto">
            <a:xfrm>
              <a:off x="1130" y="1922"/>
              <a:ext cx="911" cy="248"/>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2000" dirty="0">
                  <a:solidFill>
                    <a:srgbClr val="FFFFFF"/>
                  </a:solidFill>
                  <a:latin typeface="Futura Bk BT" pitchFamily="32" charset="0"/>
                </a:rPr>
                <a:t>COHID</a:t>
              </a:r>
            </a:p>
          </p:txBody>
        </p:sp>
        <p:sp>
          <p:nvSpPr>
            <p:cNvPr id="10263" name="AutoShape 23"/>
            <p:cNvSpPr>
              <a:spLocks noChangeArrowheads="1"/>
            </p:cNvSpPr>
            <p:nvPr/>
          </p:nvSpPr>
          <p:spPr bwMode="auto">
            <a:xfrm rot="5400000">
              <a:off x="1149" y="2050"/>
              <a:ext cx="887" cy="896"/>
            </a:xfrm>
            <a:custGeom>
              <a:avLst/>
              <a:gdLst/>
              <a:ahLst/>
              <a:cxnLst>
                <a:cxn ang="0">
                  <a:pos x="r" y="vc"/>
                </a:cxn>
                <a:cxn ang="5400000">
                  <a:pos x="hc" y="b"/>
                </a:cxn>
                <a:cxn ang="10800000">
                  <a:pos x="l" y="vc"/>
                </a:cxn>
                <a:cxn ang="16200000">
                  <a:pos x="hc" y="t"/>
                </a:cxn>
              </a:cxnLst>
              <a:rect l="0" t="0" r="0" b="0"/>
              <a:pathLst>
                <a:path>
                  <a:moveTo>
                    <a:pt x="0" y="911857"/>
                  </a:moveTo>
                  <a:lnTo>
                    <a:pt x="10983" y="0"/>
                  </a:lnTo>
                  <a:lnTo>
                    <a:pt x="4823614" y="0"/>
                  </a:lnTo>
                  <a:lnTo>
                    <a:pt x="4823614" y="4812631"/>
                  </a:lnTo>
                  <a:lnTo>
                    <a:pt x="10983" y="4812631"/>
                  </a:lnTo>
                  <a:cubicBezTo>
                    <a:pt x="11594" y="4523116"/>
                    <a:pt x="12204" y="4233601"/>
                    <a:pt x="12815" y="3944086"/>
                  </a:cubicBezTo>
                </a:path>
              </a:pathLst>
            </a:custGeom>
            <a:noFill/>
            <a:ln w="12600" cap="flat">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0264" name="Rectangle 24"/>
            <p:cNvSpPr>
              <a:spLocks noChangeArrowheads="1"/>
            </p:cNvSpPr>
            <p:nvPr/>
          </p:nvSpPr>
          <p:spPr bwMode="auto">
            <a:xfrm>
              <a:off x="1115" y="2174"/>
              <a:ext cx="941" cy="727"/>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1400" dirty="0">
                  <a:solidFill>
                    <a:srgbClr val="FFFFFF"/>
                  </a:solidFill>
                  <a:latin typeface="Futura Bk BT" pitchFamily="32" charset="0"/>
                </a:rPr>
                <a:t>Coord. de Lic.</a:t>
              </a:r>
            </a:p>
            <a:p>
              <a:pPr algn="ctr" hangingPunct="1">
                <a:lnSpc>
                  <a:spcPct val="100000"/>
                </a:lnSpc>
                <a:tabLst>
                  <a:tab pos="449263" algn="l"/>
                  <a:tab pos="898525" algn="l"/>
                  <a:tab pos="1347788" algn="l"/>
                </a:tabLst>
              </a:pPr>
              <a:r>
                <a:rPr lang="pt-BR" sz="1400" dirty="0">
                  <a:solidFill>
                    <a:srgbClr val="FFFFFF"/>
                  </a:solidFill>
                  <a:latin typeface="Futura Bk BT" pitchFamily="32" charset="0"/>
                </a:rPr>
                <a:t>de Hidrelétricas,</a:t>
              </a:r>
            </a:p>
            <a:p>
              <a:pPr algn="ctr" hangingPunct="1">
                <a:lnSpc>
                  <a:spcPct val="100000"/>
                </a:lnSpc>
                <a:tabLst>
                  <a:tab pos="449263" algn="l"/>
                  <a:tab pos="898525" algn="l"/>
                  <a:tab pos="1347788" algn="l"/>
                </a:tabLst>
              </a:pPr>
              <a:r>
                <a:rPr lang="pt-BR" sz="1400" dirty="0">
                  <a:solidFill>
                    <a:srgbClr val="FFFFFF"/>
                  </a:solidFill>
                  <a:latin typeface="Futura Bk BT" pitchFamily="32" charset="0"/>
                </a:rPr>
                <a:t>Hidrovias e Estruturas Fluviais</a:t>
              </a:r>
            </a:p>
          </p:txBody>
        </p:sp>
      </p:grpSp>
      <p:grpSp>
        <p:nvGrpSpPr>
          <p:cNvPr id="10265" name="Group 25"/>
          <p:cNvGrpSpPr>
            <a:grpSpLocks/>
          </p:cNvGrpSpPr>
          <p:nvPr/>
        </p:nvGrpSpPr>
        <p:grpSpPr bwMode="auto">
          <a:xfrm>
            <a:off x="4975225" y="3051175"/>
            <a:ext cx="1547813" cy="1617663"/>
            <a:chOff x="3134" y="1922"/>
            <a:chExt cx="975" cy="1019"/>
          </a:xfrm>
        </p:grpSpPr>
        <p:sp>
          <p:nvSpPr>
            <p:cNvPr id="10266" name="Rectangle 26"/>
            <p:cNvSpPr>
              <a:spLocks noChangeArrowheads="1"/>
            </p:cNvSpPr>
            <p:nvPr/>
          </p:nvSpPr>
          <p:spPr bwMode="auto">
            <a:xfrm>
              <a:off x="3155" y="1922"/>
              <a:ext cx="911" cy="248"/>
            </a:xfrm>
            <a:prstGeom prst="rect">
              <a:avLst/>
            </a:prstGeom>
            <a:noFill/>
            <a:ln w="9525" cap="flat">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2000">
                  <a:solidFill>
                    <a:srgbClr val="FFFFFF"/>
                  </a:solidFill>
                  <a:latin typeface="Futura Bk BT" pitchFamily="32" charset="0"/>
                </a:rPr>
                <a:t>COPROD</a:t>
              </a:r>
            </a:p>
          </p:txBody>
        </p:sp>
        <p:sp>
          <p:nvSpPr>
            <p:cNvPr id="10267" name="AutoShape 27"/>
            <p:cNvSpPr>
              <a:spLocks noChangeArrowheads="1"/>
            </p:cNvSpPr>
            <p:nvPr/>
          </p:nvSpPr>
          <p:spPr bwMode="auto">
            <a:xfrm rot="5400000">
              <a:off x="3176" y="2051"/>
              <a:ext cx="886" cy="896"/>
            </a:xfrm>
            <a:custGeom>
              <a:avLst/>
              <a:gdLst/>
              <a:ahLst/>
              <a:cxnLst>
                <a:cxn ang="0">
                  <a:pos x="r" y="vc"/>
                </a:cxn>
                <a:cxn ang="5400000">
                  <a:pos x="hc" y="b"/>
                </a:cxn>
                <a:cxn ang="10800000">
                  <a:pos x="l" y="vc"/>
                </a:cxn>
                <a:cxn ang="16200000">
                  <a:pos x="hc" y="t"/>
                </a:cxn>
              </a:cxnLst>
              <a:rect l="0" t="0" r="0" b="0"/>
              <a:pathLst>
                <a:path>
                  <a:moveTo>
                    <a:pt x="-1" y="557961"/>
                  </a:moveTo>
                  <a:cubicBezTo>
                    <a:pt x="942" y="371974"/>
                    <a:pt x="1884" y="185987"/>
                    <a:pt x="2827" y="0"/>
                  </a:cubicBezTo>
                  <a:lnTo>
                    <a:pt x="4815458" y="0"/>
                  </a:lnTo>
                  <a:lnTo>
                    <a:pt x="4815458" y="4812631"/>
                  </a:lnTo>
                  <a:lnTo>
                    <a:pt x="2827" y="4812631"/>
                  </a:lnTo>
                  <a:cubicBezTo>
                    <a:pt x="3438" y="4523116"/>
                    <a:pt x="4056" y="4635750"/>
                    <a:pt x="4667" y="4346235"/>
                  </a:cubicBezTo>
                </a:path>
              </a:pathLst>
            </a:custGeom>
            <a:noFill/>
            <a:ln w="12600" cap="flat">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0268" name="Rectangle 28"/>
            <p:cNvSpPr>
              <a:spLocks noChangeArrowheads="1"/>
            </p:cNvSpPr>
            <p:nvPr/>
          </p:nvSpPr>
          <p:spPr bwMode="auto">
            <a:xfrm>
              <a:off x="3134" y="2174"/>
              <a:ext cx="975" cy="593"/>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1400" dirty="0">
                  <a:solidFill>
                    <a:srgbClr val="FFFFFF"/>
                  </a:solidFill>
                  <a:latin typeface="Futura Bk BT" pitchFamily="32" charset="0"/>
                </a:rPr>
                <a:t>Coord. de Lic.</a:t>
              </a:r>
            </a:p>
            <a:p>
              <a:pPr algn="ctr" hangingPunct="1">
                <a:lnSpc>
                  <a:spcPct val="100000"/>
                </a:lnSpc>
                <a:tabLst>
                  <a:tab pos="449263" algn="l"/>
                  <a:tab pos="898525" algn="l"/>
                  <a:tab pos="1347788" algn="l"/>
                </a:tabLst>
              </a:pPr>
              <a:r>
                <a:rPr lang="pt-BR" sz="1400" dirty="0">
                  <a:solidFill>
                    <a:srgbClr val="FFFFFF"/>
                  </a:solidFill>
                  <a:latin typeface="Futura Bk BT" pitchFamily="32" charset="0"/>
                </a:rPr>
                <a:t>de Produção</a:t>
              </a:r>
            </a:p>
            <a:p>
              <a:pPr algn="ctr" hangingPunct="1">
                <a:lnSpc>
                  <a:spcPct val="100000"/>
                </a:lnSpc>
                <a:tabLst>
                  <a:tab pos="449263" algn="l"/>
                  <a:tab pos="898525" algn="l"/>
                  <a:tab pos="1347788" algn="l"/>
                </a:tabLst>
              </a:pPr>
              <a:r>
                <a:rPr lang="pt-BR" sz="1400" dirty="0">
                  <a:solidFill>
                    <a:srgbClr val="FFFFFF"/>
                  </a:solidFill>
                  <a:latin typeface="Futura Bk BT" pitchFamily="32" charset="0"/>
                </a:rPr>
                <a:t>de Petróleo e Gás </a:t>
              </a:r>
            </a:p>
          </p:txBody>
        </p:sp>
      </p:grpSp>
      <p:grpSp>
        <p:nvGrpSpPr>
          <p:cNvPr id="10269" name="Group 29"/>
          <p:cNvGrpSpPr>
            <a:grpSpLocks/>
          </p:cNvGrpSpPr>
          <p:nvPr/>
        </p:nvGrpSpPr>
        <p:grpSpPr bwMode="auto">
          <a:xfrm>
            <a:off x="3425825" y="3051175"/>
            <a:ext cx="1468438" cy="1617663"/>
            <a:chOff x="2158" y="1922"/>
            <a:chExt cx="925" cy="1019"/>
          </a:xfrm>
        </p:grpSpPr>
        <p:sp>
          <p:nvSpPr>
            <p:cNvPr id="10270" name="Rectangle 30"/>
            <p:cNvSpPr>
              <a:spLocks noChangeArrowheads="1"/>
            </p:cNvSpPr>
            <p:nvPr/>
          </p:nvSpPr>
          <p:spPr bwMode="auto">
            <a:xfrm>
              <a:off x="2158" y="1922"/>
              <a:ext cx="911" cy="248"/>
            </a:xfrm>
            <a:prstGeom prst="rect">
              <a:avLst/>
            </a:prstGeom>
            <a:noFill/>
            <a:ln w="9525" cap="flat">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2000">
                  <a:solidFill>
                    <a:srgbClr val="FFFFFF"/>
                  </a:solidFill>
                  <a:latin typeface="Futura Bk BT" pitchFamily="32" charset="0"/>
                </a:rPr>
                <a:t>COEXP</a:t>
              </a:r>
            </a:p>
          </p:txBody>
        </p:sp>
        <p:sp>
          <p:nvSpPr>
            <p:cNvPr id="10271" name="AutoShape 31"/>
            <p:cNvSpPr>
              <a:spLocks noChangeArrowheads="1"/>
            </p:cNvSpPr>
            <p:nvPr/>
          </p:nvSpPr>
          <p:spPr bwMode="auto">
            <a:xfrm rot="5400000">
              <a:off x="2177" y="2050"/>
              <a:ext cx="887" cy="896"/>
            </a:xfrm>
            <a:custGeom>
              <a:avLst/>
              <a:gdLst/>
              <a:ahLst/>
              <a:cxnLst>
                <a:cxn ang="0">
                  <a:pos x="r" y="vc"/>
                </a:cxn>
                <a:cxn ang="5400000">
                  <a:pos x="hc" y="b"/>
                </a:cxn>
                <a:cxn ang="10800000">
                  <a:pos x="l" y="vc"/>
                </a:cxn>
                <a:cxn ang="16200000">
                  <a:pos x="hc" y="t"/>
                </a:cxn>
              </a:cxnLst>
              <a:rect l="0" t="0" r="0" b="0"/>
              <a:pathLst>
                <a:path>
                  <a:moveTo>
                    <a:pt x="0" y="911857"/>
                  </a:moveTo>
                  <a:lnTo>
                    <a:pt x="10983" y="0"/>
                  </a:lnTo>
                  <a:lnTo>
                    <a:pt x="4823614" y="0"/>
                  </a:lnTo>
                  <a:lnTo>
                    <a:pt x="4823614" y="4812631"/>
                  </a:lnTo>
                  <a:lnTo>
                    <a:pt x="10983" y="4812631"/>
                  </a:lnTo>
                  <a:cubicBezTo>
                    <a:pt x="11594" y="4523116"/>
                    <a:pt x="12204" y="4233601"/>
                    <a:pt x="12815" y="3944086"/>
                  </a:cubicBezTo>
                </a:path>
              </a:pathLst>
            </a:custGeom>
            <a:noFill/>
            <a:ln w="12600" cap="flat">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0272" name="Rectangle 32"/>
            <p:cNvSpPr>
              <a:spLocks noChangeArrowheads="1"/>
            </p:cNvSpPr>
            <p:nvPr/>
          </p:nvSpPr>
          <p:spPr bwMode="auto">
            <a:xfrm>
              <a:off x="2173" y="2174"/>
              <a:ext cx="911" cy="593"/>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1400" dirty="0">
                  <a:solidFill>
                    <a:srgbClr val="FFFFFF"/>
                  </a:solidFill>
                  <a:latin typeface="Futura Bk BT" pitchFamily="32" charset="0"/>
                </a:rPr>
                <a:t>Coord. de Lic.</a:t>
              </a:r>
            </a:p>
            <a:p>
              <a:pPr algn="ctr" hangingPunct="1">
                <a:lnSpc>
                  <a:spcPct val="100000"/>
                </a:lnSpc>
                <a:tabLst>
                  <a:tab pos="449263" algn="l"/>
                  <a:tab pos="898525" algn="l"/>
                  <a:tab pos="1347788" algn="l"/>
                </a:tabLst>
              </a:pPr>
              <a:r>
                <a:rPr lang="pt-BR" sz="1400" dirty="0">
                  <a:solidFill>
                    <a:srgbClr val="FFFFFF"/>
                  </a:solidFill>
                  <a:latin typeface="Futura Bk BT" pitchFamily="32" charset="0"/>
                </a:rPr>
                <a:t>de Exploração</a:t>
              </a:r>
            </a:p>
            <a:p>
              <a:pPr algn="ctr" hangingPunct="1">
                <a:lnSpc>
                  <a:spcPct val="100000"/>
                </a:lnSpc>
                <a:tabLst>
                  <a:tab pos="449263" algn="l"/>
                  <a:tab pos="898525" algn="l"/>
                  <a:tab pos="1347788" algn="l"/>
                </a:tabLst>
              </a:pPr>
              <a:r>
                <a:rPr lang="pt-BR" sz="1400" dirty="0">
                  <a:solidFill>
                    <a:srgbClr val="FFFFFF"/>
                  </a:solidFill>
                  <a:latin typeface="Futura Bk BT" pitchFamily="32" charset="0"/>
                </a:rPr>
                <a:t>de Petróleo e Gás </a:t>
              </a:r>
            </a:p>
          </p:txBody>
        </p:sp>
      </p:grpSp>
      <p:grpSp>
        <p:nvGrpSpPr>
          <p:cNvPr id="10273" name="Group 33"/>
          <p:cNvGrpSpPr>
            <a:grpSpLocks/>
          </p:cNvGrpSpPr>
          <p:nvPr/>
        </p:nvGrpSpPr>
        <p:grpSpPr bwMode="auto">
          <a:xfrm>
            <a:off x="6580188" y="3051175"/>
            <a:ext cx="1495425" cy="1766888"/>
            <a:chOff x="4145" y="1922"/>
            <a:chExt cx="942" cy="1113"/>
          </a:xfrm>
        </p:grpSpPr>
        <p:sp>
          <p:nvSpPr>
            <p:cNvPr id="10274" name="Rectangle 34"/>
            <p:cNvSpPr>
              <a:spLocks noChangeArrowheads="1"/>
            </p:cNvSpPr>
            <p:nvPr/>
          </p:nvSpPr>
          <p:spPr bwMode="auto">
            <a:xfrm>
              <a:off x="4154" y="1922"/>
              <a:ext cx="911" cy="248"/>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2000" dirty="0">
                  <a:solidFill>
                    <a:srgbClr val="FFFFFF"/>
                  </a:solidFill>
                  <a:latin typeface="Futura Bk BT" pitchFamily="32" charset="0"/>
                </a:rPr>
                <a:t>COMAR</a:t>
              </a:r>
            </a:p>
          </p:txBody>
        </p:sp>
        <p:sp>
          <p:nvSpPr>
            <p:cNvPr id="10275" name="AutoShape 35"/>
            <p:cNvSpPr>
              <a:spLocks noChangeArrowheads="1"/>
            </p:cNvSpPr>
            <p:nvPr/>
          </p:nvSpPr>
          <p:spPr bwMode="auto">
            <a:xfrm rot="5400000">
              <a:off x="4175" y="2051"/>
              <a:ext cx="886" cy="896"/>
            </a:xfrm>
            <a:custGeom>
              <a:avLst/>
              <a:gdLst/>
              <a:ahLst/>
              <a:cxnLst>
                <a:cxn ang="0">
                  <a:pos x="r" y="vc"/>
                </a:cxn>
                <a:cxn ang="5400000">
                  <a:pos x="hc" y="b"/>
                </a:cxn>
                <a:cxn ang="10800000">
                  <a:pos x="l" y="vc"/>
                </a:cxn>
                <a:cxn ang="16200000">
                  <a:pos x="hc" y="t"/>
                </a:cxn>
              </a:cxnLst>
              <a:rect l="0" t="0" r="0" b="0"/>
              <a:pathLst>
                <a:path>
                  <a:moveTo>
                    <a:pt x="-1" y="775124"/>
                  </a:moveTo>
                  <a:cubicBezTo>
                    <a:pt x="942" y="516749"/>
                    <a:pt x="1884" y="258375"/>
                    <a:pt x="2827" y="0"/>
                  </a:cubicBezTo>
                  <a:lnTo>
                    <a:pt x="4815458" y="0"/>
                  </a:lnTo>
                  <a:lnTo>
                    <a:pt x="4815458" y="4812631"/>
                  </a:lnTo>
                  <a:lnTo>
                    <a:pt x="2827" y="4812631"/>
                  </a:lnTo>
                  <a:cubicBezTo>
                    <a:pt x="4597" y="4598655"/>
                    <a:pt x="6366" y="4384679"/>
                    <a:pt x="8136" y="4170703"/>
                  </a:cubicBezTo>
                </a:path>
              </a:pathLst>
            </a:custGeom>
            <a:noFill/>
            <a:ln w="12600" cap="flat">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0276" name="Rectangle 36"/>
            <p:cNvSpPr>
              <a:spLocks noChangeArrowheads="1"/>
            </p:cNvSpPr>
            <p:nvPr/>
          </p:nvSpPr>
          <p:spPr bwMode="auto">
            <a:xfrm>
              <a:off x="4145" y="2174"/>
              <a:ext cx="942" cy="861"/>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1400" dirty="0">
                  <a:solidFill>
                    <a:srgbClr val="FFFFFF"/>
                  </a:solidFill>
                  <a:latin typeface="Futura Bk BT" pitchFamily="32" charset="0"/>
                </a:rPr>
                <a:t>Coord. de Lic.</a:t>
              </a:r>
            </a:p>
            <a:p>
              <a:pPr algn="ctr" hangingPunct="1">
                <a:lnSpc>
                  <a:spcPct val="100000"/>
                </a:lnSpc>
                <a:tabLst>
                  <a:tab pos="449263" algn="l"/>
                  <a:tab pos="898525" algn="l"/>
                  <a:tab pos="1347788" algn="l"/>
                </a:tabLst>
              </a:pPr>
              <a:r>
                <a:rPr lang="pt-BR" sz="1400" dirty="0">
                  <a:solidFill>
                    <a:srgbClr val="FFFFFF"/>
                  </a:solidFill>
                  <a:latin typeface="Futura Bk BT" pitchFamily="32" charset="0"/>
                </a:rPr>
                <a:t>de Portos,</a:t>
              </a:r>
            </a:p>
            <a:p>
              <a:pPr algn="ctr" hangingPunct="1">
                <a:lnSpc>
                  <a:spcPct val="100000"/>
                </a:lnSpc>
                <a:tabLst>
                  <a:tab pos="449263" algn="l"/>
                  <a:tab pos="898525" algn="l"/>
                  <a:tab pos="1347788" algn="l"/>
                </a:tabLst>
              </a:pPr>
              <a:r>
                <a:rPr lang="pt-BR" sz="1400" dirty="0">
                  <a:solidFill>
                    <a:srgbClr val="FFFFFF"/>
                  </a:solidFill>
                  <a:latin typeface="Futura Bk BT" pitchFamily="32" charset="0"/>
                </a:rPr>
                <a:t>Pesquisa Sísmica Marítima e Est. Marítimas</a:t>
              </a:r>
            </a:p>
          </p:txBody>
        </p:sp>
      </p:grpSp>
      <p:grpSp>
        <p:nvGrpSpPr>
          <p:cNvPr id="10277" name="Group 37"/>
          <p:cNvGrpSpPr>
            <a:grpSpLocks/>
          </p:cNvGrpSpPr>
          <p:nvPr/>
        </p:nvGrpSpPr>
        <p:grpSpPr bwMode="auto">
          <a:xfrm>
            <a:off x="8248650" y="3051175"/>
            <a:ext cx="1468438" cy="1617663"/>
            <a:chOff x="5196" y="1922"/>
            <a:chExt cx="925" cy="1019"/>
          </a:xfrm>
        </p:grpSpPr>
        <p:sp>
          <p:nvSpPr>
            <p:cNvPr id="10278" name="Rectangle 38"/>
            <p:cNvSpPr>
              <a:spLocks noChangeArrowheads="1"/>
            </p:cNvSpPr>
            <p:nvPr/>
          </p:nvSpPr>
          <p:spPr bwMode="auto">
            <a:xfrm>
              <a:off x="5196" y="1922"/>
              <a:ext cx="911" cy="248"/>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2000" dirty="0">
                  <a:solidFill>
                    <a:srgbClr val="FFFFFF"/>
                  </a:solidFill>
                  <a:latin typeface="Futura Bk BT" pitchFamily="32" charset="0"/>
                </a:rPr>
                <a:t>COTRA</a:t>
              </a:r>
            </a:p>
          </p:txBody>
        </p:sp>
        <p:sp>
          <p:nvSpPr>
            <p:cNvPr id="10279" name="AutoShape 39"/>
            <p:cNvSpPr>
              <a:spLocks noChangeArrowheads="1"/>
            </p:cNvSpPr>
            <p:nvPr/>
          </p:nvSpPr>
          <p:spPr bwMode="auto">
            <a:xfrm rot="5400000">
              <a:off x="5215" y="2050"/>
              <a:ext cx="887" cy="896"/>
            </a:xfrm>
            <a:custGeom>
              <a:avLst/>
              <a:gdLst/>
              <a:ahLst/>
              <a:cxnLst>
                <a:cxn ang="0">
                  <a:pos x="r" y="vc"/>
                </a:cxn>
                <a:cxn ang="5400000">
                  <a:pos x="hc" y="b"/>
                </a:cxn>
                <a:cxn ang="10800000">
                  <a:pos x="l" y="vc"/>
                </a:cxn>
                <a:cxn ang="16200000">
                  <a:pos x="hc" y="t"/>
                </a:cxn>
              </a:cxnLst>
              <a:rect l="0" t="0" r="0" b="0"/>
              <a:pathLst>
                <a:path>
                  <a:moveTo>
                    <a:pt x="0" y="911857"/>
                  </a:moveTo>
                  <a:lnTo>
                    <a:pt x="10983" y="0"/>
                  </a:lnTo>
                  <a:lnTo>
                    <a:pt x="4823614" y="0"/>
                  </a:lnTo>
                  <a:lnTo>
                    <a:pt x="4823614" y="4812631"/>
                  </a:lnTo>
                  <a:lnTo>
                    <a:pt x="10983" y="4812631"/>
                  </a:lnTo>
                  <a:cubicBezTo>
                    <a:pt x="11594" y="4523116"/>
                    <a:pt x="12204" y="4233601"/>
                    <a:pt x="12815" y="3944086"/>
                  </a:cubicBezTo>
                </a:path>
              </a:pathLst>
            </a:custGeom>
            <a:noFill/>
            <a:ln w="12600" cap="flat">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0280" name="Rectangle 40"/>
            <p:cNvSpPr>
              <a:spLocks noChangeArrowheads="1"/>
            </p:cNvSpPr>
            <p:nvPr/>
          </p:nvSpPr>
          <p:spPr bwMode="auto">
            <a:xfrm>
              <a:off x="5210" y="2174"/>
              <a:ext cx="911" cy="459"/>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1400" dirty="0">
                  <a:solidFill>
                    <a:srgbClr val="FFFFFF"/>
                  </a:solidFill>
                  <a:latin typeface="Futura Bk BT" pitchFamily="32" charset="0"/>
                </a:rPr>
                <a:t>Coord. de Lic.</a:t>
              </a:r>
            </a:p>
            <a:p>
              <a:pPr algn="ctr" hangingPunct="1">
                <a:lnSpc>
                  <a:spcPct val="100000"/>
                </a:lnSpc>
                <a:tabLst>
                  <a:tab pos="449263" algn="l"/>
                  <a:tab pos="898525" algn="l"/>
                  <a:tab pos="1347788" algn="l"/>
                </a:tabLst>
              </a:pPr>
              <a:r>
                <a:rPr lang="pt-BR" sz="1400" dirty="0">
                  <a:solidFill>
                    <a:srgbClr val="FFFFFF"/>
                  </a:solidFill>
                  <a:latin typeface="Futura Bk BT" pitchFamily="32" charset="0"/>
                </a:rPr>
                <a:t>de</a:t>
              </a:r>
            </a:p>
            <a:p>
              <a:pPr algn="ctr" hangingPunct="1">
                <a:lnSpc>
                  <a:spcPct val="100000"/>
                </a:lnSpc>
                <a:tabLst>
                  <a:tab pos="449263" algn="l"/>
                  <a:tab pos="898525" algn="l"/>
                  <a:tab pos="1347788" algn="l"/>
                </a:tabLst>
              </a:pPr>
              <a:r>
                <a:rPr lang="pt-BR" sz="1400" dirty="0">
                  <a:solidFill>
                    <a:srgbClr val="FFFFFF"/>
                  </a:solidFill>
                  <a:latin typeface="Futura Bk BT" pitchFamily="32" charset="0"/>
                </a:rPr>
                <a:t>Transportes </a:t>
              </a:r>
            </a:p>
          </p:txBody>
        </p:sp>
      </p:grpSp>
      <p:grpSp>
        <p:nvGrpSpPr>
          <p:cNvPr id="10281" name="Group 41"/>
          <p:cNvGrpSpPr>
            <a:grpSpLocks/>
          </p:cNvGrpSpPr>
          <p:nvPr/>
        </p:nvGrpSpPr>
        <p:grpSpPr bwMode="auto">
          <a:xfrm>
            <a:off x="9825038" y="3051175"/>
            <a:ext cx="1470025" cy="1617663"/>
            <a:chOff x="6189" y="1922"/>
            <a:chExt cx="926" cy="1019"/>
          </a:xfrm>
        </p:grpSpPr>
        <p:sp>
          <p:nvSpPr>
            <p:cNvPr id="10282" name="Rectangle 42"/>
            <p:cNvSpPr>
              <a:spLocks noChangeArrowheads="1"/>
            </p:cNvSpPr>
            <p:nvPr/>
          </p:nvSpPr>
          <p:spPr bwMode="auto">
            <a:xfrm>
              <a:off x="6189" y="1922"/>
              <a:ext cx="911" cy="248"/>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2000" dirty="0">
                  <a:solidFill>
                    <a:srgbClr val="FFFFFF"/>
                  </a:solidFill>
                  <a:latin typeface="Futura Bk BT" pitchFamily="32" charset="0"/>
                </a:rPr>
                <a:t>CODUT</a:t>
              </a:r>
            </a:p>
          </p:txBody>
        </p:sp>
        <p:sp>
          <p:nvSpPr>
            <p:cNvPr id="10283" name="AutoShape 43"/>
            <p:cNvSpPr>
              <a:spLocks noChangeArrowheads="1"/>
            </p:cNvSpPr>
            <p:nvPr/>
          </p:nvSpPr>
          <p:spPr bwMode="auto">
            <a:xfrm rot="5400000">
              <a:off x="6209" y="2050"/>
              <a:ext cx="887" cy="896"/>
            </a:xfrm>
            <a:custGeom>
              <a:avLst/>
              <a:gdLst/>
              <a:ahLst/>
              <a:cxnLst>
                <a:cxn ang="0">
                  <a:pos x="r" y="vc"/>
                </a:cxn>
                <a:cxn ang="5400000">
                  <a:pos x="hc" y="b"/>
                </a:cxn>
                <a:cxn ang="10800000">
                  <a:pos x="l" y="vc"/>
                </a:cxn>
                <a:cxn ang="16200000">
                  <a:pos x="hc" y="t"/>
                </a:cxn>
              </a:cxnLst>
              <a:rect l="0" t="0" r="0" b="0"/>
              <a:pathLst>
                <a:path>
                  <a:moveTo>
                    <a:pt x="-1" y="702734"/>
                  </a:moveTo>
                  <a:lnTo>
                    <a:pt x="10973" y="0"/>
                  </a:lnTo>
                  <a:lnTo>
                    <a:pt x="4823604" y="0"/>
                  </a:lnTo>
                  <a:lnTo>
                    <a:pt x="4823604" y="4812631"/>
                  </a:lnTo>
                  <a:lnTo>
                    <a:pt x="10973" y="4812631"/>
                  </a:lnTo>
                  <a:cubicBezTo>
                    <a:pt x="11584" y="4523116"/>
                    <a:pt x="12202" y="4378376"/>
                    <a:pt x="12813" y="4088861"/>
                  </a:cubicBezTo>
                </a:path>
              </a:pathLst>
            </a:custGeom>
            <a:noFill/>
            <a:ln w="12600" cap="flat">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0284" name="Rectangle 44"/>
            <p:cNvSpPr>
              <a:spLocks noChangeArrowheads="1"/>
            </p:cNvSpPr>
            <p:nvPr/>
          </p:nvSpPr>
          <p:spPr bwMode="auto">
            <a:xfrm>
              <a:off x="6204" y="2174"/>
              <a:ext cx="911" cy="727"/>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1400" dirty="0">
                  <a:solidFill>
                    <a:srgbClr val="FFFFFF"/>
                  </a:solidFill>
                  <a:latin typeface="Futura Bk BT" pitchFamily="32" charset="0"/>
                </a:rPr>
                <a:t>Coord. de Lic.</a:t>
              </a:r>
            </a:p>
            <a:p>
              <a:pPr algn="ctr" hangingPunct="1">
                <a:lnSpc>
                  <a:spcPct val="100000"/>
                </a:lnSpc>
                <a:tabLst>
                  <a:tab pos="449263" algn="l"/>
                  <a:tab pos="898525" algn="l"/>
                  <a:tab pos="1347788" algn="l"/>
                </a:tabLst>
              </a:pPr>
              <a:r>
                <a:rPr lang="pt-BR" sz="1400" dirty="0">
                  <a:solidFill>
                    <a:srgbClr val="FFFFFF"/>
                  </a:solidFill>
                  <a:latin typeface="Futura Bk BT" pitchFamily="32" charset="0"/>
                </a:rPr>
                <a:t>de Dutos e Sistemas de Transmissão de energia</a:t>
              </a:r>
            </a:p>
          </p:txBody>
        </p:sp>
      </p:grpSp>
      <p:grpSp>
        <p:nvGrpSpPr>
          <p:cNvPr id="10285" name="Group 45"/>
          <p:cNvGrpSpPr>
            <a:grpSpLocks/>
          </p:cNvGrpSpPr>
          <p:nvPr/>
        </p:nvGrpSpPr>
        <p:grpSpPr bwMode="auto">
          <a:xfrm>
            <a:off x="144463" y="4978400"/>
            <a:ext cx="1616075" cy="1638300"/>
            <a:chOff x="91" y="3136"/>
            <a:chExt cx="1018" cy="1032"/>
          </a:xfrm>
        </p:grpSpPr>
        <p:sp>
          <p:nvSpPr>
            <p:cNvPr id="10286" name="Rectangle 46"/>
            <p:cNvSpPr>
              <a:spLocks noChangeArrowheads="1"/>
            </p:cNvSpPr>
            <p:nvPr/>
          </p:nvSpPr>
          <p:spPr bwMode="auto">
            <a:xfrm>
              <a:off x="141" y="3136"/>
              <a:ext cx="911" cy="248"/>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2000">
                  <a:solidFill>
                    <a:srgbClr val="FFFFFF"/>
                  </a:solidFill>
                  <a:latin typeface="Futura Bk BT" pitchFamily="32" charset="0"/>
                </a:rPr>
                <a:t>DTAPE</a:t>
              </a:r>
            </a:p>
          </p:txBody>
        </p:sp>
        <p:sp>
          <p:nvSpPr>
            <p:cNvPr id="10287" name="AutoShape 47"/>
            <p:cNvSpPr>
              <a:spLocks noChangeArrowheads="1"/>
            </p:cNvSpPr>
            <p:nvPr/>
          </p:nvSpPr>
          <p:spPr bwMode="auto">
            <a:xfrm rot="5400000">
              <a:off x="160" y="3264"/>
              <a:ext cx="887" cy="896"/>
            </a:xfrm>
            <a:custGeom>
              <a:avLst/>
              <a:gdLst/>
              <a:ahLst/>
              <a:cxnLst>
                <a:cxn ang="0">
                  <a:pos x="r" y="vc"/>
                </a:cxn>
                <a:cxn ang="5400000">
                  <a:pos x="hc" y="b"/>
                </a:cxn>
                <a:cxn ang="10800000">
                  <a:pos x="l" y="vc"/>
                </a:cxn>
                <a:cxn ang="16200000">
                  <a:pos x="hc" y="t"/>
                </a:cxn>
              </a:cxnLst>
              <a:rect l="0" t="0" r="0" b="0"/>
              <a:pathLst>
                <a:path>
                  <a:moveTo>
                    <a:pt x="0" y="911857"/>
                  </a:moveTo>
                  <a:lnTo>
                    <a:pt x="10983" y="0"/>
                  </a:lnTo>
                  <a:lnTo>
                    <a:pt x="4823614" y="0"/>
                  </a:lnTo>
                  <a:lnTo>
                    <a:pt x="4823614" y="4812631"/>
                  </a:lnTo>
                  <a:lnTo>
                    <a:pt x="10983" y="4812631"/>
                  </a:lnTo>
                  <a:cubicBezTo>
                    <a:pt x="11594" y="4523116"/>
                    <a:pt x="12204" y="4233601"/>
                    <a:pt x="12815" y="3944086"/>
                  </a:cubicBezTo>
                </a:path>
              </a:pathLst>
            </a:custGeom>
            <a:noFill/>
            <a:ln w="12600" cap="flat">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0288" name="Rectangle 48"/>
            <p:cNvSpPr>
              <a:spLocks noChangeArrowheads="1"/>
            </p:cNvSpPr>
            <p:nvPr/>
          </p:nvSpPr>
          <p:spPr bwMode="auto">
            <a:xfrm>
              <a:off x="91" y="3307"/>
              <a:ext cx="1018" cy="861"/>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1400">
                  <a:solidFill>
                    <a:srgbClr val="FFFFFF"/>
                  </a:solidFill>
                  <a:latin typeface="Futura Bk BT" pitchFamily="32" charset="0"/>
                </a:rPr>
                <a:t>Div. de Licenc.</a:t>
              </a:r>
            </a:p>
            <a:p>
              <a:pPr algn="ctr" hangingPunct="1">
                <a:lnSpc>
                  <a:spcPct val="100000"/>
                </a:lnSpc>
                <a:tabLst>
                  <a:tab pos="449263" algn="l"/>
                  <a:tab pos="898525" algn="l"/>
                  <a:tab pos="1347788" algn="l"/>
                </a:tabLst>
              </a:pPr>
              <a:r>
                <a:rPr lang="pt-BR" sz="1400">
                  <a:solidFill>
                    <a:srgbClr val="FFFFFF"/>
                  </a:solidFill>
                  <a:latin typeface="Futura Bk BT" pitchFamily="32" charset="0"/>
                </a:rPr>
                <a:t> de Empreendim.</a:t>
              </a:r>
            </a:p>
            <a:p>
              <a:pPr algn="ctr" hangingPunct="1">
                <a:lnSpc>
                  <a:spcPct val="100000"/>
                </a:lnSpc>
                <a:tabLst>
                  <a:tab pos="449263" algn="l"/>
                  <a:tab pos="898525" algn="l"/>
                  <a:tab pos="1347788" algn="l"/>
                </a:tabLst>
              </a:pPr>
              <a:r>
                <a:rPr lang="pt-BR" sz="1400">
                  <a:solidFill>
                    <a:srgbClr val="FFFFFF"/>
                  </a:solidFill>
                  <a:latin typeface="Futura Bk BT" pitchFamily="32" charset="0"/>
                </a:rPr>
                <a:t>Agropecuários, Transposições e Peq. Estruturas Terrestres</a:t>
              </a:r>
            </a:p>
          </p:txBody>
        </p:sp>
      </p:grpSp>
      <p:grpSp>
        <p:nvGrpSpPr>
          <p:cNvPr id="10289" name="Group 49"/>
          <p:cNvGrpSpPr>
            <a:grpSpLocks/>
          </p:cNvGrpSpPr>
          <p:nvPr/>
        </p:nvGrpSpPr>
        <p:grpSpPr bwMode="auto">
          <a:xfrm>
            <a:off x="1747838" y="4978400"/>
            <a:ext cx="1579562" cy="1646238"/>
            <a:chOff x="1101" y="3136"/>
            <a:chExt cx="995" cy="1037"/>
          </a:xfrm>
        </p:grpSpPr>
        <p:sp>
          <p:nvSpPr>
            <p:cNvPr id="10290" name="Rectangle 50"/>
            <p:cNvSpPr>
              <a:spLocks noChangeArrowheads="1"/>
            </p:cNvSpPr>
            <p:nvPr/>
          </p:nvSpPr>
          <p:spPr bwMode="auto">
            <a:xfrm>
              <a:off x="1135" y="3136"/>
              <a:ext cx="911" cy="248"/>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2000">
                  <a:solidFill>
                    <a:srgbClr val="FFFFFF"/>
                  </a:solidFill>
                  <a:latin typeface="Futura Bk BT" pitchFamily="32" charset="0"/>
                </a:rPr>
                <a:t>DENEF</a:t>
              </a:r>
            </a:p>
          </p:txBody>
        </p:sp>
        <p:sp>
          <p:nvSpPr>
            <p:cNvPr id="10291" name="AutoShape 51"/>
            <p:cNvSpPr>
              <a:spLocks noChangeArrowheads="1"/>
            </p:cNvSpPr>
            <p:nvPr/>
          </p:nvSpPr>
          <p:spPr bwMode="auto">
            <a:xfrm rot="5400000">
              <a:off x="1154" y="3264"/>
              <a:ext cx="887" cy="896"/>
            </a:xfrm>
            <a:custGeom>
              <a:avLst/>
              <a:gdLst/>
              <a:ahLst/>
              <a:cxnLst>
                <a:cxn ang="0">
                  <a:pos x="r" y="vc"/>
                </a:cxn>
                <a:cxn ang="5400000">
                  <a:pos x="hc" y="b"/>
                </a:cxn>
                <a:cxn ang="10800000">
                  <a:pos x="l" y="vc"/>
                </a:cxn>
                <a:cxn ang="16200000">
                  <a:pos x="hc" y="t"/>
                </a:cxn>
              </a:cxnLst>
              <a:rect l="0" t="0" r="0" b="0"/>
              <a:pathLst>
                <a:path>
                  <a:moveTo>
                    <a:pt x="0" y="911857"/>
                  </a:moveTo>
                  <a:lnTo>
                    <a:pt x="10983" y="0"/>
                  </a:lnTo>
                  <a:lnTo>
                    <a:pt x="4823614" y="0"/>
                  </a:lnTo>
                  <a:lnTo>
                    <a:pt x="4823614" y="4812631"/>
                  </a:lnTo>
                  <a:lnTo>
                    <a:pt x="10983" y="4812631"/>
                  </a:lnTo>
                  <a:cubicBezTo>
                    <a:pt x="11594" y="4523116"/>
                    <a:pt x="12204" y="4233601"/>
                    <a:pt x="12815" y="3944086"/>
                  </a:cubicBezTo>
                </a:path>
              </a:pathLst>
            </a:custGeom>
            <a:noFill/>
            <a:ln w="12600" cap="flat">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0292" name="Rectangle 52"/>
            <p:cNvSpPr>
              <a:spLocks noChangeArrowheads="1"/>
            </p:cNvSpPr>
            <p:nvPr/>
          </p:nvSpPr>
          <p:spPr bwMode="auto">
            <a:xfrm>
              <a:off x="1101" y="3312"/>
              <a:ext cx="995" cy="861"/>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1400" dirty="0" err="1">
                  <a:solidFill>
                    <a:srgbClr val="FFFFFF"/>
                  </a:solidFill>
                  <a:latin typeface="Futura Bk BT" pitchFamily="32" charset="0"/>
                </a:rPr>
                <a:t>Div</a:t>
              </a:r>
              <a:r>
                <a:rPr lang="pt-BR" sz="1400" dirty="0">
                  <a:solidFill>
                    <a:srgbClr val="FFFFFF"/>
                  </a:solidFill>
                  <a:latin typeface="Futura Bk BT" pitchFamily="32" charset="0"/>
                </a:rPr>
                <a:t>. de Lic.</a:t>
              </a:r>
            </a:p>
            <a:p>
              <a:pPr algn="ctr" hangingPunct="1">
                <a:lnSpc>
                  <a:spcPct val="100000"/>
                </a:lnSpc>
                <a:tabLst>
                  <a:tab pos="449263" algn="l"/>
                  <a:tab pos="898525" algn="l"/>
                  <a:tab pos="1347788" algn="l"/>
                </a:tabLst>
              </a:pPr>
              <a:r>
                <a:rPr lang="pt-BR" sz="1400" dirty="0">
                  <a:solidFill>
                    <a:srgbClr val="FFFFFF"/>
                  </a:solidFill>
                  <a:latin typeface="Futura Bk BT" pitchFamily="32" charset="0"/>
                </a:rPr>
                <a:t>de Energia Nuclear, </a:t>
              </a:r>
              <a:r>
                <a:rPr lang="pt-BR" sz="1400" dirty="0" err="1">
                  <a:solidFill>
                    <a:srgbClr val="FFFFFF"/>
                  </a:solidFill>
                  <a:latin typeface="Futura Bk BT" pitchFamily="32" charset="0"/>
                </a:rPr>
                <a:t>Termoel</a:t>
              </a:r>
              <a:r>
                <a:rPr lang="pt-BR" sz="1400" dirty="0">
                  <a:solidFill>
                    <a:srgbClr val="FFFFFF"/>
                  </a:solidFill>
                  <a:latin typeface="Futura Bk BT" pitchFamily="32" charset="0"/>
                </a:rPr>
                <a:t>., Eólicas e Outras Fontes Alternativas </a:t>
              </a:r>
            </a:p>
          </p:txBody>
        </p:sp>
      </p:grpSp>
      <p:grpSp>
        <p:nvGrpSpPr>
          <p:cNvPr id="10293" name="Group 53"/>
          <p:cNvGrpSpPr>
            <a:grpSpLocks/>
          </p:cNvGrpSpPr>
          <p:nvPr/>
        </p:nvGrpSpPr>
        <p:grpSpPr bwMode="auto">
          <a:xfrm>
            <a:off x="9848850" y="4978400"/>
            <a:ext cx="1449388" cy="1617663"/>
            <a:chOff x="6204" y="3136"/>
            <a:chExt cx="913" cy="1019"/>
          </a:xfrm>
        </p:grpSpPr>
        <p:sp>
          <p:nvSpPr>
            <p:cNvPr id="10294" name="Rectangle 54"/>
            <p:cNvSpPr>
              <a:spLocks noChangeArrowheads="1"/>
            </p:cNvSpPr>
            <p:nvPr/>
          </p:nvSpPr>
          <p:spPr bwMode="auto">
            <a:xfrm>
              <a:off x="6204" y="3136"/>
              <a:ext cx="898" cy="248"/>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2000" dirty="0">
                  <a:solidFill>
                    <a:srgbClr val="FFFFFF"/>
                  </a:solidFill>
                  <a:latin typeface="Futura Bk BT" pitchFamily="32" charset="0"/>
                </a:rPr>
                <a:t>SERAD</a:t>
              </a:r>
            </a:p>
          </p:txBody>
        </p:sp>
        <p:sp>
          <p:nvSpPr>
            <p:cNvPr id="10295" name="AutoShape 55"/>
            <p:cNvSpPr>
              <a:spLocks noChangeArrowheads="1"/>
            </p:cNvSpPr>
            <p:nvPr/>
          </p:nvSpPr>
          <p:spPr bwMode="auto">
            <a:xfrm rot="5400000">
              <a:off x="6210" y="3264"/>
              <a:ext cx="887" cy="896"/>
            </a:xfrm>
            <a:custGeom>
              <a:avLst/>
              <a:gdLst/>
              <a:ahLst/>
              <a:cxnLst>
                <a:cxn ang="0">
                  <a:pos x="r" y="vc"/>
                </a:cxn>
                <a:cxn ang="5400000">
                  <a:pos x="hc" y="b"/>
                </a:cxn>
                <a:cxn ang="10800000">
                  <a:pos x="l" y="vc"/>
                </a:cxn>
                <a:cxn ang="16200000">
                  <a:pos x="hc" y="t"/>
                </a:cxn>
              </a:cxnLst>
              <a:rect l="0" t="0" r="0" b="0"/>
              <a:pathLst>
                <a:path>
                  <a:moveTo>
                    <a:pt x="0" y="1032500"/>
                  </a:moveTo>
                  <a:lnTo>
                    <a:pt x="10973" y="0"/>
                  </a:lnTo>
                  <a:lnTo>
                    <a:pt x="4823604" y="0"/>
                  </a:lnTo>
                  <a:lnTo>
                    <a:pt x="4823604" y="4812631"/>
                  </a:lnTo>
                  <a:lnTo>
                    <a:pt x="10973" y="4812631"/>
                  </a:lnTo>
                  <a:cubicBezTo>
                    <a:pt x="11584" y="4523116"/>
                    <a:pt x="12203" y="4129042"/>
                    <a:pt x="12814" y="3839527"/>
                  </a:cubicBezTo>
                </a:path>
              </a:pathLst>
            </a:custGeom>
            <a:noFill/>
            <a:ln w="12600" cap="flat">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0296" name="Rectangle 56"/>
            <p:cNvSpPr>
              <a:spLocks noChangeArrowheads="1"/>
            </p:cNvSpPr>
            <p:nvPr/>
          </p:nvSpPr>
          <p:spPr bwMode="auto">
            <a:xfrm>
              <a:off x="6206" y="3388"/>
              <a:ext cx="911" cy="459"/>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Lst>
              </a:pPr>
              <a:r>
                <a:rPr lang="pt-BR" sz="1400" dirty="0">
                  <a:solidFill>
                    <a:srgbClr val="FFFFFF"/>
                  </a:solidFill>
                  <a:latin typeface="Futura Bk BT" pitchFamily="32" charset="0"/>
                </a:rPr>
                <a:t>Serviço de Regularização Ambiental</a:t>
              </a:r>
            </a:p>
          </p:txBody>
        </p:sp>
      </p:grpSp>
      <p:grpSp>
        <p:nvGrpSpPr>
          <p:cNvPr id="10297" name="Group 57"/>
          <p:cNvGrpSpPr>
            <a:grpSpLocks/>
          </p:cNvGrpSpPr>
          <p:nvPr/>
        </p:nvGrpSpPr>
        <p:grpSpPr bwMode="auto">
          <a:xfrm>
            <a:off x="1758950" y="1011238"/>
            <a:ext cx="7954963" cy="677862"/>
            <a:chOff x="1108" y="637"/>
            <a:chExt cx="5011" cy="427"/>
          </a:xfrm>
        </p:grpSpPr>
        <p:sp>
          <p:nvSpPr>
            <p:cNvPr id="10298" name="Line 58"/>
            <p:cNvSpPr>
              <a:spLocks noChangeShapeType="1"/>
            </p:cNvSpPr>
            <p:nvPr/>
          </p:nvSpPr>
          <p:spPr bwMode="auto">
            <a:xfrm>
              <a:off x="3590" y="637"/>
              <a:ext cx="0" cy="339"/>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299" name="Line 59"/>
            <p:cNvSpPr>
              <a:spLocks noChangeShapeType="1"/>
            </p:cNvSpPr>
            <p:nvPr/>
          </p:nvSpPr>
          <p:spPr bwMode="auto">
            <a:xfrm>
              <a:off x="1108" y="978"/>
              <a:ext cx="5011" cy="0"/>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300" name="Line 60"/>
            <p:cNvSpPr>
              <a:spLocks noChangeShapeType="1"/>
            </p:cNvSpPr>
            <p:nvPr/>
          </p:nvSpPr>
          <p:spPr bwMode="auto">
            <a:xfrm>
              <a:off x="1114" y="996"/>
              <a:ext cx="0" cy="67"/>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301" name="Line 61"/>
            <p:cNvSpPr>
              <a:spLocks noChangeShapeType="1"/>
            </p:cNvSpPr>
            <p:nvPr/>
          </p:nvSpPr>
          <p:spPr bwMode="auto">
            <a:xfrm flipH="1">
              <a:off x="2056" y="775"/>
              <a:ext cx="1520" cy="0"/>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302" name="Line 62"/>
            <p:cNvSpPr>
              <a:spLocks noChangeShapeType="1"/>
            </p:cNvSpPr>
            <p:nvPr/>
          </p:nvSpPr>
          <p:spPr bwMode="auto">
            <a:xfrm>
              <a:off x="3590" y="995"/>
              <a:ext cx="0" cy="67"/>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303" name="Line 63"/>
            <p:cNvSpPr>
              <a:spLocks noChangeShapeType="1"/>
            </p:cNvSpPr>
            <p:nvPr/>
          </p:nvSpPr>
          <p:spPr bwMode="auto">
            <a:xfrm>
              <a:off x="6106" y="995"/>
              <a:ext cx="0" cy="67"/>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grpSp>
      <p:grpSp>
        <p:nvGrpSpPr>
          <p:cNvPr id="10304" name="Group 64"/>
          <p:cNvGrpSpPr>
            <a:grpSpLocks/>
          </p:cNvGrpSpPr>
          <p:nvPr/>
        </p:nvGrpSpPr>
        <p:grpSpPr bwMode="auto">
          <a:xfrm>
            <a:off x="941388" y="2752725"/>
            <a:ext cx="1582737" cy="363538"/>
            <a:chOff x="593" y="1734"/>
            <a:chExt cx="997" cy="229"/>
          </a:xfrm>
        </p:grpSpPr>
        <p:sp>
          <p:nvSpPr>
            <p:cNvPr id="10305" name="Line 65"/>
            <p:cNvSpPr>
              <a:spLocks noChangeShapeType="1"/>
            </p:cNvSpPr>
            <p:nvPr/>
          </p:nvSpPr>
          <p:spPr bwMode="auto">
            <a:xfrm>
              <a:off x="1092" y="1734"/>
              <a:ext cx="0" cy="112"/>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306" name="Line 66"/>
            <p:cNvSpPr>
              <a:spLocks noChangeShapeType="1"/>
            </p:cNvSpPr>
            <p:nvPr/>
          </p:nvSpPr>
          <p:spPr bwMode="auto">
            <a:xfrm>
              <a:off x="600" y="1873"/>
              <a:ext cx="0" cy="90"/>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307" name="Line 67"/>
            <p:cNvSpPr>
              <a:spLocks noChangeShapeType="1"/>
            </p:cNvSpPr>
            <p:nvPr/>
          </p:nvSpPr>
          <p:spPr bwMode="auto">
            <a:xfrm>
              <a:off x="593" y="1855"/>
              <a:ext cx="997" cy="0"/>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308" name="Line 68"/>
            <p:cNvSpPr>
              <a:spLocks noChangeShapeType="1"/>
            </p:cNvSpPr>
            <p:nvPr/>
          </p:nvSpPr>
          <p:spPr bwMode="auto">
            <a:xfrm>
              <a:off x="1584" y="1873"/>
              <a:ext cx="0" cy="90"/>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grpSp>
      <p:grpSp>
        <p:nvGrpSpPr>
          <p:cNvPr id="10309" name="Group 69"/>
          <p:cNvGrpSpPr>
            <a:grpSpLocks/>
          </p:cNvGrpSpPr>
          <p:nvPr/>
        </p:nvGrpSpPr>
        <p:grpSpPr bwMode="auto">
          <a:xfrm>
            <a:off x="8959850" y="2752725"/>
            <a:ext cx="1582738" cy="363538"/>
            <a:chOff x="5644" y="1734"/>
            <a:chExt cx="997" cy="229"/>
          </a:xfrm>
        </p:grpSpPr>
        <p:sp>
          <p:nvSpPr>
            <p:cNvPr id="10310" name="Line 70"/>
            <p:cNvSpPr>
              <a:spLocks noChangeShapeType="1"/>
            </p:cNvSpPr>
            <p:nvPr/>
          </p:nvSpPr>
          <p:spPr bwMode="auto">
            <a:xfrm>
              <a:off x="6143" y="1734"/>
              <a:ext cx="0" cy="112"/>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311" name="Line 71"/>
            <p:cNvSpPr>
              <a:spLocks noChangeShapeType="1"/>
            </p:cNvSpPr>
            <p:nvPr/>
          </p:nvSpPr>
          <p:spPr bwMode="auto">
            <a:xfrm>
              <a:off x="5651" y="1873"/>
              <a:ext cx="0" cy="90"/>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312" name="Line 72"/>
            <p:cNvSpPr>
              <a:spLocks noChangeShapeType="1"/>
            </p:cNvSpPr>
            <p:nvPr/>
          </p:nvSpPr>
          <p:spPr bwMode="auto">
            <a:xfrm>
              <a:off x="5644" y="1855"/>
              <a:ext cx="997" cy="0"/>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313" name="Line 73"/>
            <p:cNvSpPr>
              <a:spLocks noChangeShapeType="1"/>
            </p:cNvSpPr>
            <p:nvPr/>
          </p:nvSpPr>
          <p:spPr bwMode="auto">
            <a:xfrm>
              <a:off x="6635" y="1873"/>
              <a:ext cx="0" cy="90"/>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grpSp>
      <p:grpSp>
        <p:nvGrpSpPr>
          <p:cNvPr id="10314" name="Group 74"/>
          <p:cNvGrpSpPr>
            <a:grpSpLocks/>
          </p:cNvGrpSpPr>
          <p:nvPr/>
        </p:nvGrpSpPr>
        <p:grpSpPr bwMode="auto">
          <a:xfrm>
            <a:off x="4151313" y="2752725"/>
            <a:ext cx="3173412" cy="363538"/>
            <a:chOff x="2615" y="1734"/>
            <a:chExt cx="1999" cy="229"/>
          </a:xfrm>
        </p:grpSpPr>
        <p:sp>
          <p:nvSpPr>
            <p:cNvPr id="10315" name="Line 75"/>
            <p:cNvSpPr>
              <a:spLocks noChangeShapeType="1"/>
            </p:cNvSpPr>
            <p:nvPr/>
          </p:nvSpPr>
          <p:spPr bwMode="auto">
            <a:xfrm>
              <a:off x="3588" y="1734"/>
              <a:ext cx="0" cy="112"/>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316" name="Line 76"/>
            <p:cNvSpPr>
              <a:spLocks noChangeShapeType="1"/>
            </p:cNvSpPr>
            <p:nvPr/>
          </p:nvSpPr>
          <p:spPr bwMode="auto">
            <a:xfrm>
              <a:off x="2621" y="1873"/>
              <a:ext cx="0" cy="90"/>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317" name="Line 77"/>
            <p:cNvSpPr>
              <a:spLocks noChangeShapeType="1"/>
            </p:cNvSpPr>
            <p:nvPr/>
          </p:nvSpPr>
          <p:spPr bwMode="auto">
            <a:xfrm>
              <a:off x="2615" y="1855"/>
              <a:ext cx="1995" cy="0"/>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318" name="Line 78"/>
            <p:cNvSpPr>
              <a:spLocks noChangeShapeType="1"/>
            </p:cNvSpPr>
            <p:nvPr/>
          </p:nvSpPr>
          <p:spPr bwMode="auto">
            <a:xfrm>
              <a:off x="4615" y="1873"/>
              <a:ext cx="0" cy="90"/>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319" name="Line 79"/>
            <p:cNvSpPr>
              <a:spLocks noChangeShapeType="1"/>
            </p:cNvSpPr>
            <p:nvPr/>
          </p:nvSpPr>
          <p:spPr bwMode="auto">
            <a:xfrm>
              <a:off x="3588" y="1873"/>
              <a:ext cx="0" cy="90"/>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grpSp>
      <p:sp>
        <p:nvSpPr>
          <p:cNvPr id="10320" name="Freeform 80"/>
          <p:cNvSpPr>
            <a:spLocks noChangeArrowheads="1"/>
          </p:cNvSpPr>
          <p:nvPr/>
        </p:nvSpPr>
        <p:spPr bwMode="auto">
          <a:xfrm>
            <a:off x="960438" y="4697413"/>
            <a:ext cx="1587" cy="323850"/>
          </a:xfrm>
          <a:custGeom>
            <a:avLst/>
            <a:gdLst>
              <a:gd name="T0" fmla="*/ 0 w 2"/>
              <a:gd name="T1" fmla="*/ 0 h 901"/>
              <a:gd name="T2" fmla="*/ 1 w 2"/>
              <a:gd name="T3" fmla="*/ 900 h 901"/>
            </a:gdLst>
            <a:ahLst/>
            <a:cxnLst>
              <a:cxn ang="0">
                <a:pos x="T0" y="T1"/>
              </a:cxn>
              <a:cxn ang="0">
                <a:pos x="T2" y="T3"/>
              </a:cxn>
            </a:cxnLst>
            <a:rect l="0" t="0" r="r" b="b"/>
            <a:pathLst>
              <a:path w="2" h="901">
                <a:moveTo>
                  <a:pt x="0" y="0"/>
                </a:moveTo>
                <a:lnTo>
                  <a:pt x="1" y="900"/>
                </a:lnTo>
              </a:path>
            </a:pathLst>
          </a:custGeom>
          <a:noFill/>
          <a:ln w="19080" cap="flat">
            <a:solidFill>
              <a:srgbClr val="5B9BD5"/>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321" name="Freeform 81"/>
          <p:cNvSpPr>
            <a:spLocks noChangeArrowheads="1"/>
          </p:cNvSpPr>
          <p:nvPr/>
        </p:nvSpPr>
        <p:spPr bwMode="auto">
          <a:xfrm>
            <a:off x="2517775" y="4697413"/>
            <a:ext cx="1588" cy="323850"/>
          </a:xfrm>
          <a:custGeom>
            <a:avLst/>
            <a:gdLst>
              <a:gd name="T0" fmla="*/ 0 w 2"/>
              <a:gd name="T1" fmla="*/ 0 h 901"/>
              <a:gd name="T2" fmla="*/ 1 w 2"/>
              <a:gd name="T3" fmla="*/ 900 h 901"/>
            </a:gdLst>
            <a:ahLst/>
            <a:cxnLst>
              <a:cxn ang="0">
                <a:pos x="T0" y="T1"/>
              </a:cxn>
              <a:cxn ang="0">
                <a:pos x="T2" y="T3"/>
              </a:cxn>
            </a:cxnLst>
            <a:rect l="0" t="0" r="r" b="b"/>
            <a:pathLst>
              <a:path w="2" h="901">
                <a:moveTo>
                  <a:pt x="0" y="0"/>
                </a:moveTo>
                <a:lnTo>
                  <a:pt x="1" y="900"/>
                </a:lnTo>
              </a:path>
            </a:pathLst>
          </a:custGeom>
          <a:noFill/>
          <a:ln w="19080" cap="flat">
            <a:solidFill>
              <a:srgbClr val="5B9BD5"/>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322" name="Freeform 82"/>
          <p:cNvSpPr>
            <a:spLocks noChangeArrowheads="1"/>
          </p:cNvSpPr>
          <p:nvPr/>
        </p:nvSpPr>
        <p:spPr bwMode="auto">
          <a:xfrm>
            <a:off x="10561638" y="4697413"/>
            <a:ext cx="1587" cy="323850"/>
          </a:xfrm>
          <a:custGeom>
            <a:avLst/>
            <a:gdLst>
              <a:gd name="T0" fmla="*/ 0 w 2"/>
              <a:gd name="T1" fmla="*/ 0 h 901"/>
              <a:gd name="T2" fmla="*/ 1 w 2"/>
              <a:gd name="T3" fmla="*/ 900 h 901"/>
            </a:gdLst>
            <a:ahLst/>
            <a:cxnLst>
              <a:cxn ang="0">
                <a:pos x="T0" y="T1"/>
              </a:cxn>
              <a:cxn ang="0">
                <a:pos x="T2" y="T3"/>
              </a:cxn>
            </a:cxnLst>
            <a:rect l="0" t="0" r="r" b="b"/>
            <a:pathLst>
              <a:path w="2" h="901">
                <a:moveTo>
                  <a:pt x="0" y="0"/>
                </a:moveTo>
                <a:lnTo>
                  <a:pt x="1" y="900"/>
                </a:lnTo>
              </a:path>
            </a:pathLst>
          </a:custGeom>
          <a:noFill/>
          <a:ln w="19080" cap="flat">
            <a:solidFill>
              <a:srgbClr val="5B9BD5"/>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sp>
        <p:nvSpPr>
          <p:cNvPr id="10323" name="AutoShape 83"/>
          <p:cNvSpPr>
            <a:spLocks noChangeArrowheads="1"/>
          </p:cNvSpPr>
          <p:nvPr/>
        </p:nvSpPr>
        <p:spPr bwMode="auto">
          <a:xfrm>
            <a:off x="4789488" y="911225"/>
            <a:ext cx="1800225" cy="66675"/>
          </a:xfrm>
          <a:custGeom>
            <a:avLst/>
            <a:gdLst>
              <a:gd name="G0" fmla="*/ 5000 1 2"/>
              <a:gd name="G1" fmla="*/ 1 48365 11520"/>
              <a:gd name="G2" fmla="*/ G1 13024 1"/>
              <a:gd name="G3" fmla="*/ G2 1 52096"/>
              <a:gd name="G4" fmla="cos G0 G3"/>
              <a:gd name="G5" fmla="*/ 186 1 2"/>
              <a:gd name="G6" fmla="*/ 1 48365 11520"/>
              <a:gd name="G7" fmla="*/ G6 13024 1"/>
              <a:gd name="G8" fmla="*/ G7 1 52096"/>
              <a:gd name="G9" fmla="sin G5 G8"/>
              <a:gd name="G10" fmla="*/ 5000 1 2"/>
              <a:gd name="G11" fmla="+- G10 0 G4"/>
              <a:gd name="G12" fmla="+- G10 G4 0"/>
              <a:gd name="G13" fmla="+- G12 0 0"/>
              <a:gd name="G14" fmla="*/ 186 1 2"/>
              <a:gd name="G15" fmla="+- G14 0 G9"/>
              <a:gd name="G16" fmla="+- G14 G9 0"/>
              <a:gd name="G17" fmla="+- G16 0 0"/>
              <a:gd name="G18" fmla="+- 186 0 0"/>
              <a:gd name="G19" fmla="+- 5000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93"/>
                </a:moveTo>
                <a:lnTo>
                  <a:pt x="2500" y="93"/>
                </a:lnTo>
                <a:lnTo>
                  <a:pt x="180" y="90"/>
                </a:lnTo>
                <a:lnTo>
                  <a:pt x="2500" y="93"/>
                </a:lnTo>
                <a:lnTo>
                  <a:pt x="270" y="90"/>
                </a:lnTo>
                <a:close/>
              </a:path>
            </a:pathLst>
          </a:custGeom>
          <a:solidFill>
            <a:srgbClr val="203864"/>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85" name="Line 61"/>
          <p:cNvSpPr>
            <a:spLocks noChangeShapeType="1"/>
          </p:cNvSpPr>
          <p:nvPr/>
        </p:nvSpPr>
        <p:spPr bwMode="auto">
          <a:xfrm flipH="1">
            <a:off x="5699224" y="1268760"/>
            <a:ext cx="2413000" cy="0"/>
          </a:xfrm>
          <a:prstGeom prst="line">
            <a:avLst/>
          </a:prstGeom>
          <a:noFill/>
          <a:ln w="19080" cap="flat">
            <a:solidFill>
              <a:srgbClr val="5B9BD5"/>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t-BR"/>
          </a:p>
        </p:txBody>
      </p:sp>
      <p:grpSp>
        <p:nvGrpSpPr>
          <p:cNvPr id="86" name="Group 3"/>
          <p:cNvGrpSpPr>
            <a:grpSpLocks/>
          </p:cNvGrpSpPr>
          <p:nvPr/>
        </p:nvGrpSpPr>
        <p:grpSpPr bwMode="auto">
          <a:xfrm>
            <a:off x="8088560" y="908720"/>
            <a:ext cx="3048000" cy="558799"/>
            <a:chOff x="142" y="531"/>
            <a:chExt cx="1920" cy="352"/>
          </a:xfrm>
        </p:grpSpPr>
        <p:sp>
          <p:nvSpPr>
            <p:cNvPr id="87" name="Rectangle 4"/>
            <p:cNvSpPr>
              <a:spLocks noChangeArrowheads="1"/>
            </p:cNvSpPr>
            <p:nvPr/>
          </p:nvSpPr>
          <p:spPr bwMode="auto">
            <a:xfrm>
              <a:off x="551" y="531"/>
              <a:ext cx="1136" cy="251"/>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Lst>
              </a:pPr>
              <a:r>
                <a:rPr lang="pt-BR" sz="2000" dirty="0" smtClean="0">
                  <a:solidFill>
                    <a:srgbClr val="FFFFFF"/>
                  </a:solidFill>
                  <a:latin typeface="Futura Bk BT" pitchFamily="32" charset="0"/>
                </a:rPr>
                <a:t>NLA</a:t>
              </a:r>
              <a:endParaRPr lang="pt-BR" sz="2000" dirty="0">
                <a:solidFill>
                  <a:srgbClr val="FFFFFF"/>
                </a:solidFill>
                <a:latin typeface="Futura Bk BT" pitchFamily="32" charset="0"/>
              </a:endParaRPr>
            </a:p>
          </p:txBody>
        </p:sp>
        <p:sp>
          <p:nvSpPr>
            <p:cNvPr id="88" name="Rectangle 5"/>
            <p:cNvSpPr>
              <a:spLocks noChangeArrowheads="1"/>
            </p:cNvSpPr>
            <p:nvPr/>
          </p:nvSpPr>
          <p:spPr bwMode="auto">
            <a:xfrm>
              <a:off x="142" y="689"/>
              <a:ext cx="1920" cy="193"/>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 pos="898525" algn="l"/>
                  <a:tab pos="1347788" algn="l"/>
                  <a:tab pos="1797050" algn="l"/>
                  <a:tab pos="2246313" algn="l"/>
                  <a:tab pos="2695575" algn="l"/>
                </a:tabLst>
              </a:pPr>
              <a:r>
                <a:rPr lang="pt-BR" sz="1400" dirty="0" smtClean="0">
                  <a:solidFill>
                    <a:srgbClr val="FFFFFF"/>
                  </a:solidFill>
                  <a:latin typeface="Futura Bk BT" pitchFamily="32" charset="0"/>
                </a:rPr>
                <a:t>Núcleo de Licenciamento Ambiental</a:t>
              </a:r>
              <a:endParaRPr lang="pt-BR" sz="1400" dirty="0">
                <a:solidFill>
                  <a:srgbClr val="FFFFFF"/>
                </a:solidFill>
                <a:latin typeface="Futura Bk BT" pitchFamily="32" charset="0"/>
              </a:endParaRPr>
            </a:p>
          </p:txBody>
        </p:sp>
        <p:sp>
          <p:nvSpPr>
            <p:cNvPr id="89" name="AutoShape 6"/>
            <p:cNvSpPr>
              <a:spLocks noChangeArrowheads="1"/>
            </p:cNvSpPr>
            <p:nvPr/>
          </p:nvSpPr>
          <p:spPr bwMode="auto">
            <a:xfrm rot="5400000">
              <a:off x="975" y="-182"/>
              <a:ext cx="249" cy="1882"/>
            </a:xfrm>
            <a:custGeom>
              <a:avLst/>
              <a:gdLst/>
              <a:ahLst/>
              <a:cxnLst>
                <a:cxn ang="0">
                  <a:pos x="r" y="vc"/>
                </a:cxn>
                <a:cxn ang="5400000">
                  <a:pos x="hc" y="b"/>
                </a:cxn>
                <a:cxn ang="10800000">
                  <a:pos x="l" y="vc"/>
                </a:cxn>
                <a:cxn ang="16200000">
                  <a:pos x="hc" y="t"/>
                </a:cxn>
              </a:cxnLst>
              <a:rect l="0" t="0" r="0" b="0"/>
              <a:pathLst>
                <a:path>
                  <a:moveTo>
                    <a:pt x="42551" y="1643050"/>
                  </a:moveTo>
                  <a:cubicBezTo>
                    <a:pt x="43136" y="1364235"/>
                    <a:pt x="-578" y="278815"/>
                    <a:pt x="7" y="0"/>
                  </a:cubicBezTo>
                  <a:lnTo>
                    <a:pt x="4812638" y="0"/>
                  </a:lnTo>
                  <a:lnTo>
                    <a:pt x="4812638" y="4812631"/>
                  </a:lnTo>
                  <a:lnTo>
                    <a:pt x="7" y="4812631"/>
                  </a:lnTo>
                  <a:lnTo>
                    <a:pt x="1879" y="3240712"/>
                  </a:lnTo>
                </a:path>
              </a:pathLst>
            </a:custGeom>
            <a:noFill/>
            <a:ln w="12600" cap="flat">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32" name="AutoShape 56"/>
          <p:cNvSpPr>
            <a:spLocks noChangeArrowheads="1"/>
          </p:cNvSpPr>
          <p:nvPr/>
        </p:nvSpPr>
        <p:spPr bwMode="auto">
          <a:xfrm>
            <a:off x="2217738" y="1846263"/>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3" name="AutoShape 57"/>
          <p:cNvSpPr>
            <a:spLocks noChangeArrowheads="1"/>
          </p:cNvSpPr>
          <p:nvPr/>
        </p:nvSpPr>
        <p:spPr bwMode="auto">
          <a:xfrm>
            <a:off x="4618038" y="1846263"/>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4" name="AutoShape 58"/>
          <p:cNvSpPr>
            <a:spLocks noChangeArrowheads="1"/>
          </p:cNvSpPr>
          <p:nvPr/>
        </p:nvSpPr>
        <p:spPr bwMode="auto">
          <a:xfrm>
            <a:off x="8912225" y="1847850"/>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5" name="AutoShape 59"/>
          <p:cNvSpPr>
            <a:spLocks noChangeArrowheads="1"/>
          </p:cNvSpPr>
          <p:nvPr/>
        </p:nvSpPr>
        <p:spPr bwMode="auto">
          <a:xfrm>
            <a:off x="11264900" y="1847850"/>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6" name="AutoShape 60"/>
          <p:cNvSpPr>
            <a:spLocks noChangeArrowheads="1"/>
          </p:cNvSpPr>
          <p:nvPr/>
        </p:nvSpPr>
        <p:spPr bwMode="auto">
          <a:xfrm>
            <a:off x="1430338" y="3335338"/>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7" name="AutoShape 61"/>
          <p:cNvSpPr>
            <a:spLocks noChangeArrowheads="1"/>
          </p:cNvSpPr>
          <p:nvPr/>
        </p:nvSpPr>
        <p:spPr bwMode="auto">
          <a:xfrm>
            <a:off x="3843338" y="3335338"/>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24638" name="AutoShape 62"/>
          <p:cNvSpPr>
            <a:spLocks noChangeArrowheads="1"/>
          </p:cNvSpPr>
          <p:nvPr/>
        </p:nvSpPr>
        <p:spPr bwMode="auto">
          <a:xfrm>
            <a:off x="6853238" y="3335338"/>
            <a:ext cx="600075" cy="390525"/>
          </a:xfrm>
          <a:custGeom>
            <a:avLst/>
            <a:gdLst>
              <a:gd name="G0" fmla="min 1667 1086"/>
              <a:gd name="G1" fmla="*/ 34464 1667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667 0 G12"/>
              <a:gd name="G14" fmla="*/ 1086 G6 1"/>
              <a:gd name="G15" fmla="*/ G14 1 3392"/>
              <a:gd name="G16" fmla="*/ 1086 1 2"/>
              <a:gd name="G17" fmla="+- G16 0 G15"/>
              <a:gd name="G18" fmla="+- G16 G15 0"/>
              <a:gd name="G19" fmla="+- G18 0 0"/>
              <a:gd name="G20" fmla="*/ 1086 1 2"/>
              <a:gd name="G21" fmla="*/ G17 G12 1"/>
              <a:gd name="G22" fmla="*/ G21 1 G20"/>
              <a:gd name="G23" fmla="+- G13 G22 0"/>
              <a:gd name="G24" fmla="+- G23 0 0"/>
              <a:gd name="G25" fmla="+- 1086 0 0"/>
              <a:gd name="G26" fmla="+- 1667 0 0"/>
            </a:gdLst>
            <a:ahLst/>
            <a:cxnLst>
              <a:cxn ang="0">
                <a:pos x="r" y="vc"/>
              </a:cxn>
              <a:cxn ang="5400000">
                <a:pos x="hc" y="b"/>
              </a:cxn>
              <a:cxn ang="10800000">
                <a:pos x="l" y="vc"/>
              </a:cxn>
              <a:cxn ang="16200000">
                <a:pos x="hc" y="t"/>
              </a:cxn>
            </a:cxnLst>
            <a:rect l="0" t="0" r="0" b="0"/>
            <a:pathLst>
              <a:path>
                <a:moveTo>
                  <a:pt x="0" y="5517"/>
                </a:moveTo>
                <a:lnTo>
                  <a:pt x="1576" y="5517"/>
                </a:lnTo>
                <a:lnTo>
                  <a:pt x="1576" y="0"/>
                </a:lnTo>
                <a:lnTo>
                  <a:pt x="1667" y="543"/>
                </a:lnTo>
                <a:lnTo>
                  <a:pt x="1576" y="1086"/>
                </a:lnTo>
                <a:lnTo>
                  <a:pt x="1576" y="-4431"/>
                </a:lnTo>
                <a:lnTo>
                  <a:pt x="0" y="-4431"/>
                </a:lnTo>
                <a:close/>
              </a:path>
            </a:pathLst>
          </a:custGeom>
          <a:solidFill>
            <a:srgbClr val="00B0F0"/>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grpSp>
        <p:nvGrpSpPr>
          <p:cNvPr id="24645" name="Group 69"/>
          <p:cNvGrpSpPr>
            <a:grpSpLocks/>
          </p:cNvGrpSpPr>
          <p:nvPr/>
        </p:nvGrpSpPr>
        <p:grpSpPr bwMode="auto">
          <a:xfrm>
            <a:off x="146050" y="5832475"/>
            <a:ext cx="731838" cy="854075"/>
            <a:chOff x="92" y="3674"/>
            <a:chExt cx="461" cy="538"/>
          </a:xfrm>
        </p:grpSpPr>
        <p:sp>
          <p:nvSpPr>
            <p:cNvPr id="24646" name="Rectangle 70"/>
            <p:cNvSpPr>
              <a:spLocks noChangeArrowheads="1"/>
            </p:cNvSpPr>
            <p:nvPr/>
          </p:nvSpPr>
          <p:spPr bwMode="auto">
            <a:xfrm>
              <a:off x="92" y="4089"/>
              <a:ext cx="461" cy="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hangingPunct="1">
                <a:lnSpc>
                  <a:spcPct val="100000"/>
                </a:lnSpc>
                <a:tabLst>
                  <a:tab pos="449263" algn="l"/>
                </a:tabLst>
              </a:pPr>
              <a:r>
                <a:rPr lang="pt-BR" sz="700" b="1">
                  <a:solidFill>
                    <a:srgbClr val="FFFFFF"/>
                  </a:solidFill>
                  <a:latin typeface="Zapf Humanist 601" pitchFamily="48" charset="0"/>
                </a:rPr>
                <a:t>DILIC</a:t>
              </a:r>
            </a:p>
          </p:txBody>
        </p:sp>
        <p:pic>
          <p:nvPicPr>
            <p:cNvPr id="24647" name="Picture 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 y="3674"/>
              <a:ext cx="408" cy="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4648" name="AutoShape 72"/>
          <p:cNvSpPr>
            <a:spLocks noChangeArrowheads="1"/>
          </p:cNvSpPr>
          <p:nvPr/>
        </p:nvSpPr>
        <p:spPr bwMode="auto">
          <a:xfrm>
            <a:off x="3916363" y="1011238"/>
            <a:ext cx="4464050" cy="66675"/>
          </a:xfrm>
          <a:custGeom>
            <a:avLst/>
            <a:gdLst>
              <a:gd name="G0" fmla="*/ 12400 1 2"/>
              <a:gd name="G1" fmla="*/ 1 48365 11520"/>
              <a:gd name="G2" fmla="*/ G1 13024 1"/>
              <a:gd name="G3" fmla="*/ G2 1 52096"/>
              <a:gd name="G4" fmla="cos G0 G3"/>
              <a:gd name="G5" fmla="*/ 186 1 2"/>
              <a:gd name="G6" fmla="*/ 1 48365 11520"/>
              <a:gd name="G7" fmla="*/ G6 13024 1"/>
              <a:gd name="G8" fmla="*/ G7 1 52096"/>
              <a:gd name="G9" fmla="sin G5 G8"/>
              <a:gd name="G10" fmla="*/ 12400 1 2"/>
              <a:gd name="G11" fmla="+- G10 0 G4"/>
              <a:gd name="G12" fmla="+- G10 G4 0"/>
              <a:gd name="G13" fmla="+- G12 0 0"/>
              <a:gd name="G14" fmla="*/ 186 1 2"/>
              <a:gd name="G15" fmla="+- G14 0 G9"/>
              <a:gd name="G16" fmla="+- G14 G9 0"/>
              <a:gd name="G17" fmla="+- G16 0 0"/>
              <a:gd name="G18" fmla="+- 186 0 0"/>
              <a:gd name="G19" fmla="+- 12400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93"/>
                </a:moveTo>
                <a:lnTo>
                  <a:pt x="6200" y="93"/>
                </a:lnTo>
                <a:lnTo>
                  <a:pt x="180" y="90"/>
                </a:lnTo>
                <a:lnTo>
                  <a:pt x="6200" y="93"/>
                </a:lnTo>
                <a:lnTo>
                  <a:pt x="270" y="90"/>
                </a:lnTo>
                <a:close/>
              </a:path>
            </a:pathLst>
          </a:custGeom>
          <a:solidFill>
            <a:srgbClr val="203864"/>
          </a:solidFill>
          <a:ln>
            <a:noFill/>
          </a:ln>
          <a:effectLst/>
          <a:extLs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3" name="Retângulo 2"/>
          <p:cNvSpPr/>
          <p:nvPr/>
        </p:nvSpPr>
        <p:spPr>
          <a:xfrm>
            <a:off x="877888" y="1484784"/>
            <a:ext cx="11314111" cy="4557723"/>
          </a:xfrm>
          <a:prstGeom prst="rect">
            <a:avLst/>
          </a:prstGeom>
        </p:spPr>
        <p:txBody>
          <a:bodyPr wrap="square">
            <a:spAutoFit/>
          </a:bodyPr>
          <a:lstStyle/>
          <a:p>
            <a:r>
              <a:rPr lang="pt-BR" sz="2400" dirty="0" smtClean="0">
                <a:solidFill>
                  <a:schemeClr val="bg1"/>
                </a:solidFill>
                <a:latin typeface="Futura Bk BT"/>
              </a:rPr>
              <a:t>Especulações de toda ordem;</a:t>
            </a:r>
          </a:p>
          <a:p>
            <a:pPr marL="342900" indent="-342900">
              <a:buFontTx/>
              <a:buChar char="-"/>
            </a:pPr>
            <a:endParaRPr lang="pt-BR" sz="2400" dirty="0" smtClean="0">
              <a:solidFill>
                <a:schemeClr val="bg1"/>
              </a:solidFill>
              <a:latin typeface="Futura Bk BT"/>
            </a:endParaRPr>
          </a:p>
          <a:p>
            <a:r>
              <a:rPr lang="pt-BR" sz="2400" dirty="0" smtClean="0">
                <a:solidFill>
                  <a:schemeClr val="bg1"/>
                </a:solidFill>
                <a:latin typeface="Futura Bk BT"/>
              </a:rPr>
              <a:t>Conflitos – uso e ocupação do solo;</a:t>
            </a:r>
          </a:p>
          <a:p>
            <a:pPr marL="342900" indent="-342900">
              <a:buFontTx/>
              <a:buChar char="-"/>
            </a:pPr>
            <a:endParaRPr lang="pt-BR" sz="2400" dirty="0" smtClean="0">
              <a:solidFill>
                <a:schemeClr val="bg1"/>
              </a:solidFill>
              <a:latin typeface="Futura Bk BT"/>
            </a:endParaRPr>
          </a:p>
          <a:p>
            <a:r>
              <a:rPr lang="pt-BR" sz="2400" dirty="0" smtClean="0">
                <a:solidFill>
                  <a:schemeClr val="bg1"/>
                </a:solidFill>
                <a:latin typeface="Futura Bk BT"/>
              </a:rPr>
              <a:t>Geralmente tem forte capacidade de modificação do meio socioeconômico a nível local ou mesmo regional;</a:t>
            </a:r>
          </a:p>
          <a:p>
            <a:pPr marL="342900" indent="-342900">
              <a:buFontTx/>
              <a:buChar char="-"/>
            </a:pPr>
            <a:endParaRPr lang="pt-BR" sz="2400" dirty="0" smtClean="0">
              <a:solidFill>
                <a:schemeClr val="bg1"/>
              </a:solidFill>
              <a:latin typeface="Futura Bk BT"/>
            </a:endParaRPr>
          </a:p>
          <a:p>
            <a:r>
              <a:rPr lang="pt-BR" sz="2400" dirty="0" smtClean="0">
                <a:solidFill>
                  <a:schemeClr val="bg1"/>
                </a:solidFill>
                <a:latin typeface="Futura Bk BT"/>
              </a:rPr>
              <a:t>Transformações sociais;</a:t>
            </a:r>
          </a:p>
          <a:p>
            <a:endParaRPr lang="pt-BR" sz="2400" dirty="0" smtClean="0">
              <a:solidFill>
                <a:schemeClr val="bg1"/>
              </a:solidFill>
              <a:latin typeface="Futura Bk BT"/>
            </a:endParaRPr>
          </a:p>
          <a:p>
            <a:r>
              <a:rPr lang="pt-BR" sz="2400" dirty="0" smtClean="0">
                <a:solidFill>
                  <a:schemeClr val="bg1"/>
                </a:solidFill>
                <a:latin typeface="Futura Bk BT"/>
              </a:rPr>
              <a:t>Dependência econômica e </a:t>
            </a:r>
            <a:r>
              <a:rPr lang="pt-BR" sz="2400" dirty="0">
                <a:solidFill>
                  <a:schemeClr val="bg1"/>
                </a:solidFill>
                <a:latin typeface="Futura Bk BT"/>
              </a:rPr>
              <a:t>demanda por serviços e equipamentos urbanos, </a:t>
            </a:r>
            <a:r>
              <a:rPr lang="pt-BR" sz="2400" dirty="0" smtClean="0">
                <a:solidFill>
                  <a:schemeClr val="bg1"/>
                </a:solidFill>
                <a:latin typeface="Futura Bk BT"/>
              </a:rPr>
              <a:t>em especial, de municípios menores;</a:t>
            </a:r>
          </a:p>
          <a:p>
            <a:endParaRPr lang="pt-BR" sz="2400" dirty="0" smtClean="0">
              <a:solidFill>
                <a:schemeClr val="bg1"/>
              </a:solidFill>
              <a:latin typeface="Futura Bk BT"/>
            </a:endParaRPr>
          </a:p>
          <a:p>
            <a:r>
              <a:rPr lang="pt-BR" sz="2400" dirty="0" smtClean="0">
                <a:solidFill>
                  <a:schemeClr val="bg1"/>
                </a:solidFill>
                <a:latin typeface="Futura Bk BT"/>
              </a:rPr>
              <a:t>Podem gerar passivos ambientais significativos.</a:t>
            </a:r>
            <a:endParaRPr lang="pt-BR" sz="2400" dirty="0">
              <a:solidFill>
                <a:schemeClr val="bg1"/>
              </a:solidFill>
              <a:latin typeface="Futura Bk BT"/>
            </a:endParaRPr>
          </a:p>
        </p:txBody>
      </p:sp>
      <p:sp>
        <p:nvSpPr>
          <p:cNvPr id="4" name="Retângulo 3"/>
          <p:cNvSpPr/>
          <p:nvPr/>
        </p:nvSpPr>
        <p:spPr>
          <a:xfrm>
            <a:off x="-168696" y="332656"/>
            <a:ext cx="12745416" cy="722057"/>
          </a:xfrm>
          <a:prstGeom prst="rect">
            <a:avLst/>
          </a:prstGeom>
        </p:spPr>
        <p:txBody>
          <a:bodyPr wrap="square">
            <a:spAutoFit/>
          </a:bodyPr>
          <a:lstStyle/>
          <a:p>
            <a:pPr algn="ctr"/>
            <a:r>
              <a:rPr lang="pt-BR" sz="4400" b="1" dirty="0" smtClean="0">
                <a:solidFill>
                  <a:schemeClr val="bg1"/>
                </a:solidFill>
              </a:rPr>
              <a:t>DESAFIOS SOCIOAMBIENTAIS</a:t>
            </a:r>
            <a:endParaRPr lang="pt-BR" sz="4400" b="1" dirty="0">
              <a:solidFill>
                <a:schemeClr val="bg1"/>
              </a:solidFill>
            </a:endParaRPr>
          </a:p>
        </p:txBody>
      </p:sp>
    </p:spTree>
    <p:extLst>
      <p:ext uri="{BB962C8B-B14F-4D97-AF65-F5344CB8AC3E}">
        <p14:creationId xmlns:p14="http://schemas.microsoft.com/office/powerpoint/2010/main" val="628522273"/>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Calibri"/>
        <a:ea typeface="Microsoft YaHei"/>
        <a:cs typeface=""/>
      </a:majorFont>
      <a:minorFont>
        <a:latin typeface="Calibri"/>
        <a:ea typeface="Microsoft YaHei"/>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Microsoft YaHei" pitchFamily="3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Microsoft YaHei" pitchFamily="32" charset="-122"/>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Calibri"/>
        <a:ea typeface="Microsoft YaHei"/>
        <a:cs typeface=""/>
      </a:majorFont>
      <a:minorFont>
        <a:latin typeface="Calibri"/>
        <a:ea typeface="Microsoft YaHei"/>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Microsoft YaHei" pitchFamily="3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Microsoft YaHei" pitchFamily="32" charset="-122"/>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5024</TotalTime>
  <Words>2111</Words>
  <Application>Microsoft Office PowerPoint</Application>
  <PresentationFormat>Personalizar</PresentationFormat>
  <Paragraphs>555</Paragraphs>
  <Slides>38</Slides>
  <Notes>29</Notes>
  <HiddenSlides>0</HiddenSlides>
  <MMClips>0</MMClips>
  <ScaleCrop>false</ScaleCrop>
  <HeadingPairs>
    <vt:vector size="4" baseType="variant">
      <vt:variant>
        <vt:lpstr>Tema</vt:lpstr>
      </vt:variant>
      <vt:variant>
        <vt:i4>2</vt:i4>
      </vt:variant>
      <vt:variant>
        <vt:lpstr>Títulos de slides</vt:lpstr>
      </vt:variant>
      <vt:variant>
        <vt:i4>38</vt:i4>
      </vt:variant>
    </vt:vector>
  </HeadingPairs>
  <TitlesOfParts>
    <vt:vector size="40" baseType="lpstr">
      <vt:lpstr>Tema do Office</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Processos de Licenciamento relativos ao Setor Elétrico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DESAFIOS EMPRESARIAL</vt:lpstr>
      <vt:lpstr>Dificuldade em se prever os reais impactos que o empreendimento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ascom</dc:creator>
  <cp:lastModifiedBy>User</cp:lastModifiedBy>
  <cp:revision>308</cp:revision>
  <cp:lastPrinted>1601-01-01T00:00:00Z</cp:lastPrinted>
  <dcterms:created xsi:type="dcterms:W3CDTF">2017-10-10T16:13:59Z</dcterms:created>
  <dcterms:modified xsi:type="dcterms:W3CDTF">2017-11-30T10:00:22Z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Microsoft</vt:lpwstr>
  </property>
  <property fmtid="{D5CDD505-2E9C-101B-9397-08002B2CF9AE}" pid="4" name="HiddenSlides">
    <vt:r8>0</vt:r8>
  </property>
  <property fmtid="{D5CDD505-2E9C-101B-9397-08002B2CF9AE}" pid="5" name="HyperlinksChanged">
    <vt:bool>false</vt:bool>
  </property>
  <property fmtid="{D5CDD505-2E9C-101B-9397-08002B2CF9AE}" pid="6" name="LinksUpToDate">
    <vt:bool>false</vt:bool>
  </property>
  <property fmtid="{D5CDD505-2E9C-101B-9397-08002B2CF9AE}" pid="7" name="MMClips">
    <vt:r8>0</vt:r8>
  </property>
  <property fmtid="{D5CDD505-2E9C-101B-9397-08002B2CF9AE}" pid="8" name="Notes">
    <vt:r8>21</vt:r8>
  </property>
  <property fmtid="{D5CDD505-2E9C-101B-9397-08002B2CF9AE}" pid="9" name="PresentationFormat">
    <vt:lpwstr>Widescreen</vt:lpwstr>
  </property>
  <property fmtid="{D5CDD505-2E9C-101B-9397-08002B2CF9AE}" pid="10" name="ScaleCrop">
    <vt:bool>false</vt:bool>
  </property>
  <property fmtid="{D5CDD505-2E9C-101B-9397-08002B2CF9AE}" pid="11" name="ShareDoc">
    <vt:bool>false</vt:bool>
  </property>
  <property fmtid="{D5CDD505-2E9C-101B-9397-08002B2CF9AE}" pid="12" name="Slides">
    <vt:r8>25</vt:r8>
  </property>
</Properties>
</file>