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7" r:id="rId3"/>
    <p:sldId id="278" r:id="rId4"/>
    <p:sldId id="279" r:id="rId5"/>
    <p:sldId id="282" r:id="rId6"/>
    <p:sldId id="259" r:id="rId7"/>
    <p:sldId id="281" r:id="rId8"/>
    <p:sldId id="263" r:id="rId9"/>
    <p:sldId id="283" r:id="rId10"/>
    <p:sldId id="264" r:id="rId11"/>
    <p:sldId id="266" r:id="rId12"/>
    <p:sldId id="267" r:id="rId13"/>
    <p:sldId id="286" r:id="rId14"/>
    <p:sldId id="287" r:id="rId15"/>
    <p:sldId id="273" r:id="rId16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howGuides="1">
      <p:cViewPr>
        <p:scale>
          <a:sx n="118" d="100"/>
          <a:sy n="118" d="100"/>
        </p:scale>
        <p:origin x="-112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52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Prazos</a:t>
            </a:r>
            <a:r>
              <a:rPr lang="pt-BR" sz="1400" baseline="0" dirty="0" smtClean="0">
                <a:solidFill>
                  <a:schemeClr val="accent6">
                    <a:lumMod val="75000"/>
                  </a:schemeClr>
                </a:solidFill>
              </a:rPr>
              <a:t> de validade da LO por região (média de anos)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59016084166747"/>
          <c:y val="8.06356434193994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537703357907821E-2"/>
          <c:y val="0.32062210828407045"/>
          <c:w val="0.8922187658161439"/>
          <c:h val="0.2639554486967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NORDESTE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</c:v>
                </c:pt>
                <c:pt idx="1">
                  <c:v>4.9000000000000004</c:v>
                </c:pt>
                <c:pt idx="2">
                  <c:v>2.9</c:v>
                </c:pt>
                <c:pt idx="3">
                  <c:v>6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NORDESTE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NORDESTE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7664"/>
        <c:axId val="9379200"/>
      </c:barChart>
      <c:catAx>
        <c:axId val="93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old"/>
                <a:ea typeface="+mn-ea"/>
                <a:cs typeface="+mn-cs"/>
              </a:defRPr>
            </a:pPr>
            <a:endParaRPr lang="pt-BR"/>
          </a:p>
        </c:txPr>
        <c:crossAx val="9379200"/>
        <c:crosses val="autoZero"/>
        <c:auto val="1"/>
        <c:lblAlgn val="ctr"/>
        <c:lblOffset val="100"/>
        <c:noMultiLvlLbl val="0"/>
      </c:catAx>
      <c:valAx>
        <c:axId val="9379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1495C-D42C-4407-8645-9830485DA1DA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</dgm:pt>
    <dgm:pt modelId="{384444A7-3C8A-47AE-9261-446721B0FE6F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regulamentação por </a:t>
          </a:r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lei - segurança </a:t>
          </a:r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jurídica</a:t>
          </a:r>
          <a:endParaRPr lang="pt-BR" sz="18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3149777-B37E-4209-89CE-257B0ABBF781}" type="parTrans" cxnId="{B3688EE2-5FA6-4817-81BA-C4F8CEB7B8E2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E5C0A5B-86D6-4E89-A6A8-913268698BA6}" type="sibTrans" cxnId="{B3688EE2-5FA6-4817-81BA-C4F8CEB7B8E2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986F177-4B29-4926-8A8F-58B3A4A8F46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vinculação </a:t>
          </a:r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das </a:t>
          </a:r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condicionantes do licenciamento estritamente aos impactos ambientais </a:t>
          </a:r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identificados nos estudos</a:t>
          </a:r>
          <a:endParaRPr lang="pt-BR" sz="18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65C3A77-CD87-4E2E-861A-8167B18CEBBA}" type="parTrans" cxnId="{9B068A9B-7CB1-4B53-991C-B4DE6FFADC47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7FF9549-8D5B-4F32-996B-D4DE60B7E1CA}" type="sibTrans" cxnId="{9B068A9B-7CB1-4B53-991C-B4DE6FFADC47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0044AD5-382C-43C7-B644-9FACBF14558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regramento da manifestação das autoridades envolvidas</a:t>
          </a:r>
          <a:endParaRPr lang="pt-BR" sz="18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5166C60-FDB1-4439-8913-18B1BFDA0ED5}" type="parTrans" cxnId="{BFCE6157-8901-4F25-994B-786FED43BFBC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1575D40-8723-444E-95B4-DD2E4DD16A82}" type="sibTrans" cxnId="{BFCE6157-8901-4F25-994B-786FED43BFBC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896F1BF-3B5F-4452-B994-2766615B4DD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previsão de ritos simplificados de licenciamento ambiental</a:t>
          </a:r>
          <a:endParaRPr lang="pt-BR" sz="1800" b="0" dirty="0">
            <a:solidFill>
              <a:schemeClr val="tx1"/>
            </a:solidFill>
            <a:latin typeface="Century Gothic" panose="020B0502020202020204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0171CB62-CFCF-4EE7-8BCC-D0B7A161E640}" type="parTrans" cxnId="{0891925B-8B7E-4E2F-BE29-D1CB853A09A2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BAE1764-1CD2-4658-A7CD-06DD83AF1F09}" type="sibTrans" cxnId="{0891925B-8B7E-4E2F-BE29-D1CB853A09A2}">
      <dgm:prSet/>
      <dgm:spPr/>
      <dgm:t>
        <a:bodyPr/>
        <a:lstStyle/>
        <a:p>
          <a:endParaRPr lang="pt-BR" sz="23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9B4DC58-9ED1-4E7D-B66E-D39579AE2A6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altLang="pt-BR" sz="1800" dirty="0" smtClean="0">
              <a:solidFill>
                <a:srgbClr val="17375E"/>
              </a:solidFill>
              <a:latin typeface="Arial Bold" pitchFamily="-109" charset="0"/>
            </a:rPr>
            <a:t>termo de referência padronizados para situações similares </a:t>
          </a:r>
          <a:endParaRPr lang="pt-BR" sz="1800" dirty="0"/>
        </a:p>
      </dgm:t>
    </dgm:pt>
    <dgm:pt modelId="{D82FFFC2-047F-4F7D-B1BA-F122E30F6993}" type="parTrans" cxnId="{40AB70DD-AAFC-4CB2-9EFC-A40922978E7E}">
      <dgm:prSet/>
      <dgm:spPr/>
      <dgm:t>
        <a:bodyPr/>
        <a:lstStyle/>
        <a:p>
          <a:endParaRPr lang="pt-BR"/>
        </a:p>
      </dgm:t>
    </dgm:pt>
    <dgm:pt modelId="{679B27F6-BCCF-43C9-99E0-AA2F65EBCACE}" type="sibTrans" cxnId="{40AB70DD-AAFC-4CB2-9EFC-A40922978E7E}">
      <dgm:prSet/>
      <dgm:spPr/>
      <dgm:t>
        <a:bodyPr/>
        <a:lstStyle/>
        <a:p>
          <a:endParaRPr lang="pt-BR"/>
        </a:p>
      </dgm:t>
    </dgm:pt>
    <dgm:pt modelId="{F69DD6FC-6335-4317-A05F-4DDDB9218441}" type="pres">
      <dgm:prSet presAssocID="{C861495C-D42C-4407-8645-9830485DA1DA}" presName="Name0" presStyleCnt="0">
        <dgm:presLayoutVars>
          <dgm:chMax val="7"/>
          <dgm:chPref val="7"/>
          <dgm:dir/>
        </dgm:presLayoutVars>
      </dgm:prSet>
      <dgm:spPr/>
    </dgm:pt>
    <dgm:pt modelId="{D7BC2D25-1563-436D-A04C-9A0BBB06C3A2}" type="pres">
      <dgm:prSet presAssocID="{C861495C-D42C-4407-8645-9830485DA1DA}" presName="Name1" presStyleCnt="0"/>
      <dgm:spPr/>
    </dgm:pt>
    <dgm:pt modelId="{BB42EA97-C76E-433B-986A-48D612A39BE8}" type="pres">
      <dgm:prSet presAssocID="{C861495C-D42C-4407-8645-9830485DA1DA}" presName="cycle" presStyleCnt="0"/>
      <dgm:spPr/>
    </dgm:pt>
    <dgm:pt modelId="{88FC1494-BDA1-424E-B449-04605D54F3BD}" type="pres">
      <dgm:prSet presAssocID="{C861495C-D42C-4407-8645-9830485DA1DA}" presName="srcNode" presStyleLbl="node1" presStyleIdx="0" presStyleCnt="5"/>
      <dgm:spPr/>
    </dgm:pt>
    <dgm:pt modelId="{6B900178-5E3C-4627-A488-DC091ED78444}" type="pres">
      <dgm:prSet presAssocID="{C861495C-D42C-4407-8645-9830485DA1DA}" presName="conn" presStyleLbl="parChTrans1D2" presStyleIdx="0" presStyleCnt="1"/>
      <dgm:spPr/>
      <dgm:t>
        <a:bodyPr/>
        <a:lstStyle/>
        <a:p>
          <a:endParaRPr lang="pt-BR"/>
        </a:p>
      </dgm:t>
    </dgm:pt>
    <dgm:pt modelId="{E65A2130-F693-4356-9958-B886882F0EEE}" type="pres">
      <dgm:prSet presAssocID="{C861495C-D42C-4407-8645-9830485DA1DA}" presName="extraNode" presStyleLbl="node1" presStyleIdx="0" presStyleCnt="5"/>
      <dgm:spPr/>
    </dgm:pt>
    <dgm:pt modelId="{ED9C2BAA-28A7-4F94-AEE7-F5BA8D9D549A}" type="pres">
      <dgm:prSet presAssocID="{C861495C-D42C-4407-8645-9830485DA1DA}" presName="dstNode" presStyleLbl="node1" presStyleIdx="0" presStyleCnt="5"/>
      <dgm:spPr/>
    </dgm:pt>
    <dgm:pt modelId="{47B2076C-EA9E-446F-BF9D-A0C2FE74F8F8}" type="pres">
      <dgm:prSet presAssocID="{384444A7-3C8A-47AE-9261-446721B0FE6F}" presName="text_1" presStyleLbl="node1" presStyleIdx="0" presStyleCnt="5" custScaleY="129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375B5C-0C5E-4560-9AEC-1041FD442E8B}" type="pres">
      <dgm:prSet presAssocID="{384444A7-3C8A-47AE-9261-446721B0FE6F}" presName="accent_1" presStyleCnt="0"/>
      <dgm:spPr/>
    </dgm:pt>
    <dgm:pt modelId="{BA9BE4D3-09C1-4708-B982-7B8C537FBF43}" type="pres">
      <dgm:prSet presAssocID="{384444A7-3C8A-47AE-9261-446721B0FE6F}" presName="accentRepeatNode" presStyleLbl="solidFgAcc1" presStyleIdx="0" presStyleCnt="5"/>
      <dgm:spPr/>
    </dgm:pt>
    <dgm:pt modelId="{AA776A68-CA6B-4F75-AF37-4E9918FBEC5F}" type="pres">
      <dgm:prSet presAssocID="{1986F177-4B29-4926-8A8F-58B3A4A8F464}" presName="text_2" presStyleLbl="node1" presStyleIdx="1" presStyleCnt="5" custScaleY="1316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97F59B-E8C3-476A-A774-5DB60795D640}" type="pres">
      <dgm:prSet presAssocID="{1986F177-4B29-4926-8A8F-58B3A4A8F464}" presName="accent_2" presStyleCnt="0"/>
      <dgm:spPr/>
    </dgm:pt>
    <dgm:pt modelId="{672FB042-E6FD-4FA4-A667-36736EB8B27B}" type="pres">
      <dgm:prSet presAssocID="{1986F177-4B29-4926-8A8F-58B3A4A8F464}" presName="accentRepeatNode" presStyleLbl="solidFgAcc1" presStyleIdx="1" presStyleCnt="5"/>
      <dgm:spPr/>
    </dgm:pt>
    <dgm:pt modelId="{071350DB-11F9-4C8A-83F6-962DF6ED93B0}" type="pres">
      <dgm:prSet presAssocID="{D0044AD5-382C-43C7-B644-9FACBF145587}" presName="text_3" presStyleLbl="node1" presStyleIdx="2" presStyleCnt="5" custScaleY="129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4CF154-0E3B-4312-978B-C4CD2AC63CDB}" type="pres">
      <dgm:prSet presAssocID="{D0044AD5-382C-43C7-B644-9FACBF145587}" presName="accent_3" presStyleCnt="0"/>
      <dgm:spPr/>
    </dgm:pt>
    <dgm:pt modelId="{A8DAB8E0-50AF-4364-ACF2-386A50C35314}" type="pres">
      <dgm:prSet presAssocID="{D0044AD5-382C-43C7-B644-9FACBF145587}" presName="accentRepeatNode" presStyleLbl="solidFgAcc1" presStyleIdx="2" presStyleCnt="5"/>
      <dgm:spPr/>
    </dgm:pt>
    <dgm:pt modelId="{E1BE30ED-FCEE-4ED7-BE3C-5D44C97F782B}" type="pres">
      <dgm:prSet presAssocID="{E896F1BF-3B5F-4452-B994-2766615B4DD4}" presName="text_4" presStyleLbl="node1" presStyleIdx="3" presStyleCnt="5" custScaleY="1313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2C340-3EF5-4C6C-BFDD-9ED07BA0D43E}" type="pres">
      <dgm:prSet presAssocID="{E896F1BF-3B5F-4452-B994-2766615B4DD4}" presName="accent_4" presStyleCnt="0"/>
      <dgm:spPr/>
    </dgm:pt>
    <dgm:pt modelId="{49F3FE67-0E39-4DCC-9033-929A0553B1E0}" type="pres">
      <dgm:prSet presAssocID="{E896F1BF-3B5F-4452-B994-2766615B4DD4}" presName="accentRepeatNode" presStyleLbl="solidFgAcc1" presStyleIdx="3" presStyleCnt="5"/>
      <dgm:spPr/>
    </dgm:pt>
    <dgm:pt modelId="{69A87AAB-4035-45DD-A97B-37F48A790827}" type="pres">
      <dgm:prSet presAssocID="{59B4DC58-9ED1-4E7D-B66E-D39579AE2A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855040-2DA2-445F-8573-5C1121D5534C}" type="pres">
      <dgm:prSet presAssocID="{59B4DC58-9ED1-4E7D-B66E-D39579AE2A66}" presName="accent_5" presStyleCnt="0"/>
      <dgm:spPr/>
    </dgm:pt>
    <dgm:pt modelId="{A5A24CF1-1FD0-497E-9CA5-5DAD730299C1}" type="pres">
      <dgm:prSet presAssocID="{59B4DC58-9ED1-4E7D-B66E-D39579AE2A66}" presName="accentRepeatNode" presStyleLbl="solidFgAcc1" presStyleIdx="4" presStyleCnt="5"/>
      <dgm:spPr/>
    </dgm:pt>
  </dgm:ptLst>
  <dgm:cxnLst>
    <dgm:cxn modelId="{B3688EE2-5FA6-4817-81BA-C4F8CEB7B8E2}" srcId="{C861495C-D42C-4407-8645-9830485DA1DA}" destId="{384444A7-3C8A-47AE-9261-446721B0FE6F}" srcOrd="0" destOrd="0" parTransId="{F3149777-B37E-4209-89CE-257B0ABBF781}" sibTransId="{1E5C0A5B-86D6-4E89-A6A8-913268698BA6}"/>
    <dgm:cxn modelId="{BFCE6157-8901-4F25-994B-786FED43BFBC}" srcId="{C861495C-D42C-4407-8645-9830485DA1DA}" destId="{D0044AD5-382C-43C7-B644-9FACBF145587}" srcOrd="2" destOrd="0" parTransId="{B5166C60-FDB1-4439-8913-18B1BFDA0ED5}" sibTransId="{61575D40-8723-444E-95B4-DD2E4DD16A82}"/>
    <dgm:cxn modelId="{FA2C1416-C074-43F1-BD50-690195334208}" type="presOf" srcId="{E896F1BF-3B5F-4452-B994-2766615B4DD4}" destId="{E1BE30ED-FCEE-4ED7-BE3C-5D44C97F782B}" srcOrd="0" destOrd="0" presId="urn:microsoft.com/office/officeart/2008/layout/VerticalCurvedList"/>
    <dgm:cxn modelId="{152D7A48-9B50-4A97-B10E-0D29E79C9EFB}" type="presOf" srcId="{59B4DC58-9ED1-4E7D-B66E-D39579AE2A66}" destId="{69A87AAB-4035-45DD-A97B-37F48A790827}" srcOrd="0" destOrd="0" presId="urn:microsoft.com/office/officeart/2008/layout/VerticalCurvedList"/>
    <dgm:cxn modelId="{0891925B-8B7E-4E2F-BE29-D1CB853A09A2}" srcId="{C861495C-D42C-4407-8645-9830485DA1DA}" destId="{E896F1BF-3B5F-4452-B994-2766615B4DD4}" srcOrd="3" destOrd="0" parTransId="{0171CB62-CFCF-4EE7-8BCC-D0B7A161E640}" sibTransId="{EBAE1764-1CD2-4658-A7CD-06DD83AF1F09}"/>
    <dgm:cxn modelId="{1E0B5EBE-2546-48E1-9521-1030732156B1}" type="presOf" srcId="{1986F177-4B29-4926-8A8F-58B3A4A8F464}" destId="{AA776A68-CA6B-4F75-AF37-4E9918FBEC5F}" srcOrd="0" destOrd="0" presId="urn:microsoft.com/office/officeart/2008/layout/VerticalCurvedList"/>
    <dgm:cxn modelId="{C766BB20-C572-46F6-8F8A-9FBC8565093A}" type="presOf" srcId="{384444A7-3C8A-47AE-9261-446721B0FE6F}" destId="{47B2076C-EA9E-446F-BF9D-A0C2FE74F8F8}" srcOrd="0" destOrd="0" presId="urn:microsoft.com/office/officeart/2008/layout/VerticalCurvedList"/>
    <dgm:cxn modelId="{14A76F03-E2D4-44F6-8F5C-B434A4DD8A7C}" type="presOf" srcId="{D0044AD5-382C-43C7-B644-9FACBF145587}" destId="{071350DB-11F9-4C8A-83F6-962DF6ED93B0}" srcOrd="0" destOrd="0" presId="urn:microsoft.com/office/officeart/2008/layout/VerticalCurvedList"/>
    <dgm:cxn modelId="{C682016D-A24D-4EA4-9420-CFD8C5CEE123}" type="presOf" srcId="{1E5C0A5B-86D6-4E89-A6A8-913268698BA6}" destId="{6B900178-5E3C-4627-A488-DC091ED78444}" srcOrd="0" destOrd="0" presId="urn:microsoft.com/office/officeart/2008/layout/VerticalCurvedList"/>
    <dgm:cxn modelId="{9B068A9B-7CB1-4B53-991C-B4DE6FFADC47}" srcId="{C861495C-D42C-4407-8645-9830485DA1DA}" destId="{1986F177-4B29-4926-8A8F-58B3A4A8F464}" srcOrd="1" destOrd="0" parTransId="{465C3A77-CD87-4E2E-861A-8167B18CEBBA}" sibTransId="{B7FF9549-8D5B-4F32-996B-D4DE60B7E1CA}"/>
    <dgm:cxn modelId="{40AB70DD-AAFC-4CB2-9EFC-A40922978E7E}" srcId="{C861495C-D42C-4407-8645-9830485DA1DA}" destId="{59B4DC58-9ED1-4E7D-B66E-D39579AE2A66}" srcOrd="4" destOrd="0" parTransId="{D82FFFC2-047F-4F7D-B1BA-F122E30F6993}" sibTransId="{679B27F6-BCCF-43C9-99E0-AA2F65EBCACE}"/>
    <dgm:cxn modelId="{FC1DA626-FB4C-462E-970C-17A4D7E52E7D}" type="presOf" srcId="{C861495C-D42C-4407-8645-9830485DA1DA}" destId="{F69DD6FC-6335-4317-A05F-4DDDB9218441}" srcOrd="0" destOrd="0" presId="urn:microsoft.com/office/officeart/2008/layout/VerticalCurvedList"/>
    <dgm:cxn modelId="{2AEE7AD0-122D-4A3E-9F89-F44B400020A4}" type="presParOf" srcId="{F69DD6FC-6335-4317-A05F-4DDDB9218441}" destId="{D7BC2D25-1563-436D-A04C-9A0BBB06C3A2}" srcOrd="0" destOrd="0" presId="urn:microsoft.com/office/officeart/2008/layout/VerticalCurvedList"/>
    <dgm:cxn modelId="{ABF7666D-13AA-4914-80A6-59C8FA3C92D3}" type="presParOf" srcId="{D7BC2D25-1563-436D-A04C-9A0BBB06C3A2}" destId="{BB42EA97-C76E-433B-986A-48D612A39BE8}" srcOrd="0" destOrd="0" presId="urn:microsoft.com/office/officeart/2008/layout/VerticalCurvedList"/>
    <dgm:cxn modelId="{F961199A-C70C-4823-9575-384DB00A7C6B}" type="presParOf" srcId="{BB42EA97-C76E-433B-986A-48D612A39BE8}" destId="{88FC1494-BDA1-424E-B449-04605D54F3BD}" srcOrd="0" destOrd="0" presId="urn:microsoft.com/office/officeart/2008/layout/VerticalCurvedList"/>
    <dgm:cxn modelId="{B2FB17FA-8789-4F5A-87EB-568E98B80E2F}" type="presParOf" srcId="{BB42EA97-C76E-433B-986A-48D612A39BE8}" destId="{6B900178-5E3C-4627-A488-DC091ED78444}" srcOrd="1" destOrd="0" presId="urn:microsoft.com/office/officeart/2008/layout/VerticalCurvedList"/>
    <dgm:cxn modelId="{3150E098-C0FD-4A04-9846-2E41C1E2ABB9}" type="presParOf" srcId="{BB42EA97-C76E-433B-986A-48D612A39BE8}" destId="{E65A2130-F693-4356-9958-B886882F0EEE}" srcOrd="2" destOrd="0" presId="urn:microsoft.com/office/officeart/2008/layout/VerticalCurvedList"/>
    <dgm:cxn modelId="{6FA4C05B-4EB2-4454-A1C9-61E02D015AD3}" type="presParOf" srcId="{BB42EA97-C76E-433B-986A-48D612A39BE8}" destId="{ED9C2BAA-28A7-4F94-AEE7-F5BA8D9D549A}" srcOrd="3" destOrd="0" presId="urn:microsoft.com/office/officeart/2008/layout/VerticalCurvedList"/>
    <dgm:cxn modelId="{2C3E85C7-82C6-4B63-AE61-B3BB0C041E87}" type="presParOf" srcId="{D7BC2D25-1563-436D-A04C-9A0BBB06C3A2}" destId="{47B2076C-EA9E-446F-BF9D-A0C2FE74F8F8}" srcOrd="1" destOrd="0" presId="urn:microsoft.com/office/officeart/2008/layout/VerticalCurvedList"/>
    <dgm:cxn modelId="{D5822C81-DB45-435B-A3FB-346C4D941762}" type="presParOf" srcId="{D7BC2D25-1563-436D-A04C-9A0BBB06C3A2}" destId="{6A375B5C-0C5E-4560-9AEC-1041FD442E8B}" srcOrd="2" destOrd="0" presId="urn:microsoft.com/office/officeart/2008/layout/VerticalCurvedList"/>
    <dgm:cxn modelId="{E2F76AA8-1F4A-4D18-9BA2-71D91B958436}" type="presParOf" srcId="{6A375B5C-0C5E-4560-9AEC-1041FD442E8B}" destId="{BA9BE4D3-09C1-4708-B982-7B8C537FBF43}" srcOrd="0" destOrd="0" presId="urn:microsoft.com/office/officeart/2008/layout/VerticalCurvedList"/>
    <dgm:cxn modelId="{3C3203D9-9F6B-48E2-ACCA-50ED47F9DFCE}" type="presParOf" srcId="{D7BC2D25-1563-436D-A04C-9A0BBB06C3A2}" destId="{AA776A68-CA6B-4F75-AF37-4E9918FBEC5F}" srcOrd="3" destOrd="0" presId="urn:microsoft.com/office/officeart/2008/layout/VerticalCurvedList"/>
    <dgm:cxn modelId="{7F2B0B63-9C19-4350-8550-1E262257B982}" type="presParOf" srcId="{D7BC2D25-1563-436D-A04C-9A0BBB06C3A2}" destId="{A797F59B-E8C3-476A-A774-5DB60795D640}" srcOrd="4" destOrd="0" presId="urn:microsoft.com/office/officeart/2008/layout/VerticalCurvedList"/>
    <dgm:cxn modelId="{D63B7241-CADD-4699-9865-FF184EEEB378}" type="presParOf" srcId="{A797F59B-E8C3-476A-A774-5DB60795D640}" destId="{672FB042-E6FD-4FA4-A667-36736EB8B27B}" srcOrd="0" destOrd="0" presId="urn:microsoft.com/office/officeart/2008/layout/VerticalCurvedList"/>
    <dgm:cxn modelId="{3D9D4572-F1AB-4393-BA1D-62C5FECD71C8}" type="presParOf" srcId="{D7BC2D25-1563-436D-A04C-9A0BBB06C3A2}" destId="{071350DB-11F9-4C8A-83F6-962DF6ED93B0}" srcOrd="5" destOrd="0" presId="urn:microsoft.com/office/officeart/2008/layout/VerticalCurvedList"/>
    <dgm:cxn modelId="{B70B9395-6DD0-44AE-9DF4-8EEDE0815C11}" type="presParOf" srcId="{D7BC2D25-1563-436D-A04C-9A0BBB06C3A2}" destId="{CF4CF154-0E3B-4312-978B-C4CD2AC63CDB}" srcOrd="6" destOrd="0" presId="urn:microsoft.com/office/officeart/2008/layout/VerticalCurvedList"/>
    <dgm:cxn modelId="{D23171F3-3F85-4AEF-B39D-D2CABD06CF55}" type="presParOf" srcId="{CF4CF154-0E3B-4312-978B-C4CD2AC63CDB}" destId="{A8DAB8E0-50AF-4364-ACF2-386A50C35314}" srcOrd="0" destOrd="0" presId="urn:microsoft.com/office/officeart/2008/layout/VerticalCurvedList"/>
    <dgm:cxn modelId="{0AB614BB-4410-4919-BBFA-A3A6A3216BEB}" type="presParOf" srcId="{D7BC2D25-1563-436D-A04C-9A0BBB06C3A2}" destId="{E1BE30ED-FCEE-4ED7-BE3C-5D44C97F782B}" srcOrd="7" destOrd="0" presId="urn:microsoft.com/office/officeart/2008/layout/VerticalCurvedList"/>
    <dgm:cxn modelId="{8E634BB6-281D-480A-AF94-EABDF9FCC7EC}" type="presParOf" srcId="{D7BC2D25-1563-436D-A04C-9A0BBB06C3A2}" destId="{CC92C340-3EF5-4C6C-BFDD-9ED07BA0D43E}" srcOrd="8" destOrd="0" presId="urn:microsoft.com/office/officeart/2008/layout/VerticalCurvedList"/>
    <dgm:cxn modelId="{C5A3B229-1F7F-4EDF-AAF7-F1EE5D1C25D1}" type="presParOf" srcId="{CC92C340-3EF5-4C6C-BFDD-9ED07BA0D43E}" destId="{49F3FE67-0E39-4DCC-9033-929A0553B1E0}" srcOrd="0" destOrd="0" presId="urn:microsoft.com/office/officeart/2008/layout/VerticalCurvedList"/>
    <dgm:cxn modelId="{E74C2F58-9639-4DE2-869F-D0577DBFA138}" type="presParOf" srcId="{D7BC2D25-1563-436D-A04C-9A0BBB06C3A2}" destId="{69A87AAB-4035-45DD-A97B-37F48A790827}" srcOrd="9" destOrd="0" presId="urn:microsoft.com/office/officeart/2008/layout/VerticalCurvedList"/>
    <dgm:cxn modelId="{8AABC343-8550-4652-9358-8BBC43010834}" type="presParOf" srcId="{D7BC2D25-1563-436D-A04C-9A0BBB06C3A2}" destId="{07855040-2DA2-445F-8573-5C1121D5534C}" srcOrd="10" destOrd="0" presId="urn:microsoft.com/office/officeart/2008/layout/VerticalCurvedList"/>
    <dgm:cxn modelId="{B9FCFD92-C48E-4F4D-8CB9-B214900FB970}" type="presParOf" srcId="{07855040-2DA2-445F-8573-5C1121D5534C}" destId="{A5A24CF1-1FD0-497E-9CA5-5DAD730299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0178-5E3C-4627-A488-DC091ED78444}">
      <dsp:nvSpPr>
        <dsp:cNvPr id="0" name=""/>
        <dsp:cNvSpPr/>
      </dsp:nvSpPr>
      <dsp:spPr>
        <a:xfrm>
          <a:off x="-3988464" y="-612299"/>
          <a:ext cx="4753085" cy="4753085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2076C-EA9E-446F-BF9D-A0C2FE74F8F8}">
      <dsp:nvSpPr>
        <dsp:cNvPr id="0" name=""/>
        <dsp:cNvSpPr/>
      </dsp:nvSpPr>
      <dsp:spPr>
        <a:xfrm>
          <a:off x="335053" y="154387"/>
          <a:ext cx="7647109" cy="57334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20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regulamentação por </a:t>
          </a: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lei - segurança </a:t>
          </a: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jurídica</a:t>
          </a:r>
          <a:endParaRPr lang="pt-BR" sz="18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35053" y="154387"/>
        <a:ext cx="7647109" cy="573346"/>
      </dsp:txXfrm>
    </dsp:sp>
    <dsp:sp modelId="{BA9BE4D3-09C1-4708-B982-7B8C537FBF43}">
      <dsp:nvSpPr>
        <dsp:cNvPr id="0" name=""/>
        <dsp:cNvSpPr/>
      </dsp:nvSpPr>
      <dsp:spPr>
        <a:xfrm>
          <a:off x="59302" y="165309"/>
          <a:ext cx="551502" cy="551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76A68-CA6B-4F75-AF37-4E9918FBEC5F}">
      <dsp:nvSpPr>
        <dsp:cNvPr id="0" name=""/>
        <dsp:cNvSpPr/>
      </dsp:nvSpPr>
      <dsp:spPr>
        <a:xfrm>
          <a:off x="651205" y="812336"/>
          <a:ext cx="7330957" cy="5806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2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vinculação </a:t>
          </a: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das </a:t>
          </a: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condicionantes do licenciamento estritamente aos impactos ambientais </a:t>
          </a: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identificados nos estudos</a:t>
          </a:r>
          <a:endParaRPr lang="pt-BR" sz="18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51205" y="812336"/>
        <a:ext cx="7330957" cy="580630"/>
      </dsp:txXfrm>
    </dsp:sp>
    <dsp:sp modelId="{672FB042-E6FD-4FA4-A667-36736EB8B27B}">
      <dsp:nvSpPr>
        <dsp:cNvPr id="0" name=""/>
        <dsp:cNvSpPr/>
      </dsp:nvSpPr>
      <dsp:spPr>
        <a:xfrm>
          <a:off x="375454" y="826900"/>
          <a:ext cx="551502" cy="551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350DB-11F9-4C8A-83F6-962DF6ED93B0}">
      <dsp:nvSpPr>
        <dsp:cNvPr id="0" name=""/>
        <dsp:cNvSpPr/>
      </dsp:nvSpPr>
      <dsp:spPr>
        <a:xfrm>
          <a:off x="748239" y="1479511"/>
          <a:ext cx="7233924" cy="5694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2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regramento da manifestação das autoridades envolvidas</a:t>
          </a:r>
          <a:endParaRPr lang="pt-BR" sz="18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48239" y="1479511"/>
        <a:ext cx="7233924" cy="569463"/>
      </dsp:txXfrm>
    </dsp:sp>
    <dsp:sp modelId="{A8DAB8E0-50AF-4364-ACF2-386A50C35314}">
      <dsp:nvSpPr>
        <dsp:cNvPr id="0" name=""/>
        <dsp:cNvSpPr/>
      </dsp:nvSpPr>
      <dsp:spPr>
        <a:xfrm>
          <a:off x="472488" y="1488491"/>
          <a:ext cx="551502" cy="551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E30ED-FCEE-4ED7-BE3C-5D44C97F782B}">
      <dsp:nvSpPr>
        <dsp:cNvPr id="0" name=""/>
        <dsp:cNvSpPr/>
      </dsp:nvSpPr>
      <dsp:spPr>
        <a:xfrm>
          <a:off x="651205" y="2136046"/>
          <a:ext cx="7330957" cy="5795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2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previsão de ritos simplificados de licenciamento ambiental</a:t>
          </a:r>
          <a:endParaRPr lang="pt-BR" sz="1800" b="0" kern="1200" dirty="0">
            <a:solidFill>
              <a:schemeClr val="tx1"/>
            </a:solidFill>
            <a:latin typeface="Century Gothic" panose="020B0502020202020204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651205" y="2136046"/>
        <a:ext cx="7330957" cy="579576"/>
      </dsp:txXfrm>
    </dsp:sp>
    <dsp:sp modelId="{49F3FE67-0E39-4DCC-9033-929A0553B1E0}">
      <dsp:nvSpPr>
        <dsp:cNvPr id="0" name=""/>
        <dsp:cNvSpPr/>
      </dsp:nvSpPr>
      <dsp:spPr>
        <a:xfrm>
          <a:off x="375454" y="2150082"/>
          <a:ext cx="551502" cy="551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87AAB-4035-45DD-A97B-37F48A790827}">
      <dsp:nvSpPr>
        <dsp:cNvPr id="0" name=""/>
        <dsp:cNvSpPr/>
      </dsp:nvSpPr>
      <dsp:spPr>
        <a:xfrm>
          <a:off x="335053" y="2866824"/>
          <a:ext cx="7647109" cy="44120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2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kern="1200" dirty="0" smtClean="0">
              <a:solidFill>
                <a:srgbClr val="17375E"/>
              </a:solidFill>
              <a:latin typeface="Arial Bold" pitchFamily="-109" charset="0"/>
            </a:rPr>
            <a:t>termo de referência padronizados para situações similares </a:t>
          </a:r>
          <a:endParaRPr lang="pt-BR" sz="1800" kern="1200" dirty="0"/>
        </a:p>
      </dsp:txBody>
      <dsp:txXfrm>
        <a:off x="335053" y="2866824"/>
        <a:ext cx="7647109" cy="441201"/>
      </dsp:txXfrm>
    </dsp:sp>
    <dsp:sp modelId="{A5A24CF1-1FD0-497E-9CA5-5DAD730299C1}">
      <dsp:nvSpPr>
        <dsp:cNvPr id="0" name=""/>
        <dsp:cNvSpPr/>
      </dsp:nvSpPr>
      <dsp:spPr>
        <a:xfrm>
          <a:off x="59302" y="2811674"/>
          <a:ext cx="551502" cy="551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657F-36C0-43CF-909C-330F0B14083E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FF66-B6F6-4450-AA26-9B8C246FEE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67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 Confederação Nacional da Indústria (CNI) foi fundada em 1938 para representar e defender os interesses do setor industrial brasileiro.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Missão: </a:t>
            </a:r>
            <a:r>
              <a:rPr lang="pt-BR" altLang="pt-BR" b="1" smtClean="0"/>
              <a:t>promover um ambiente favorável aos negócios, aumentando a competitividade do setor industrial e promovendo o desenvolvimento sustentável do Brasil.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Atualmente, as ações da CNI para o </a:t>
            </a:r>
            <a:r>
              <a:rPr lang="pt-BR" altLang="pt-BR" b="1" smtClean="0"/>
              <a:t>fortalecimento da competitividade brasileira</a:t>
            </a:r>
            <a:r>
              <a:rPr lang="pt-BR" altLang="pt-BR" smtClean="0"/>
              <a:t> se concentram em 12 áreas. São elas:</a:t>
            </a:r>
            <a:br>
              <a:rPr lang="pt-BR" altLang="pt-BR" smtClean="0"/>
            </a:b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438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 Confederação Nacional da Indústria (CNI) foi fundada em 1938 para representar e defender os interesses do setor industrial brasileiro.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Missão: </a:t>
            </a:r>
            <a:r>
              <a:rPr lang="pt-BR" altLang="pt-BR" b="1" smtClean="0"/>
              <a:t>promover um ambiente favorável aos negócios, aumentando a competitividade do setor industrial e promovendo o desenvolvimento sustentável do Brasil.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Atualmente, as ações da CNI para o </a:t>
            </a:r>
            <a:r>
              <a:rPr lang="pt-BR" altLang="pt-BR" b="1" smtClean="0"/>
              <a:t>fortalecimento da competitividade brasileira</a:t>
            </a:r>
            <a:r>
              <a:rPr lang="pt-BR" altLang="pt-BR" smtClean="0"/>
              <a:t> se concentram em 12 áreas. São elas:</a:t>
            </a:r>
            <a:br>
              <a:rPr lang="pt-BR" altLang="pt-BR" smtClean="0"/>
            </a:b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8625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01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91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37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17D7-4712-4A88-9D98-1DE41813DDBF}" type="datetime1">
              <a:rPr lang="en-US"/>
              <a:pPr>
                <a:defRPr/>
              </a:pPr>
              <a:t>11/29/2017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23C0-1516-4952-9D31-26AC7F69F2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14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0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27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87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8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05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4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8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1307-F9D8-4139-86FA-C7BD38DFD543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0C9F-7E30-4224-B70A-5844286BF5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16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20552" y="3614029"/>
            <a:ext cx="8047038" cy="9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endParaRPr lang="en-US" sz="2000" dirty="0" smtClean="0">
              <a:solidFill>
                <a:srgbClr val="005EA8"/>
              </a:solidFill>
              <a:latin typeface="Arial Black" pitchFamily="34" charset="0"/>
            </a:endParaRPr>
          </a:p>
          <a:p>
            <a:pPr algn="r"/>
            <a:r>
              <a:rPr lang="en-US" b="1" dirty="0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Shelley de Souza </a:t>
            </a:r>
            <a:r>
              <a:rPr lang="en-US" b="1" dirty="0" err="1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Carneiro</a:t>
            </a:r>
            <a:endParaRPr lang="en-US" b="1" dirty="0" smtClean="0">
              <a:solidFill>
                <a:srgbClr val="005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err="1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Gerente-Executivo</a:t>
            </a:r>
            <a:r>
              <a:rPr lang="en-US" dirty="0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dirty="0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dirty="0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  <a:endParaRPr lang="en-US" dirty="0">
              <a:solidFill>
                <a:srgbClr val="005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G:\Historico\Criacao\Clientes\2013\CNI\12479_Relações com o mercado\12479_PNG\S03_VITU.png"/>
          <p:cNvPicPr>
            <a:picLocks noChangeAspect="1" noChangeArrowheads="1"/>
          </p:cNvPicPr>
          <p:nvPr/>
        </p:nvPicPr>
        <p:blipFill>
          <a:blip r:embed="rId2" cstate="print"/>
          <a:srcRect r="9615" b="72537"/>
          <a:stretch>
            <a:fillRect/>
          </a:stretch>
        </p:blipFill>
        <p:spPr bwMode="auto">
          <a:xfrm>
            <a:off x="22039" y="2132856"/>
            <a:ext cx="9906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01146" y="1594774"/>
            <a:ext cx="8352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5EA8"/>
                </a:solidFill>
                <a:latin typeface="Arial Black" pitchFamily="34" charset="0"/>
              </a:rPr>
              <a:t>DESAFIOS DO </a:t>
            </a:r>
          </a:p>
          <a:p>
            <a:r>
              <a:rPr lang="en-US" sz="3500" dirty="0">
                <a:solidFill>
                  <a:srgbClr val="005EA8"/>
                </a:solidFill>
                <a:latin typeface="Arial Black" pitchFamily="34" charset="0"/>
              </a:rPr>
              <a:t>LICENCIAMENTO AMBIENTAL</a:t>
            </a:r>
          </a:p>
          <a:p>
            <a:endParaRPr lang="en-US" sz="3500" dirty="0">
              <a:solidFill>
                <a:srgbClr val="005EA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96323" y="1768017"/>
            <a:ext cx="8064896" cy="4525963"/>
          </a:xfrm>
        </p:spPr>
        <p:txBody>
          <a:bodyPr>
            <a:noAutofit/>
          </a:bodyPr>
          <a:lstStyle/>
          <a:p>
            <a:pPr marL="361950" indent="-361950" algn="just">
              <a:lnSpc>
                <a:spcPct val="105000"/>
              </a:lnSpc>
              <a:buFont typeface="Arial" panose="020B0604020202020204" pitchFamily="34" charset="0"/>
              <a:buAutoNum type="arabicPeriod" startAt="6"/>
            </a:pPr>
            <a:r>
              <a:rPr lang="pt-BR" alt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Compatibilização de regras e procedimentos dos entes federativos, considerando porte, potencial poluidor e natureza </a:t>
            </a:r>
          </a:p>
          <a:p>
            <a:pPr marL="361950" indent="-361950" algn="just">
              <a:lnSpc>
                <a:spcPct val="105000"/>
              </a:lnSpc>
              <a:buFont typeface="Arial" panose="020B0604020202020204" pitchFamily="34" charset="0"/>
              <a:buAutoNum type="arabicPeriod" startAt="6"/>
            </a:pPr>
            <a:r>
              <a:rPr lang="pt-BR" alt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Aprimoramento do licenciamento e definição de modalidades diferenciadas para diversas classificações dos empreendimentos </a:t>
            </a:r>
          </a:p>
          <a:p>
            <a:pPr marL="361950" indent="-361950" algn="just">
              <a:lnSpc>
                <a:spcPct val="105000"/>
              </a:lnSpc>
              <a:buFont typeface="Arial" panose="020B0604020202020204" pitchFamily="34" charset="0"/>
              <a:buAutoNum type="arabicPeriod" startAt="6"/>
            </a:pP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Simplificação do licenciamento de micro e pequenas empresas  (</a:t>
            </a:r>
            <a:r>
              <a:rPr lang="pt-BR" altLang="pt-BR" sz="1800" dirty="0" err="1">
                <a:solidFill>
                  <a:srgbClr val="005EA8"/>
                </a:solidFill>
                <a:latin typeface="Arial Bold"/>
              </a:rPr>
              <a:t>autodeclaratório</a:t>
            </a: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)</a:t>
            </a:r>
          </a:p>
          <a:p>
            <a:pPr marL="361950" indent="-361950" algn="just">
              <a:lnSpc>
                <a:spcPct val="105000"/>
              </a:lnSpc>
              <a:buFont typeface="Arial" panose="020B0604020202020204" pitchFamily="34" charset="0"/>
              <a:buAutoNum type="arabicPeriod" startAt="6"/>
            </a:pPr>
            <a:r>
              <a:rPr lang="pt-BR" alt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Simplificação do licenciamento para empreendimentos de baixo impacto</a:t>
            </a:r>
          </a:p>
          <a:p>
            <a:pPr marL="361950" indent="-361950" algn="just">
              <a:lnSpc>
                <a:spcPct val="105000"/>
              </a:lnSpc>
              <a:buFont typeface="Arial" panose="020B0604020202020204" pitchFamily="34" charset="0"/>
              <a:buAutoNum type="arabicPeriod" startAt="6"/>
            </a:pPr>
            <a:r>
              <a:rPr lang="pt-BR" altLang="pt-BR" sz="1800" dirty="0" smtClean="0">
                <a:solidFill>
                  <a:srgbClr val="005EA8"/>
                </a:solidFill>
                <a:latin typeface="Arial Bold"/>
              </a:rPr>
              <a:t>Criação </a:t>
            </a: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de um balcão único para os procedimentos administrativos necessários para a emissão das licenças </a:t>
            </a:r>
          </a:p>
          <a:p>
            <a:pPr marL="361950" indent="-361950" algn="just">
              <a:buFont typeface="Arial" panose="020B0604020202020204" pitchFamily="34" charset="0"/>
              <a:buAutoNum type="arabicPeriod" startAt="11"/>
            </a:pPr>
            <a:r>
              <a:rPr lang="pt-BR" altLang="pt-BR" sz="1800" dirty="0" smtClean="0">
                <a:solidFill>
                  <a:srgbClr val="005EA8"/>
                </a:solidFill>
                <a:latin typeface="Arial Bold"/>
              </a:rPr>
              <a:t>Adoção de procedimentos mais céleres:</a:t>
            </a:r>
          </a:p>
          <a:p>
            <a:pPr marL="533400" lvl="1" indent="-171450" algn="just">
              <a:buFont typeface="Arial" panose="020B0604020202020204" pitchFamily="34" charset="0"/>
              <a:buChar char="•"/>
            </a:pPr>
            <a:r>
              <a:rPr lang="pt-BR" altLang="pt-BR" sz="1500" dirty="0" smtClean="0">
                <a:solidFill>
                  <a:srgbClr val="005EA8"/>
                </a:solidFill>
                <a:latin typeface="Arial Bold"/>
              </a:rPr>
              <a:t>Racionalização do processo</a:t>
            </a:r>
          </a:p>
          <a:p>
            <a:pPr marL="533400" lvl="1" indent="-171450" algn="just">
              <a:buFont typeface="Arial" panose="020B0604020202020204" pitchFamily="34" charset="0"/>
              <a:buChar char="•"/>
            </a:pPr>
            <a:r>
              <a:rPr lang="pt-BR" altLang="pt-B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Criação de incentivos aos empreendimentos que adotem medidas voluntárias </a:t>
            </a:r>
          </a:p>
          <a:p>
            <a:pPr marL="533400" lvl="1" indent="-171450" algn="just">
              <a:buFont typeface="Arial" panose="020B0604020202020204" pitchFamily="34" charset="0"/>
              <a:buChar char="•"/>
            </a:pPr>
            <a:r>
              <a:rPr lang="pt-BR" altLang="pt-BR" sz="1500" dirty="0" smtClean="0">
                <a:solidFill>
                  <a:srgbClr val="005EA8"/>
                </a:solidFill>
                <a:latin typeface="Arial Bold"/>
              </a:rPr>
              <a:t>Renovação automática da LO</a:t>
            </a:r>
          </a:p>
          <a:p>
            <a:pPr marL="361950" indent="-361950" algn="just">
              <a:lnSpc>
                <a:spcPct val="105000"/>
              </a:lnSpc>
              <a:buFont typeface="Arial" panose="020B0604020202020204" pitchFamily="34" charset="0"/>
              <a:buAutoNum type="arabicPeriod" startAt="6"/>
            </a:pPr>
            <a:endParaRPr lang="en-US" altLang="pt-BR" sz="1800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01655" y="1301637"/>
            <a:ext cx="5347987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sz="2300" b="1" dirty="0" smtClean="0">
                <a:solidFill>
                  <a:srgbClr val="005EA8"/>
                </a:solidFill>
                <a:latin typeface="Arial Bold"/>
              </a:rPr>
              <a:t>PROCEDIMENTOS</a:t>
            </a:r>
            <a:endParaRPr lang="en-US" sz="2300" b="1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7" name="Retângulo 19"/>
          <p:cNvSpPr>
            <a:spLocks noChangeArrowheads="1"/>
          </p:cNvSpPr>
          <p:nvPr/>
        </p:nvSpPr>
        <p:spPr bwMode="auto">
          <a:xfrm>
            <a:off x="3224809" y="116632"/>
            <a:ext cx="6408712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Proposta da Indústria </a:t>
            </a:r>
          </a:p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para o Aprimoramento do Licenciamento Ambiental</a:t>
            </a:r>
            <a:endParaRPr lang="pt-BR" altLang="pt-BR" sz="27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Diretrizes</a:t>
            </a: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808984" y="1281881"/>
            <a:ext cx="5097016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76536" y="2420888"/>
            <a:ext cx="8132266" cy="4176464"/>
          </a:xfrm>
        </p:spPr>
        <p:txBody>
          <a:bodyPr>
            <a:normAutofit/>
          </a:bodyPr>
          <a:lstStyle/>
          <a:p>
            <a:pPr marL="442913" indent="-442913" algn="just">
              <a:buNone/>
            </a:pPr>
            <a:r>
              <a:rPr lang="pt-BR" altLang="pt-BR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12. Relação direta entre condicionantes e impactos identificados no EIA</a:t>
            </a:r>
          </a:p>
          <a:p>
            <a:pPr marL="442913" indent="-442913" algn="just">
              <a:buNone/>
            </a:pP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13. Regime </a:t>
            </a: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especial para empreendimentos de infraestrutura de interesse social e utilidade pública </a:t>
            </a: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marL="442913" indent="-442913" algn="just">
              <a:buFont typeface="Arial" panose="020B0604020202020204" pitchFamily="34" charset="0"/>
              <a:buAutoNum type="arabicPeriod" startAt="14"/>
            </a:pPr>
            <a:r>
              <a:rPr lang="pt-BR" altLang="pt-BR" sz="1700" dirty="0" smtClean="0">
                <a:solidFill>
                  <a:srgbClr val="005EA8"/>
                </a:solidFill>
                <a:latin typeface="Arial Bold"/>
              </a:rPr>
              <a:t>Transparência </a:t>
            </a: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e proporcionalidade na composição da taxa de licenciamento</a:t>
            </a:r>
          </a:p>
          <a:p>
            <a:pPr marL="442913" indent="-442913" algn="just">
              <a:buFont typeface="Arial" panose="020B0604020202020204" pitchFamily="34" charset="0"/>
              <a:buAutoNum type="arabicPeriod" startAt="14"/>
            </a:pP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Adequação de normas estaduais e municipais para evitar distorções nos valores exigidos para a compensação ambiental</a:t>
            </a:r>
          </a:p>
          <a:p>
            <a:pPr marL="442913" indent="-442913" algn="just">
              <a:buFont typeface="Arial" panose="020B0604020202020204" pitchFamily="34" charset="0"/>
              <a:buAutoNum type="arabicPeriod" startAt="14"/>
            </a:pP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Dedução de outras medidas compensatórias do valor da compensação ambiental</a:t>
            </a:r>
          </a:p>
          <a:p>
            <a:pPr marL="442913" indent="-442913" algn="just">
              <a:buFont typeface="Arial" panose="020B0604020202020204" pitchFamily="34" charset="0"/>
              <a:buAutoNum type="arabicPeriod" startAt="14"/>
            </a:pP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Participação do empreendedor, no caso de interesse, na destinação dos recursos da compensação ambiental</a:t>
            </a:r>
          </a:p>
          <a:p>
            <a:pPr marL="442913" indent="-442913" algn="just">
              <a:buFont typeface="Arial" panose="020B0604020202020204" pitchFamily="34" charset="0"/>
              <a:buAutoNum type="arabicPeriod" startAt="14"/>
            </a:pPr>
            <a:r>
              <a:rPr lang="pt-BR" altLang="pt-BR" sz="1700" dirty="0">
                <a:solidFill>
                  <a:srgbClr val="005EA8"/>
                </a:solidFill>
                <a:latin typeface="Arial Bold"/>
              </a:rPr>
              <a:t>Autonomia para a atuação preventiva e imediata em caso de acidentes ou em situações de emergência</a:t>
            </a:r>
          </a:p>
          <a:p>
            <a:pPr marL="609600" indent="-609600">
              <a:buNone/>
            </a:pPr>
            <a:endParaRPr lang="en-US" altLang="pt-BR" sz="1700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76536" y="1556792"/>
            <a:ext cx="5347987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sz="2300" b="1" dirty="0" smtClean="0">
                <a:solidFill>
                  <a:srgbClr val="005EA8"/>
                </a:solidFill>
                <a:latin typeface="Arial Bold"/>
              </a:rPr>
              <a:t>PROCEDIMENTOS </a:t>
            </a:r>
            <a:r>
              <a:rPr lang="en-US" sz="1700" b="1" dirty="0" smtClean="0">
                <a:solidFill>
                  <a:srgbClr val="005EA8"/>
                </a:solidFill>
                <a:latin typeface="Arial Bold"/>
              </a:rPr>
              <a:t>(cont.)</a:t>
            </a:r>
            <a:endParaRPr lang="en-US" sz="1700" b="1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7" name="Retângulo 19"/>
          <p:cNvSpPr>
            <a:spLocks noChangeArrowheads="1"/>
          </p:cNvSpPr>
          <p:nvPr/>
        </p:nvSpPr>
        <p:spPr bwMode="auto">
          <a:xfrm>
            <a:off x="3224809" y="260648"/>
            <a:ext cx="6408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Proposta da Indústria </a:t>
            </a: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para o Aprimoramento do Licenciamento Ambiental</a:t>
            </a:r>
            <a:endParaRPr lang="pt-BR" altLang="pt-BR" sz="25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Diretrizes</a:t>
            </a: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097016" y="1353889"/>
            <a:ext cx="4808984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0208" y="2739182"/>
            <a:ext cx="7859216" cy="2634034"/>
          </a:xfrm>
        </p:spPr>
        <p:txBody>
          <a:bodyPr>
            <a:normAutofit/>
          </a:bodyPr>
          <a:lstStyle/>
          <a:p>
            <a:pPr marL="361950" indent="-361950" algn="just">
              <a:spcBef>
                <a:spcPts val="432"/>
              </a:spcBef>
              <a:buFont typeface="Arial" panose="020B0604020202020204" pitchFamily="34" charset="0"/>
              <a:buAutoNum type="arabicPeriod" startAt="19"/>
            </a:pPr>
            <a:r>
              <a:rPr lang="pt-BR" alt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Geração de documentos de referência para orientar de forma clara, objetiva e conclusiva a realização do estudo exigido, com a participação do setor </a:t>
            </a:r>
          </a:p>
          <a:p>
            <a:pPr marL="361950" indent="-361950" algn="just">
              <a:spcBef>
                <a:spcPts val="432"/>
              </a:spcBef>
              <a:buFont typeface="Arial" panose="020B0604020202020204" pitchFamily="34" charset="0"/>
              <a:buAutoNum type="arabicPeriod" startAt="19"/>
            </a:pP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Uniformização de conceitos e regras para orientar audiências e consultas públicas</a:t>
            </a:r>
          </a:p>
          <a:p>
            <a:pPr marL="361950" indent="-361950" algn="just">
              <a:spcBef>
                <a:spcPts val="432"/>
              </a:spcBef>
              <a:buFont typeface="Arial" panose="020B0604020202020204" pitchFamily="34" charset="0"/>
              <a:buAutoNum type="arabicPeriod" startAt="19"/>
            </a:pPr>
            <a:r>
              <a:rPr lang="pt-BR" alt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Uso efetivo de instrumentos de planejamento que orientem, simplifiquem e agilizem o licenciamento ambiental e reduzam a subjetividade dos critérios que orientam a emissão das licenças </a:t>
            </a:r>
            <a:endParaRPr lang="en-US" alt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old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20552" y="2249652"/>
            <a:ext cx="6408712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sz="2300" b="1" dirty="0" smtClean="0">
                <a:solidFill>
                  <a:srgbClr val="005EA8"/>
                </a:solidFill>
                <a:latin typeface="Arial Bold"/>
              </a:rPr>
              <a:t>INSTRUMENTOS DE PLANEJAMENTO</a:t>
            </a:r>
            <a:endParaRPr lang="en-US" sz="2300" b="1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7" name="Retângulo 19"/>
          <p:cNvSpPr>
            <a:spLocks noChangeArrowheads="1"/>
          </p:cNvSpPr>
          <p:nvPr/>
        </p:nvSpPr>
        <p:spPr bwMode="auto">
          <a:xfrm>
            <a:off x="3224809" y="445021"/>
            <a:ext cx="6408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Proposta da Indústria </a:t>
            </a: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para o Aprimoramento do Licenciamento Ambiental</a:t>
            </a:r>
            <a:endParaRPr lang="pt-BR" altLang="pt-BR" sz="25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Diretrizes</a:t>
            </a: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097016" y="1538262"/>
            <a:ext cx="4808984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72480" y="1802668"/>
            <a:ext cx="8784976" cy="320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605" tIns="47302" rIns="94605" bIns="473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42950" lvl="1" indent="-285750"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PL 3729/04 – Lei Geral de Licenciamento: tramita em regime de urgência no Congresso Nacional</a:t>
            </a:r>
          </a:p>
          <a:p>
            <a:pPr marL="742950" lvl="1" indent="-285750"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Apresentado</a:t>
            </a:r>
            <a:r>
              <a:rPr lang="pt-BR" altLang="pt-BR" dirty="0">
                <a:solidFill>
                  <a:srgbClr val="005EA8"/>
                </a:solidFill>
                <a:latin typeface="Arial Bold"/>
              </a:rPr>
              <a:t> substitutivo na Comissão de Finanças </a:t>
            </a: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e Tributação </a:t>
            </a:r>
            <a:r>
              <a:rPr lang="pt-BR" altLang="pt-BR" dirty="0">
                <a:solidFill>
                  <a:srgbClr val="005EA8"/>
                </a:solidFill>
                <a:latin typeface="Arial Bold"/>
              </a:rPr>
              <a:t>da Câmara dos Deputados pelo deputado Mauro Pereira </a:t>
            </a: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em 29/8/17</a:t>
            </a:r>
            <a:endParaRPr lang="pt-BR" altLang="pt-BR" dirty="0">
              <a:solidFill>
                <a:srgbClr val="005EA8"/>
              </a:solidFill>
              <a:latin typeface="Arial Bold"/>
            </a:endParaRPr>
          </a:p>
          <a:p>
            <a:pPr marL="742950" lvl="1" indent="-285750"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​​​</a:t>
            </a:r>
            <a:r>
              <a:rPr lang="pt-BR" altLang="pt-BR" dirty="0">
                <a:solidFill>
                  <a:srgbClr val="005EA8"/>
                </a:solidFill>
                <a:latin typeface="Arial Bold"/>
              </a:rPr>
              <a:t>Novo texto foi fruto de negociações entre o Ministério do Meio Ambiente e Ibama, setor produtivo </a:t>
            </a: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e </a:t>
            </a: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parlamentares</a:t>
            </a:r>
          </a:p>
          <a:p>
            <a:pPr marL="742950" lvl="1" indent="-285750"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Texto </a:t>
            </a:r>
            <a:r>
              <a:rPr lang="pt-BR" altLang="pt-BR" dirty="0">
                <a:solidFill>
                  <a:srgbClr val="005EA8"/>
                </a:solidFill>
                <a:latin typeface="Arial Bold"/>
              </a:rPr>
              <a:t>contempla as principais demandas do setor industrial para aprimorar o sistema de licenciamento</a:t>
            </a:r>
          </a:p>
          <a:p>
            <a:pPr marL="742950" lvl="1" indent="-285750"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Aguarda </a:t>
            </a:r>
            <a:r>
              <a:rPr lang="pt-BR" altLang="pt-BR" dirty="0">
                <a:solidFill>
                  <a:srgbClr val="005EA8"/>
                </a:solidFill>
                <a:latin typeface="Arial Bold"/>
              </a:rPr>
              <a:t>ser pautado no plenário </a:t>
            </a:r>
            <a:r>
              <a:rPr lang="pt-BR" altLang="pt-BR" dirty="0" smtClean="0">
                <a:solidFill>
                  <a:srgbClr val="005EA8"/>
                </a:solidFill>
                <a:latin typeface="Arial Bold"/>
              </a:rPr>
              <a:t>da Câmara</a:t>
            </a:r>
            <a:endParaRPr lang="pt-BR" altLang="pt-BR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5" name="Retângulo 19"/>
          <p:cNvSpPr>
            <a:spLocks noChangeArrowheads="1"/>
          </p:cNvSpPr>
          <p:nvPr/>
        </p:nvSpPr>
        <p:spPr bwMode="auto">
          <a:xfrm>
            <a:off x="4592959" y="404664"/>
            <a:ext cx="5112569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Licenciamento Ambiental</a:t>
            </a:r>
            <a:endParaRPr lang="pt-BR" altLang="pt-BR" sz="27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Estágio atual das Negociações</a:t>
            </a:r>
            <a:endParaRPr lang="pt-BR" altLang="pt-BR" sz="24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808984" y="851638"/>
            <a:ext cx="5112568" cy="1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10284" y="1549186"/>
            <a:ext cx="9145016" cy="6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605" tIns="47302" rIns="94605" bIns="473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700" dirty="0" smtClean="0">
                <a:solidFill>
                  <a:srgbClr val="17375E"/>
                </a:solidFill>
                <a:latin typeface="Arial Bold" pitchFamily="-109" charset="0"/>
              </a:rPr>
              <a:t>O </a:t>
            </a:r>
            <a:r>
              <a:rPr lang="pt-BR" altLang="pt-BR" sz="1700" dirty="0">
                <a:solidFill>
                  <a:srgbClr val="17375E"/>
                </a:solidFill>
                <a:latin typeface="Arial Bold" pitchFamily="-109" charset="0"/>
              </a:rPr>
              <a:t>texto em negociação traz importantes avanços ao </a:t>
            </a:r>
            <a:r>
              <a:rPr lang="pt-BR" altLang="pt-BR" sz="1700" dirty="0" smtClean="0">
                <a:solidFill>
                  <a:srgbClr val="17375E"/>
                </a:solidFill>
                <a:latin typeface="Arial Bold" pitchFamily="-109" charset="0"/>
              </a:rPr>
              <a:t>aprimoramento do </a:t>
            </a:r>
            <a:r>
              <a:rPr lang="pt-BR" altLang="pt-BR" sz="1700" dirty="0" smtClean="0">
                <a:solidFill>
                  <a:srgbClr val="17375E"/>
                </a:solidFill>
                <a:latin typeface="Arial Bold" pitchFamily="-109" charset="0"/>
              </a:rPr>
              <a:t>licenciamento </a:t>
            </a:r>
            <a:r>
              <a:rPr lang="pt-BR" altLang="pt-BR" sz="1700" dirty="0">
                <a:solidFill>
                  <a:srgbClr val="17375E"/>
                </a:solidFill>
                <a:latin typeface="Arial Bold" pitchFamily="-109" charset="0"/>
              </a:rPr>
              <a:t>ambiental</a:t>
            </a:r>
            <a:r>
              <a:rPr lang="pt-BR" altLang="pt-BR" sz="1700" dirty="0" smtClean="0">
                <a:solidFill>
                  <a:srgbClr val="17375E"/>
                </a:solidFill>
                <a:latin typeface="Arial Bold" pitchFamily="-109" charset="0"/>
              </a:rPr>
              <a:t>:</a:t>
            </a:r>
            <a:endParaRPr lang="pt-BR" altLang="pt-BR" sz="1700" dirty="0"/>
          </a:p>
        </p:txBody>
      </p:sp>
      <p:sp>
        <p:nvSpPr>
          <p:cNvPr id="4" name="Retângulo 19"/>
          <p:cNvSpPr>
            <a:spLocks noChangeArrowheads="1"/>
          </p:cNvSpPr>
          <p:nvPr/>
        </p:nvSpPr>
        <p:spPr bwMode="auto">
          <a:xfrm>
            <a:off x="4592959" y="404664"/>
            <a:ext cx="5112569" cy="6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Licenciamento Ambiental</a:t>
            </a:r>
            <a:endParaRPr lang="pt-BR" altLang="pt-BR" sz="27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808984" y="851638"/>
            <a:ext cx="5112568" cy="1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79463600"/>
              </p:ext>
            </p:extLst>
          </p:nvPr>
        </p:nvGraphicFramePr>
        <p:xfrm>
          <a:off x="632520" y="2204864"/>
          <a:ext cx="8028892" cy="352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5169024" y="1009445"/>
            <a:ext cx="383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Avanços no texto em negociação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1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76536" y="1628800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300" dirty="0" smtClean="0">
              <a:solidFill>
                <a:srgbClr val="0070C0"/>
              </a:solidFill>
              <a:latin typeface="Arial Bold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4000" b="1" dirty="0" smtClean="0">
                <a:solidFill>
                  <a:srgbClr val="005EA8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OBRIGADO!</a:t>
            </a:r>
          </a:p>
          <a:p>
            <a:pPr algn="ctr"/>
            <a:endParaRPr lang="pt-BR" sz="2300" b="1" dirty="0" smtClean="0">
              <a:solidFill>
                <a:srgbClr val="005EA8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pt-BR" sz="2300" b="1" dirty="0">
              <a:solidFill>
                <a:srgbClr val="005EA8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2300" b="1" dirty="0" smtClean="0">
                <a:solidFill>
                  <a:srgbClr val="005EA8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SHELLEY DE SOUZA CARNEIRO</a:t>
            </a:r>
            <a:endParaRPr lang="pt-BR" sz="1000" b="1" dirty="0" smtClean="0">
              <a:solidFill>
                <a:srgbClr val="005EA8"/>
              </a:solidFill>
              <a:latin typeface="Arial Bold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2300" dirty="0" smtClean="0">
                <a:solidFill>
                  <a:srgbClr val="005EA8"/>
                </a:solidFill>
                <a:latin typeface="Arial Bold"/>
                <a:ea typeface="Arial Unicode MS" pitchFamily="34" charset="-128"/>
                <a:cs typeface="Arial Unicode MS" pitchFamily="34" charset="-128"/>
              </a:rPr>
              <a:t>Gerente-Executivo de Meio Ambiente e Sustentabilidade</a:t>
            </a:r>
          </a:p>
          <a:p>
            <a:pPr algn="ctr"/>
            <a:r>
              <a:rPr lang="pt-BR" sz="2300" dirty="0" smtClean="0">
                <a:solidFill>
                  <a:srgbClr val="005EA8"/>
                </a:solidFill>
                <a:latin typeface="Arial Bold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300" dirty="0" smtClean="0">
                <a:solidFill>
                  <a:schemeClr val="bg1">
                    <a:lumMod val="50000"/>
                  </a:schemeClr>
                </a:solidFill>
                <a:latin typeface="Arial Bold"/>
                <a:ea typeface="Arial Unicode MS" pitchFamily="34" charset="-128"/>
                <a:cs typeface="Arial Unicode MS" pitchFamily="34" charset="-128"/>
              </a:rPr>
              <a:t>scarneiro@cni.org.br</a:t>
            </a:r>
            <a:endParaRPr lang="pt-BR" sz="2300" dirty="0">
              <a:solidFill>
                <a:schemeClr val="bg1">
                  <a:lumMod val="50000"/>
                </a:schemeClr>
              </a:solidFill>
              <a:latin typeface="Arial Bold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8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tângulo 19"/>
          <p:cNvSpPr>
            <a:spLocks noChangeArrowheads="1"/>
          </p:cNvSpPr>
          <p:nvPr/>
        </p:nvSpPr>
        <p:spPr bwMode="auto">
          <a:xfrm>
            <a:off x="381001" y="188914"/>
            <a:ext cx="48244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5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CONSTRUINDO E ORGANIZANDO O PENSAMENTO DA INDÚSTRIA</a:t>
            </a:r>
          </a:p>
        </p:txBody>
      </p:sp>
      <p:pic>
        <p:nvPicPr>
          <p:cNvPr id="20483" name="Imagem 15" descr="Logo-CNI-Int-Md-Assin-Port-Sg-Azul-Curvas.png"/>
          <p:cNvPicPr>
            <a:picLocks noChangeAspect="1"/>
          </p:cNvPicPr>
          <p:nvPr/>
        </p:nvPicPr>
        <p:blipFill>
          <a:blip r:embed="rId4" cstate="print"/>
          <a:srcRect l="21770" t="38451" r="18797" b="38451"/>
          <a:stretch>
            <a:fillRect/>
          </a:stretch>
        </p:blipFill>
        <p:spPr bwMode="auto">
          <a:xfrm>
            <a:off x="6609779" y="44451"/>
            <a:ext cx="2879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mesa"/>
          <p:cNvPicPr>
            <a:picLocks noChangeAspect="1"/>
          </p:cNvPicPr>
          <p:nvPr/>
        </p:nvPicPr>
        <p:blipFill>
          <a:blip r:embed="rId5" cstate="print"/>
          <a:srcRect t="54480"/>
          <a:stretch>
            <a:fillRect/>
          </a:stretch>
        </p:blipFill>
        <p:spPr bwMode="auto">
          <a:xfrm>
            <a:off x="381000" y="3736976"/>
            <a:ext cx="91440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 cstate="print"/>
          <a:srcRect l="53418" t="90633" r="-2"/>
          <a:stretch>
            <a:fillRect/>
          </a:stretch>
        </p:blipFill>
        <p:spPr bwMode="auto">
          <a:xfrm>
            <a:off x="5265738" y="6215064"/>
            <a:ext cx="42592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7" cstate="print"/>
          <a:srcRect l="44177" t="77240" r="8492" b="6499"/>
          <a:stretch>
            <a:fillRect/>
          </a:stretch>
        </p:blipFill>
        <p:spPr bwMode="auto">
          <a:xfrm>
            <a:off x="4421189" y="5297489"/>
            <a:ext cx="4327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6" cstate="print"/>
          <a:srcRect l="37460" t="67725" r="52911" b="16138"/>
          <a:stretch>
            <a:fillRect/>
          </a:stretch>
        </p:blipFill>
        <p:spPr bwMode="auto">
          <a:xfrm>
            <a:off x="3806826" y="4645025"/>
            <a:ext cx="8794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6" cstate="print"/>
          <a:srcRect l="50000" t="75793" r="40633" b="13249"/>
          <a:stretch>
            <a:fillRect/>
          </a:stretch>
        </p:blipFill>
        <p:spPr bwMode="auto">
          <a:xfrm>
            <a:off x="4953000" y="5197476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6" cstate="print"/>
          <a:srcRect l="59367" t="69366" r="31772" b="18727"/>
          <a:stretch>
            <a:fillRect/>
          </a:stretch>
        </p:blipFill>
        <p:spPr bwMode="auto">
          <a:xfrm>
            <a:off x="5810251" y="4757739"/>
            <a:ext cx="8096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 cstate="print"/>
          <a:srcRect l="70079" t="72237" r="23164" b="18727"/>
          <a:stretch>
            <a:fillRect/>
          </a:stretch>
        </p:blipFill>
        <p:spPr bwMode="auto">
          <a:xfrm>
            <a:off x="6789739" y="4954589"/>
            <a:ext cx="6175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6" cstate="print"/>
          <a:srcRect l="78987" t="69368" r="12659" b="20506"/>
          <a:stretch>
            <a:fillRect/>
          </a:stretch>
        </p:blipFill>
        <p:spPr bwMode="auto">
          <a:xfrm>
            <a:off x="7604125" y="4757739"/>
            <a:ext cx="7635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/>
          <a:srcRect l="87341" t="75793" r="4324" b="14937"/>
          <a:stretch>
            <a:fillRect/>
          </a:stretch>
        </p:blipFill>
        <p:spPr bwMode="auto">
          <a:xfrm>
            <a:off x="8367713" y="5197475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 descr="G:\Historico\Criacao\Clientes\2013\CNI\12479_Relações com o mercado\12479_PNG\UC\S19_andre_1.png"/>
          <p:cNvPicPr>
            <a:picLocks noChangeAspect="1" noChangeArrowheads="1"/>
          </p:cNvPicPr>
          <p:nvPr/>
        </p:nvPicPr>
        <p:blipFill>
          <a:blip r:embed="rId8" cstate="print"/>
          <a:srcRect r="37778" b="13863"/>
          <a:stretch>
            <a:fillRect/>
          </a:stretch>
        </p:blipFill>
        <p:spPr bwMode="auto">
          <a:xfrm>
            <a:off x="381001" y="1512888"/>
            <a:ext cx="74517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 descr="G:\Historico\Criacao\Clientes\2013\CNI\12479_Relações com o mercado\12479_PNG\UC\S19_andre_2.png"/>
          <p:cNvPicPr>
            <a:picLocks noChangeAspect="1" noChangeArrowheads="1"/>
          </p:cNvPicPr>
          <p:nvPr/>
        </p:nvPicPr>
        <p:blipFill>
          <a:blip r:embed="rId9" cstate="print"/>
          <a:srcRect r="12675"/>
          <a:stretch>
            <a:fillRect/>
          </a:stretch>
        </p:blipFill>
        <p:spPr bwMode="auto">
          <a:xfrm>
            <a:off x="0" y="844551"/>
            <a:ext cx="9906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tângulo 42"/>
          <p:cNvSpPr>
            <a:spLocks noChangeArrowheads="1"/>
          </p:cNvSpPr>
          <p:nvPr/>
        </p:nvSpPr>
        <p:spPr bwMode="auto">
          <a:xfrm>
            <a:off x="488504" y="1829724"/>
            <a:ext cx="6024438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rebuchet MS" pitchFamily="34" charset="0"/>
              </a:rPr>
              <a:t>A CNI, há 75 anos, é a principal organização representativa da indústria. Seu desafio é aumentar a </a:t>
            </a:r>
            <a:r>
              <a:rPr lang="pt-BR" altLang="pt-BR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competitividade da indústria brasileira </a:t>
            </a:r>
            <a:r>
              <a:rPr lang="pt-BR" altLang="pt-BR" sz="1800" b="1" dirty="0">
                <a:solidFill>
                  <a:schemeClr val="bg1"/>
                </a:solidFill>
                <a:latin typeface="Trebuchet MS" pitchFamily="34" charset="0"/>
              </a:rPr>
              <a:t>por meio da transformação do seu ambiente de atuação. Para isso, constrói e defende propostas de políticas públicas e dialoga de maneira permanente com o Congresso Nacional, o Governo Federal e o Poder Judiciário. </a:t>
            </a:r>
          </a:p>
        </p:txBody>
      </p:sp>
    </p:spTree>
    <p:extLst>
      <p:ext uri="{BB962C8B-B14F-4D97-AF65-F5344CB8AC3E}">
        <p14:creationId xmlns:p14="http://schemas.microsoft.com/office/powerpoint/2010/main" val="2857244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9"/>
          <p:cNvSpPr>
            <a:spLocks noChangeArrowheads="1"/>
          </p:cNvSpPr>
          <p:nvPr/>
        </p:nvSpPr>
        <p:spPr bwMode="auto">
          <a:xfrm>
            <a:off x="2720753" y="558031"/>
            <a:ext cx="691276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3000" b="1" dirty="0">
                <a:solidFill>
                  <a:srgbClr val="005EA8"/>
                </a:solidFill>
                <a:latin typeface="Arial Bold"/>
                <a:cs typeface="Arial" charset="0"/>
              </a:rPr>
              <a:t>Gerência Executiva </a:t>
            </a: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de </a:t>
            </a:r>
          </a:p>
          <a:p>
            <a:pPr algn="r">
              <a:lnSpc>
                <a:spcPct val="90000"/>
              </a:lnSpc>
            </a:pP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Meio </a:t>
            </a:r>
            <a:r>
              <a:rPr lang="pt-BR" altLang="pt-BR" sz="3000" b="1" dirty="0">
                <a:solidFill>
                  <a:srgbClr val="005EA8"/>
                </a:solidFill>
                <a:latin typeface="Arial Bold"/>
                <a:cs typeface="Arial" charset="0"/>
              </a:rPr>
              <a:t>Ambiente </a:t>
            </a: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e Sustentabilidade</a:t>
            </a:r>
            <a:endParaRPr lang="pt-BR" altLang="pt-BR" sz="3000" b="1" dirty="0">
              <a:solidFill>
                <a:srgbClr val="005EA8"/>
              </a:solidFill>
              <a:latin typeface="Arial Bold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3000" b="1" dirty="0" smtClean="0">
              <a:solidFill>
                <a:srgbClr val="005EA8"/>
              </a:solidFill>
              <a:latin typeface="Arial Bold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58" y="1484784"/>
            <a:ext cx="5907030" cy="419952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4376936" y="1484784"/>
            <a:ext cx="5544616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6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3872880" y="1394917"/>
            <a:ext cx="978408" cy="1528465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33" name="Seta em curva para a direita 32"/>
          <p:cNvSpPr/>
          <p:nvPr/>
        </p:nvSpPr>
        <p:spPr>
          <a:xfrm flipV="1">
            <a:off x="5385048" y="3356993"/>
            <a:ext cx="1152128" cy="769441"/>
          </a:xfrm>
          <a:prstGeom prst="curvedRightArrow">
            <a:avLst>
              <a:gd name="adj1" fmla="val 25557"/>
              <a:gd name="adj2" fmla="val 48339"/>
              <a:gd name="adj3" fmla="val 33253"/>
            </a:avLst>
          </a:prstGeom>
          <a:solidFill>
            <a:srgbClr val="0070C0">
              <a:alpha val="55000"/>
            </a:srgbClr>
          </a:solidFill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35" name="Seta em curva para cima 34"/>
          <p:cNvSpPr/>
          <p:nvPr/>
        </p:nvSpPr>
        <p:spPr>
          <a:xfrm>
            <a:off x="5673080" y="3842089"/>
            <a:ext cx="1216152" cy="769441"/>
          </a:xfrm>
          <a:prstGeom prst="curvedUp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39" name="Fluxograma: Processo alternativo 38"/>
          <p:cNvSpPr/>
          <p:nvPr/>
        </p:nvSpPr>
        <p:spPr>
          <a:xfrm>
            <a:off x="6753200" y="4461805"/>
            <a:ext cx="914400" cy="851297"/>
          </a:xfrm>
          <a:prstGeom prst="flowChartAlternateProces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7905328" y="3417218"/>
            <a:ext cx="914400" cy="108198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6681192" y="3273202"/>
            <a:ext cx="914400" cy="108198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13" name="Retângulo 19"/>
          <p:cNvSpPr>
            <a:spLocks noChangeArrowheads="1"/>
          </p:cNvSpPr>
          <p:nvPr/>
        </p:nvSpPr>
        <p:spPr bwMode="auto">
          <a:xfrm>
            <a:off x="3224809" y="404664"/>
            <a:ext cx="6408712" cy="14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3000" b="1" dirty="0">
                <a:solidFill>
                  <a:srgbClr val="005EA8"/>
                </a:solidFill>
                <a:latin typeface="Arial Bold"/>
                <a:cs typeface="Arial" charset="0"/>
              </a:rPr>
              <a:t>Gerência Executiva </a:t>
            </a: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de </a:t>
            </a:r>
          </a:p>
          <a:p>
            <a:pPr algn="r">
              <a:lnSpc>
                <a:spcPct val="90000"/>
              </a:lnSpc>
            </a:pP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Meio </a:t>
            </a:r>
            <a:r>
              <a:rPr lang="pt-BR" altLang="pt-BR" sz="3000" b="1" dirty="0">
                <a:solidFill>
                  <a:srgbClr val="005EA8"/>
                </a:solidFill>
                <a:latin typeface="Arial Bold"/>
                <a:cs typeface="Arial" charset="0"/>
              </a:rPr>
              <a:t>Ambiente </a:t>
            </a: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e Sustentabilidade</a:t>
            </a:r>
            <a:endParaRPr lang="pt-BR" altLang="pt-BR" sz="3000" b="1" dirty="0">
              <a:solidFill>
                <a:srgbClr val="005EA8"/>
              </a:solidFill>
              <a:latin typeface="Arial Bold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old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Defesa de Interesses</a:t>
            </a:r>
            <a:endParaRPr lang="pt-BR" altLang="pt-BR" sz="2700" b="1" dirty="0">
              <a:solidFill>
                <a:schemeClr val="accent6">
                  <a:lumMod val="75000"/>
                </a:schemeClr>
              </a:solidFill>
              <a:latin typeface="Arial Bold"/>
              <a:cs typeface="Arial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6033120" y="1331417"/>
            <a:ext cx="3888432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/>
          <a:srcRect t="24934" r="57272"/>
          <a:stretch>
            <a:fillRect/>
          </a:stretch>
        </p:blipFill>
        <p:spPr bwMode="auto">
          <a:xfrm>
            <a:off x="1" y="1970979"/>
            <a:ext cx="7545287" cy="48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ítulo 1"/>
          <p:cNvSpPr txBox="1">
            <a:spLocks/>
          </p:cNvSpPr>
          <p:nvPr/>
        </p:nvSpPr>
        <p:spPr bwMode="auto">
          <a:xfrm>
            <a:off x="920552" y="2646040"/>
            <a:ext cx="6577880" cy="344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Ações de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Representação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ea typeface="+mn-ea"/>
              <a:cs typeface="Arial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Estudos, Publicações e Posicionamentos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ea typeface="+mn-ea"/>
              <a:cs typeface="Arial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Eventos, Capacitações e Premiações</a:t>
            </a:r>
          </a:p>
          <a:p>
            <a:pPr marL="2857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Conselho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Temático de Meio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Ambiente e Sustentabilidade Nacional e Regionais </a:t>
            </a:r>
          </a:p>
          <a:p>
            <a:pPr marL="271463" algn="l">
              <a:lnSpc>
                <a:spcPct val="150000"/>
              </a:lnSpc>
              <a:spcAft>
                <a:spcPts val="0"/>
              </a:spcAft>
            </a:pPr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(Centro-Norte, Nordeste e Sul-Sudeste)</a:t>
            </a:r>
          </a:p>
          <a:p>
            <a:pPr marL="2857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6 Redes Temáticas </a:t>
            </a:r>
          </a:p>
          <a:p>
            <a:pPr marL="271463" algn="l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ea typeface="+mn-ea"/>
                <a:cs typeface="Arial" charset="0"/>
              </a:rPr>
              <a:t>Resíduos Sólidos, Recursos Hídricos, Biodiversidade, Florestas, Clima, e Produção e Consumo Sustentáveis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ea typeface="+mn-ea"/>
              <a:cs typeface="Arial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/>
          <a:srcRect t="22247" r="93503"/>
          <a:stretch>
            <a:fillRect/>
          </a:stretch>
        </p:blipFill>
        <p:spPr bwMode="auto">
          <a:xfrm>
            <a:off x="0" y="1556792"/>
            <a:ext cx="105886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1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3872880" y="1124744"/>
            <a:ext cx="978408" cy="1528465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13" name="Retângulo 19"/>
          <p:cNvSpPr>
            <a:spLocks noChangeArrowheads="1"/>
          </p:cNvSpPr>
          <p:nvPr/>
        </p:nvSpPr>
        <p:spPr bwMode="auto">
          <a:xfrm>
            <a:off x="3224809" y="404664"/>
            <a:ext cx="6408712" cy="14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3000" b="1" dirty="0">
                <a:solidFill>
                  <a:srgbClr val="005EA8"/>
                </a:solidFill>
                <a:latin typeface="Arial Bold"/>
                <a:cs typeface="Arial" charset="0"/>
              </a:rPr>
              <a:t>Gerência Executiva </a:t>
            </a: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de </a:t>
            </a:r>
          </a:p>
          <a:p>
            <a:pPr algn="r">
              <a:lnSpc>
                <a:spcPct val="90000"/>
              </a:lnSpc>
            </a:pP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Meio </a:t>
            </a:r>
            <a:r>
              <a:rPr lang="pt-BR" altLang="pt-BR" sz="3000" b="1" dirty="0">
                <a:solidFill>
                  <a:srgbClr val="005EA8"/>
                </a:solidFill>
                <a:latin typeface="Arial Bold"/>
                <a:cs typeface="Arial" charset="0"/>
              </a:rPr>
              <a:t>Ambiente </a:t>
            </a:r>
            <a:r>
              <a:rPr lang="pt-BR" altLang="pt-BR" sz="3000" b="1" dirty="0" smtClean="0">
                <a:solidFill>
                  <a:srgbClr val="005EA8"/>
                </a:solidFill>
                <a:latin typeface="Arial Bold"/>
                <a:cs typeface="Arial" charset="0"/>
              </a:rPr>
              <a:t>e Sustentabilidade</a:t>
            </a:r>
            <a:endParaRPr lang="pt-BR" altLang="pt-BR" sz="3000" b="1" dirty="0">
              <a:solidFill>
                <a:srgbClr val="005EA8"/>
              </a:solidFill>
              <a:latin typeface="Arial Bold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old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Base de Representação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673080" y="1331417"/>
            <a:ext cx="4248472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ta em curva para a direita 32"/>
          <p:cNvSpPr/>
          <p:nvPr/>
        </p:nvSpPr>
        <p:spPr>
          <a:xfrm flipV="1">
            <a:off x="5612599" y="3434072"/>
            <a:ext cx="1152128" cy="769441"/>
          </a:xfrm>
          <a:prstGeom prst="curvedRightArrow">
            <a:avLst>
              <a:gd name="adj1" fmla="val 25557"/>
              <a:gd name="adj2" fmla="val 48339"/>
              <a:gd name="adj3" fmla="val 33253"/>
            </a:avLst>
          </a:prstGeom>
          <a:solidFill>
            <a:srgbClr val="0070C0">
              <a:alpha val="55000"/>
            </a:srgbClr>
          </a:solidFill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35" name="Seta em curva para cima 34"/>
          <p:cNvSpPr/>
          <p:nvPr/>
        </p:nvSpPr>
        <p:spPr>
          <a:xfrm>
            <a:off x="5900631" y="3919168"/>
            <a:ext cx="1216152" cy="769441"/>
          </a:xfrm>
          <a:prstGeom prst="curvedUp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39" name="Fluxograma: Processo alternativo 38"/>
          <p:cNvSpPr/>
          <p:nvPr/>
        </p:nvSpPr>
        <p:spPr>
          <a:xfrm>
            <a:off x="6980751" y="4538884"/>
            <a:ext cx="914400" cy="851297"/>
          </a:xfrm>
          <a:prstGeom prst="flowChartAlternateProces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8132879" y="3494297"/>
            <a:ext cx="914400" cy="108198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6908743" y="3350281"/>
            <a:ext cx="914400" cy="108198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t-BR" sz="4400" b="1" dirty="0">
              <a:solidFill>
                <a:srgbClr val="002060"/>
              </a:solidFill>
              <a:latin typeface="Arial MT Black" pitchFamily="2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645693" y="2420888"/>
            <a:ext cx="1933473" cy="10361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 Bold"/>
              </a:rPr>
              <a:t>CNI</a:t>
            </a:r>
          </a:p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 Bold"/>
              </a:rPr>
              <a:t>GEMAS</a:t>
            </a:r>
          </a:p>
        </p:txBody>
      </p:sp>
      <p:sp>
        <p:nvSpPr>
          <p:cNvPr id="15" name="Elipse 14"/>
          <p:cNvSpPr/>
          <p:nvPr/>
        </p:nvSpPr>
        <p:spPr>
          <a:xfrm>
            <a:off x="2653313" y="3552713"/>
            <a:ext cx="1640783" cy="9054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accent6">
                    <a:lumMod val="75000"/>
                  </a:schemeClr>
                </a:solidFill>
                <a:latin typeface="Arial Bold"/>
              </a:rPr>
              <a:t>COEMA Nacional</a:t>
            </a:r>
          </a:p>
        </p:txBody>
      </p:sp>
      <p:sp>
        <p:nvSpPr>
          <p:cNvPr id="16" name="Elipse 15"/>
          <p:cNvSpPr/>
          <p:nvPr/>
        </p:nvSpPr>
        <p:spPr>
          <a:xfrm>
            <a:off x="4762890" y="4231809"/>
            <a:ext cx="1816275" cy="78002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6 REDES Temáticas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604859" y="5250691"/>
            <a:ext cx="135966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33" dirty="0">
                <a:latin typeface="Arial Bold"/>
              </a:rPr>
              <a:t>Associações</a:t>
            </a:r>
          </a:p>
        </p:txBody>
      </p:sp>
      <p:sp>
        <p:nvSpPr>
          <p:cNvPr id="18" name="Elipse 17"/>
          <p:cNvSpPr/>
          <p:nvPr/>
        </p:nvSpPr>
        <p:spPr>
          <a:xfrm>
            <a:off x="6931068" y="3552714"/>
            <a:ext cx="1792250" cy="84886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accent6">
                    <a:lumMod val="75000"/>
                  </a:schemeClr>
                </a:solidFill>
                <a:latin typeface="Arial Bold"/>
              </a:rPr>
              <a:t>COEMAS </a:t>
            </a:r>
          </a:p>
          <a:p>
            <a:pPr algn="ctr"/>
            <a:r>
              <a:rPr lang="pt-BR" sz="1700" b="1" dirty="0">
                <a:solidFill>
                  <a:schemeClr val="accent6">
                    <a:lumMod val="75000"/>
                  </a:schemeClr>
                </a:solidFill>
                <a:latin typeface="Arial Bold"/>
              </a:rPr>
              <a:t>Regionais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106609" y="5463384"/>
            <a:ext cx="112883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33" dirty="0">
                <a:latin typeface="Arial Bold"/>
              </a:rPr>
              <a:t>Empresas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6370239" y="5250691"/>
            <a:ext cx="129394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33" dirty="0">
                <a:latin typeface="Arial Bold"/>
              </a:rPr>
              <a:t>Federações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204494" y="4736868"/>
            <a:ext cx="129394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33" dirty="0">
                <a:latin typeface="Arial Bold"/>
              </a:rPr>
              <a:t>Federações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856656" y="4729934"/>
            <a:ext cx="135966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33" dirty="0">
                <a:latin typeface="Arial Bold"/>
              </a:rPr>
              <a:t>Associações</a:t>
            </a: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5583282" y="3552714"/>
            <a:ext cx="0" cy="62250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403673" y="3269757"/>
            <a:ext cx="703193" cy="3961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4809101" y="5034689"/>
            <a:ext cx="340323" cy="24578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66545" y="5030664"/>
            <a:ext cx="351596" cy="2069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5641881" y="5100096"/>
            <a:ext cx="0" cy="33954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7619496" y="4741564"/>
            <a:ext cx="129394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33" dirty="0">
                <a:latin typeface="Arial Bold"/>
              </a:rPr>
              <a:t>Federações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2839690" y="4487105"/>
            <a:ext cx="288948" cy="2669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 flipV="1">
            <a:off x="7895151" y="4470799"/>
            <a:ext cx="237729" cy="2942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4081143" y="3256808"/>
            <a:ext cx="703193" cy="3961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04849" y="1875430"/>
            <a:ext cx="2903614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old"/>
                <a:cs typeface="Arial" charset="0"/>
              </a:rPr>
              <a:t>Mais de </a:t>
            </a:r>
            <a:r>
              <a:rPr lang="pt-BR" altLang="pt-BR" sz="3200" b="1" dirty="0">
                <a:solidFill>
                  <a:srgbClr val="00B050"/>
                </a:solidFill>
                <a:latin typeface="Arial Bold"/>
                <a:cs typeface="Arial" charset="0"/>
              </a:rPr>
              <a:t>4</a:t>
            </a:r>
            <a:r>
              <a:rPr lang="pt-BR" altLang="pt-BR" sz="3200" b="1" dirty="0" smtClean="0">
                <a:solidFill>
                  <a:srgbClr val="00B050"/>
                </a:solidFill>
                <a:latin typeface="Arial Bold"/>
                <a:cs typeface="Arial" charset="0"/>
              </a:rPr>
              <a:t>00</a:t>
            </a:r>
            <a:r>
              <a:rPr lang="pt-BR" alt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old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t-BR" alt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old"/>
                <a:cs typeface="Arial" charset="0"/>
              </a:rPr>
              <a:t>representantes </a:t>
            </a:r>
          </a:p>
          <a:p>
            <a:pPr>
              <a:lnSpc>
                <a:spcPct val="90000"/>
              </a:lnSpc>
            </a:pPr>
            <a:r>
              <a:rPr lang="pt-BR" alt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old"/>
                <a:cs typeface="Arial" charset="0"/>
              </a:rPr>
              <a:t>Envolvidos</a:t>
            </a:r>
          </a:p>
        </p:txBody>
      </p:sp>
      <p:cxnSp>
        <p:nvCxnSpPr>
          <p:cNvPr id="60" name="Conector de seta reta 59"/>
          <p:cNvCxnSpPr/>
          <p:nvPr/>
        </p:nvCxnSpPr>
        <p:spPr>
          <a:xfrm rot="16200000" flipH="1">
            <a:off x="3667947" y="4487105"/>
            <a:ext cx="288948" cy="2669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8186248" y="5132097"/>
            <a:ext cx="1" cy="31312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7664183" y="5461644"/>
            <a:ext cx="115127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33" dirty="0" smtClean="0">
                <a:latin typeface="Arial Bold"/>
              </a:rPr>
              <a:t>Sindicatos</a:t>
            </a:r>
            <a:endParaRPr lang="pt-BR" sz="1633" dirty="0"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131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88504" y="2492896"/>
            <a:ext cx="5410631" cy="3600400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Incompatibilidade entre as normas nacionais, estaduais e municipais</a:t>
            </a:r>
          </a:p>
          <a:p>
            <a:pPr marL="271463" indent="-2714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Classificação do empreendimento com base no porte e potencial </a:t>
            </a: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poluidor: </a:t>
            </a: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parâmetros não são homogêneos</a:t>
            </a:r>
          </a:p>
          <a:p>
            <a:pPr marL="271463" indent="-2714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Validade </a:t>
            </a: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das licenças: de 1 a 8 anos</a:t>
            </a:r>
          </a:p>
          <a:p>
            <a:pPr marL="271463" indent="-2714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Falta de clareza e uniformização na definição do conteúdo dos estudos ambientais: muito </a:t>
            </a: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genéricos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700" dirty="0" smtClean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pt-BR" sz="1700" dirty="0" smtClean="0">
              <a:solidFill>
                <a:srgbClr val="005EA8"/>
              </a:solidFill>
              <a:latin typeface="Arial Bold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54407561"/>
              </p:ext>
            </p:extLst>
          </p:nvPr>
        </p:nvGraphicFramePr>
        <p:xfrm>
          <a:off x="6875416" y="2420888"/>
          <a:ext cx="2923919" cy="236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416496" y="17821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altLang="pt-BR" b="1" dirty="0">
                <a:solidFill>
                  <a:srgbClr val="005EA8"/>
                </a:solidFill>
                <a:latin typeface="Arial Bold"/>
              </a:rPr>
              <a:t>PARTICIPANTES: 25 FEDERAÇÕES DE INDÚSTRIA</a:t>
            </a:r>
          </a:p>
        </p:txBody>
      </p:sp>
      <p:sp>
        <p:nvSpPr>
          <p:cNvPr id="7" name="Retângulo 19"/>
          <p:cNvSpPr>
            <a:spLocks noChangeArrowheads="1"/>
          </p:cNvSpPr>
          <p:nvPr/>
        </p:nvSpPr>
        <p:spPr bwMode="auto">
          <a:xfrm>
            <a:off x="3224809" y="463551"/>
            <a:ext cx="6408712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Pesquisa CNI Sobre Licenciamento Ambiental</a:t>
            </a:r>
            <a:endParaRPr lang="pt-BR" altLang="pt-BR" sz="27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Resultados</a:t>
            </a:r>
          </a:p>
          <a:p>
            <a:pPr algn="r">
              <a:lnSpc>
                <a:spcPct val="90000"/>
              </a:lnSpc>
            </a:pP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6753200" y="1318296"/>
            <a:ext cx="3168352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4568" y="1947441"/>
            <a:ext cx="8136904" cy="3209751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Manifestação </a:t>
            </a: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de </a:t>
            </a:r>
            <a:r>
              <a:rPr lang="pt-BR" altLang="pt-BR" sz="2200" dirty="0" smtClean="0">
                <a:solidFill>
                  <a:srgbClr val="005EA8"/>
                </a:solidFill>
                <a:latin typeface="Arial Bold"/>
              </a:rPr>
              <a:t>órgãos intervenientes não coordenada – atraso nos </a:t>
            </a: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processos de licenciamento</a:t>
            </a:r>
          </a:p>
          <a:p>
            <a:pPr marL="271463" indent="-2714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Condicionantes extrapolam o caráter ambiental e são elaboradas sem critérios técnicos</a:t>
            </a:r>
          </a:p>
          <a:p>
            <a:pPr marL="271463" indent="-2714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Uso de instrumentos de planejamento em escala incompatível com o licenciamento</a:t>
            </a:r>
          </a:p>
          <a:p>
            <a:pPr marL="271463" indent="-2714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Forte influência do Ministério Público: manifestações anulam a decisão do estado e alteram a classificação do empreendimento</a:t>
            </a:r>
          </a:p>
          <a:p>
            <a:pPr marL="271463" indent="-2714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05EA8"/>
                </a:solidFill>
                <a:latin typeface="Arial Bold"/>
              </a:rPr>
              <a:t>Realização de audiências públicas conforme regras estaduais</a:t>
            </a:r>
          </a:p>
          <a:p>
            <a:pPr marL="271463" indent="-2714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1700" dirty="0" smtClean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1700" dirty="0">
              <a:solidFill>
                <a:srgbClr val="005EA8"/>
              </a:solidFill>
              <a:latin typeface="Arial Bold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pt-BR" sz="1700" dirty="0" smtClean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5" name="Retângulo 19"/>
          <p:cNvSpPr>
            <a:spLocks noChangeArrowheads="1"/>
          </p:cNvSpPr>
          <p:nvPr/>
        </p:nvSpPr>
        <p:spPr bwMode="auto">
          <a:xfrm>
            <a:off x="3224809" y="463551"/>
            <a:ext cx="6408712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7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Pesquisa CNI Sobre Licenciamento Ambiental</a:t>
            </a:r>
            <a:endParaRPr lang="pt-BR" altLang="pt-BR" sz="27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Resultados</a:t>
            </a:r>
          </a:p>
          <a:p>
            <a:pPr algn="r">
              <a:lnSpc>
                <a:spcPct val="90000"/>
              </a:lnSpc>
            </a:pP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753200" y="1318296"/>
            <a:ext cx="3168352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9"/>
          <p:cNvSpPr>
            <a:spLocks noChangeArrowheads="1"/>
          </p:cNvSpPr>
          <p:nvPr/>
        </p:nvSpPr>
        <p:spPr bwMode="auto">
          <a:xfrm>
            <a:off x="3224809" y="463551"/>
            <a:ext cx="6408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Proposta da Indústria </a:t>
            </a: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para o Aprimoramento do Licenciamento Ambiental</a:t>
            </a:r>
            <a:endParaRPr lang="pt-BR" altLang="pt-BR" sz="25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Diretrizes</a:t>
            </a: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097016" y="1556792"/>
            <a:ext cx="4808984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0" y="1039066"/>
            <a:ext cx="2613149" cy="3703823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144632" y="3645024"/>
            <a:ext cx="4560896" cy="20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dirty="0" smtClean="0">
                <a:solidFill>
                  <a:srgbClr val="005EA8"/>
                </a:solidFill>
                <a:latin typeface="Arial Bold"/>
              </a:rPr>
              <a:t>As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propostas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de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diretrizes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estão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divididas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em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3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blocos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:</a:t>
            </a:r>
          </a:p>
          <a:p>
            <a:endParaRPr lang="en-US" dirty="0" smtClean="0">
              <a:solidFill>
                <a:srgbClr val="005EA8"/>
              </a:solidFill>
              <a:latin typeface="Arial 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Estrutura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e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Gestão</a:t>
            </a:r>
            <a:endParaRPr lang="en-US" dirty="0" smtClean="0">
              <a:solidFill>
                <a:srgbClr val="005EA8"/>
              </a:solidFill>
              <a:latin typeface="Arial 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Procedimentos</a:t>
            </a:r>
            <a:endParaRPr lang="en-US" dirty="0" smtClean="0">
              <a:solidFill>
                <a:srgbClr val="005EA8"/>
              </a:solidFill>
              <a:latin typeface="Arial 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Estudos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e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Instrumentos</a:t>
            </a:r>
            <a:r>
              <a:rPr lang="en-US" dirty="0" smtClean="0">
                <a:solidFill>
                  <a:srgbClr val="005EA8"/>
                </a:solidFill>
                <a:latin typeface="Arial Bold"/>
              </a:rPr>
              <a:t> de </a:t>
            </a:r>
            <a:r>
              <a:rPr lang="en-US" dirty="0" err="1" smtClean="0">
                <a:solidFill>
                  <a:srgbClr val="005EA8"/>
                </a:solidFill>
                <a:latin typeface="Arial Bold"/>
              </a:rPr>
              <a:t>Planejamento</a:t>
            </a:r>
            <a:endParaRPr lang="en-US" dirty="0">
              <a:solidFill>
                <a:srgbClr val="005EA8"/>
              </a:solidFill>
              <a:latin typeface="Arial Bold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1916832"/>
            <a:ext cx="2592288" cy="3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11955" y="2647453"/>
            <a:ext cx="7780858" cy="4525963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Instituição e fortalecimento dos instrumentos de cooperação previstos na LC 140/11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Fortalecimento dos órgãos ambientais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</a:rPr>
              <a:t>Autonomia do órgão ambiental licenciador como condutor do processo de licenciamento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Informatização integrada de todo o processo de licenciamento ambiental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ART para laudos ou pareceres emitidos por técnicos de órgãos externos ao </a:t>
            </a:r>
            <a:r>
              <a:rPr lang="pt-BR" altLang="pt-BR" sz="1800" dirty="0" err="1">
                <a:solidFill>
                  <a:srgbClr val="005EA8"/>
                </a:solidFill>
                <a:latin typeface="Arial Bold"/>
              </a:rPr>
              <a:t>Sisnama</a:t>
            </a:r>
            <a:r>
              <a:rPr lang="pt-BR" altLang="pt-BR" sz="1800" dirty="0">
                <a:solidFill>
                  <a:srgbClr val="005EA8"/>
                </a:solidFill>
                <a:latin typeface="Arial Bold"/>
              </a:rPr>
              <a:t> </a:t>
            </a:r>
            <a:endParaRPr lang="en-US" altLang="pt-BR" sz="1800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92560" y="2188185"/>
            <a:ext cx="5347987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sz="2300" b="1" dirty="0" smtClean="0">
                <a:solidFill>
                  <a:srgbClr val="005EA8"/>
                </a:solidFill>
                <a:latin typeface="Arial Bold"/>
              </a:rPr>
              <a:t>ESTRUTURA E GESTÃO</a:t>
            </a:r>
            <a:endParaRPr lang="en-US" sz="2300" b="1" dirty="0">
              <a:solidFill>
                <a:srgbClr val="005EA8"/>
              </a:solidFill>
              <a:latin typeface="Arial Bold"/>
            </a:endParaRPr>
          </a:p>
        </p:txBody>
      </p:sp>
      <p:sp>
        <p:nvSpPr>
          <p:cNvPr id="9" name="Retângulo 19"/>
          <p:cNvSpPr>
            <a:spLocks noChangeArrowheads="1"/>
          </p:cNvSpPr>
          <p:nvPr/>
        </p:nvSpPr>
        <p:spPr bwMode="auto">
          <a:xfrm>
            <a:off x="3224809" y="463551"/>
            <a:ext cx="6408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Proposta da Indústria </a:t>
            </a: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005EA8"/>
                </a:solidFill>
                <a:latin typeface="Arial Black" panose="020B0A04020102020204" pitchFamily="34" charset="0"/>
                <a:cs typeface="Arial" charset="0"/>
              </a:rPr>
              <a:t>para o Aprimoramento do Licenciamento Ambiental</a:t>
            </a:r>
            <a:endParaRPr lang="pt-BR" altLang="pt-BR" sz="2500" b="1" dirty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pt-BR" altLang="pt-BR" sz="1000" b="1" dirty="0" smtClean="0">
              <a:solidFill>
                <a:srgbClr val="005EA8"/>
              </a:solidFill>
              <a:latin typeface="Arial Black" panose="020B0A04020102020204" pitchFamily="34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500" b="1" dirty="0" smtClean="0">
                <a:solidFill>
                  <a:schemeClr val="accent6">
                    <a:lumMod val="75000"/>
                  </a:schemeClr>
                </a:solidFill>
                <a:latin typeface="Arial Bold"/>
                <a:cs typeface="Arial" charset="0"/>
              </a:rPr>
              <a:t>Diretrizes</a:t>
            </a:r>
            <a:endParaRPr lang="pt-BR" altLang="pt-BR" sz="27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5097016" y="1556792"/>
            <a:ext cx="4808984" cy="0"/>
          </a:xfrm>
          <a:prstGeom prst="line">
            <a:avLst/>
          </a:prstGeom>
          <a:ln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915</Words>
  <Application>Microsoft Office PowerPoint</Application>
  <PresentationFormat>Papel A4 (210 x 297 mm)</PresentationFormat>
  <Paragraphs>150</Paragraphs>
  <Slides>15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LOWFAT BSB</dc:creator>
  <cp:lastModifiedBy>Usuario</cp:lastModifiedBy>
  <cp:revision>78</cp:revision>
  <dcterms:created xsi:type="dcterms:W3CDTF">2012-05-07T17:27:49Z</dcterms:created>
  <dcterms:modified xsi:type="dcterms:W3CDTF">2017-11-29T17:31:51Z</dcterms:modified>
</cp:coreProperties>
</file>