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9"/>
  </p:notesMasterIdLst>
  <p:handoutMasterIdLst>
    <p:handoutMasterId r:id="rId20"/>
  </p:handoutMasterIdLst>
  <p:sldIdLst>
    <p:sldId id="595" r:id="rId2"/>
    <p:sldId id="706" r:id="rId3"/>
    <p:sldId id="712" r:id="rId4"/>
    <p:sldId id="642" r:id="rId5"/>
    <p:sldId id="667" r:id="rId6"/>
    <p:sldId id="665" r:id="rId7"/>
    <p:sldId id="666" r:id="rId8"/>
    <p:sldId id="705" r:id="rId9"/>
    <p:sldId id="713" r:id="rId10"/>
    <p:sldId id="646" r:id="rId11"/>
    <p:sldId id="688" r:id="rId12"/>
    <p:sldId id="641" r:id="rId13"/>
    <p:sldId id="660" r:id="rId14"/>
    <p:sldId id="683" r:id="rId15"/>
    <p:sldId id="671" r:id="rId16"/>
    <p:sldId id="659" r:id="rId17"/>
    <p:sldId id="710" r:id="rId18"/>
  </p:sldIdLst>
  <p:sldSz cx="9144000" cy="6858000" type="screen4x3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rebuchet MS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A5DDF3"/>
    <a:srgbClr val="06D5DA"/>
    <a:srgbClr val="07DEE9"/>
    <a:srgbClr val="E6A608"/>
    <a:srgbClr val="FFFFFF"/>
    <a:srgbClr val="BBE724"/>
    <a:srgbClr val="73DB4C"/>
    <a:srgbClr val="71D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3" autoAdjust="0"/>
    <p:restoredTop sz="90644" autoAdjust="0"/>
  </p:normalViewPr>
  <p:slideViewPr>
    <p:cSldViewPr>
      <p:cViewPr>
        <p:scale>
          <a:sx n="66" d="100"/>
          <a:sy n="66" d="100"/>
        </p:scale>
        <p:origin x="-2418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82" y="-11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E9B5D9-864F-4EA9-8BE6-34937D18B22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3DA6F76-EEA0-4390-BD97-415C68BA1246}">
      <dgm:prSet phldrT="[Texto]" custT="1"/>
      <dgm:spPr>
        <a:xfrm>
          <a:off x="2376259" y="40852"/>
          <a:ext cx="1365600" cy="1181404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Meio Ambiente</a:t>
          </a:r>
          <a:endParaRPr lang="pt-BR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E18E0E3-2696-45EF-BB15-0E26877B1F9D}" type="parTrans" cxnId="{F43D807B-7202-4B77-9ACA-BA72188EEB5E}">
      <dgm:prSet/>
      <dgm:spPr/>
      <dgm:t>
        <a:bodyPr/>
        <a:lstStyle/>
        <a:p>
          <a:endParaRPr lang="pt-BR"/>
        </a:p>
      </dgm:t>
    </dgm:pt>
    <dgm:pt modelId="{7476968F-71E5-48EE-BB7C-C0BE50D11C25}" type="sibTrans" cxnId="{F43D807B-7202-4B77-9ACA-BA72188EEB5E}">
      <dgm:prSet/>
      <dgm:spPr/>
      <dgm:t>
        <a:bodyPr/>
        <a:lstStyle/>
        <a:p>
          <a:endParaRPr lang="pt-BR"/>
        </a:p>
      </dgm:t>
    </dgm:pt>
    <dgm:pt modelId="{16849064-BF87-4E79-9559-B52569E42059}">
      <dgm:prSet phldrT="[Texto]" custT="1"/>
      <dgm:spPr>
        <a:xfrm>
          <a:off x="3431699" y="618792"/>
          <a:ext cx="1365600" cy="1181404"/>
        </a:xfr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Capacitação</a:t>
          </a:r>
          <a:r>
            <a:rPr lang="pt-BR" sz="13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pt-BR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Profissional</a:t>
          </a:r>
          <a:endParaRPr lang="pt-BR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EBE7275-DB18-4783-A440-2DF42C5633F0}" type="parTrans" cxnId="{20E2B869-1896-48FD-84AC-7F7D2341B357}">
      <dgm:prSet/>
      <dgm:spPr/>
      <dgm:t>
        <a:bodyPr/>
        <a:lstStyle/>
        <a:p>
          <a:endParaRPr lang="pt-BR"/>
        </a:p>
      </dgm:t>
    </dgm:pt>
    <dgm:pt modelId="{3C4F5554-9D4D-4D59-9020-30FC3BD91E06}" type="sibTrans" cxnId="{20E2B869-1896-48FD-84AC-7F7D2341B357}">
      <dgm:prSet/>
      <dgm:spPr/>
      <dgm:t>
        <a:bodyPr/>
        <a:lstStyle/>
        <a:p>
          <a:endParaRPr lang="pt-BR"/>
        </a:p>
      </dgm:t>
    </dgm:pt>
    <dgm:pt modelId="{A0EED563-5971-4220-9C46-3634515E2048}">
      <dgm:prSet phldrT="[Texto]" custT="1"/>
      <dgm:spPr>
        <a:xfrm>
          <a:off x="2351583" y="2491006"/>
          <a:ext cx="1365600" cy="1181404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pt-BR" sz="13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DA33AE6-75BD-4A98-8B68-649FD3AF422A}" type="parTrans" cxnId="{74352EA7-C7AC-4917-8D13-7233EEFCE220}">
      <dgm:prSet/>
      <dgm:spPr/>
      <dgm:t>
        <a:bodyPr/>
        <a:lstStyle/>
        <a:p>
          <a:endParaRPr lang="pt-BR"/>
        </a:p>
      </dgm:t>
    </dgm:pt>
    <dgm:pt modelId="{36F9166A-B751-4D8F-BC7A-14826357AABE}" type="sibTrans" cxnId="{74352EA7-C7AC-4917-8D13-7233EEFCE220}">
      <dgm:prSet/>
      <dgm:spPr/>
      <dgm:t>
        <a:bodyPr/>
        <a:lstStyle/>
        <a:p>
          <a:endParaRPr lang="pt-BR"/>
        </a:p>
      </dgm:t>
    </dgm:pt>
    <dgm:pt modelId="{2CF19408-1B77-4435-8C44-2B1454967D55}">
      <dgm:prSet phldrT="[Texto]"/>
      <dgm:spPr/>
      <dgm:t>
        <a:bodyPr/>
        <a:lstStyle/>
        <a:p>
          <a:endParaRPr lang="pt-BR" dirty="0"/>
        </a:p>
      </dgm:t>
    </dgm:pt>
    <dgm:pt modelId="{B2401D26-EDD6-4E15-A1EE-6B1CECA26D83}" type="parTrans" cxnId="{38911AD1-2166-4E84-AD98-23034C09F6C0}">
      <dgm:prSet/>
      <dgm:spPr/>
      <dgm:t>
        <a:bodyPr/>
        <a:lstStyle/>
        <a:p>
          <a:endParaRPr lang="pt-BR"/>
        </a:p>
      </dgm:t>
    </dgm:pt>
    <dgm:pt modelId="{5F615940-3678-4DF4-95E9-99563EA2613E}" type="sibTrans" cxnId="{38911AD1-2166-4E84-AD98-23034C09F6C0}">
      <dgm:prSet/>
      <dgm:spPr/>
      <dgm:t>
        <a:bodyPr/>
        <a:lstStyle/>
        <a:p>
          <a:endParaRPr lang="pt-BR"/>
        </a:p>
      </dgm:t>
    </dgm:pt>
    <dgm:pt modelId="{FAD4D236-B77B-4782-BA45-F6DF0FFCB977}">
      <dgm:prSet phldrT="[Texto]" custT="1"/>
      <dgm:spPr>
        <a:xfrm>
          <a:off x="2387921" y="1264983"/>
          <a:ext cx="1343099" cy="1183284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Fomento a     Inovação</a:t>
          </a:r>
        </a:p>
      </dgm:t>
    </dgm:pt>
    <dgm:pt modelId="{57CF678D-58B2-4AD3-B07E-E2160EDB27D1}" type="sibTrans" cxnId="{B9DFF106-15E5-478C-80E7-29EF56D9A49D}">
      <dgm:prSet/>
      <dgm:spPr/>
      <dgm:t>
        <a:bodyPr/>
        <a:lstStyle/>
        <a:p>
          <a:endParaRPr lang="pt-BR"/>
        </a:p>
      </dgm:t>
    </dgm:pt>
    <dgm:pt modelId="{E895B153-4565-4969-86AD-439E7C1B480B}" type="parTrans" cxnId="{B9DFF106-15E5-478C-80E7-29EF56D9A49D}">
      <dgm:prSet/>
      <dgm:spPr/>
      <dgm:t>
        <a:bodyPr/>
        <a:lstStyle/>
        <a:p>
          <a:endParaRPr lang="pt-BR"/>
        </a:p>
      </dgm:t>
    </dgm:pt>
    <dgm:pt modelId="{B19EC110-CCF7-4BF3-8D36-66FC8126DA2A}">
      <dgm:prSet phldrT="[Texto]"/>
      <dgm:spPr>
        <a:xfrm>
          <a:off x="4730399" y="1872204"/>
          <a:ext cx="1365600" cy="1181404"/>
        </a:xfr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Desenvolvimento de Infraestrutura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82262EE-34EE-427A-8F52-8F65611976F0}" type="sibTrans" cxnId="{AEDF039D-BBCC-4805-8668-BFA6F380BCF6}">
      <dgm:prSet/>
      <dgm:spPr/>
      <dgm:t>
        <a:bodyPr/>
        <a:lstStyle/>
        <a:p>
          <a:endParaRPr lang="pt-BR"/>
        </a:p>
      </dgm:t>
    </dgm:pt>
    <dgm:pt modelId="{FABA24CB-3695-48E7-BB95-C6C1FF7205F5}" type="parTrans" cxnId="{AEDF039D-BBCC-4805-8668-BFA6F380BCF6}">
      <dgm:prSet/>
      <dgm:spPr/>
      <dgm:t>
        <a:bodyPr/>
        <a:lstStyle/>
        <a:p>
          <a:endParaRPr lang="pt-BR"/>
        </a:p>
      </dgm:t>
    </dgm:pt>
    <dgm:pt modelId="{E61DA544-F9AF-4784-A3B6-4429F92336D4}">
      <dgm:prSet phldrT="[Texto]"/>
      <dgm:spPr>
        <a:xfrm>
          <a:off x="1226691" y="1872214"/>
          <a:ext cx="1365600" cy="1181404"/>
        </a:xfr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t-BR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Indústria para produção de insumos </a:t>
          </a:r>
          <a:endParaRPr lang="pt-B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0CE7E3C-1855-4A70-9F56-038DEE221496}" type="sibTrans" cxnId="{662F0175-C457-40D9-8362-601F1409DF96}">
      <dgm:prSet/>
      <dgm:spPr/>
      <dgm:t>
        <a:bodyPr/>
        <a:lstStyle/>
        <a:p>
          <a:endParaRPr lang="pt-BR"/>
        </a:p>
      </dgm:t>
    </dgm:pt>
    <dgm:pt modelId="{02473736-E646-42E8-B1C4-448F86EB7DD5}" type="parTrans" cxnId="{662F0175-C457-40D9-8362-601F1409DF96}">
      <dgm:prSet/>
      <dgm:spPr/>
      <dgm:t>
        <a:bodyPr/>
        <a:lstStyle/>
        <a:p>
          <a:endParaRPr lang="pt-BR"/>
        </a:p>
      </dgm:t>
    </dgm:pt>
    <dgm:pt modelId="{FAFC9FCC-5C94-467E-8E40-1938F94737E5}" type="pres">
      <dgm:prSet presAssocID="{21E9B5D9-864F-4EA9-8BE6-34937D18B22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93147B52-DC0E-4BE1-A737-B087528A799B}" type="pres">
      <dgm:prSet presAssocID="{FAD4D236-B77B-4782-BA45-F6DF0FFCB977}" presName="Parent" presStyleLbl="node0" presStyleIdx="0" presStyleCnt="1" custScaleX="80599" custScaleY="82087" custLinFactNeighborX="700" custLinFactNeighborY="-12152">
        <dgm:presLayoutVars>
          <dgm:chMax val="6"/>
          <dgm:chPref val="6"/>
        </dgm:presLayoutVars>
      </dgm:prSet>
      <dgm:spPr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endParaRPr lang="pt-BR"/>
        </a:p>
      </dgm:t>
    </dgm:pt>
    <dgm:pt modelId="{7B89515E-872D-4958-AE36-61BA0616B914}" type="pres">
      <dgm:prSet presAssocID="{23DA6F76-EEA0-4390-BD97-415C68BA1246}" presName="Accent1" presStyleCnt="0"/>
      <dgm:spPr/>
    </dgm:pt>
    <dgm:pt modelId="{E7D4C67C-FE95-4D17-B62B-38AB4C24403B}" type="pres">
      <dgm:prSet presAssocID="{23DA6F76-EEA0-4390-BD97-415C68BA1246}" presName="Accent" presStyleLbl="bgShp" presStyleIdx="0" presStyleCnt="5"/>
      <dgm:spPr/>
    </dgm:pt>
    <dgm:pt modelId="{6982E17F-9319-4B79-BBD8-AB7832013CF0}" type="pres">
      <dgm:prSet presAssocID="{23DA6F76-EEA0-4390-BD97-415C68BA1246}" presName="Child1" presStyleLbl="node1" presStyleIdx="0" presStyleCnt="5" custLinFactNeighborX="597" custLinFactNeighborY="3458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endParaRPr lang="pt-BR"/>
        </a:p>
      </dgm:t>
    </dgm:pt>
    <dgm:pt modelId="{2D35EA9D-F11B-4F0D-B5F7-9D70DD061A36}" type="pres">
      <dgm:prSet presAssocID="{16849064-BF87-4E79-9559-B52569E42059}" presName="Accent2" presStyleCnt="0"/>
      <dgm:spPr/>
    </dgm:pt>
    <dgm:pt modelId="{FCB59509-DA89-47F4-B083-9AAA0488387E}" type="pres">
      <dgm:prSet presAssocID="{16849064-BF87-4E79-9559-B52569E42059}" presName="Accent" presStyleLbl="bgShp" presStyleIdx="1" presStyleCnt="5"/>
      <dgm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gm:spPr>
      <dgm:t>
        <a:bodyPr/>
        <a:lstStyle/>
        <a:p>
          <a:endParaRPr lang="pt-BR"/>
        </a:p>
      </dgm:t>
    </dgm:pt>
    <dgm:pt modelId="{E979D57D-EE67-4803-B84E-99DDDC0D1CE1}" type="pres">
      <dgm:prSet presAssocID="{16849064-BF87-4E79-9559-B52569E42059}" presName="Child2" presStyleLbl="node1" presStyleIdx="1" presStyleCnt="5" custLinFactNeighborX="-13827" custLinFactNeighborY="-912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endParaRPr lang="pt-BR"/>
        </a:p>
      </dgm:t>
    </dgm:pt>
    <dgm:pt modelId="{EC6F75D7-9050-4172-A745-2EC08CA2A9A3}" type="pres">
      <dgm:prSet presAssocID="{B19EC110-CCF7-4BF3-8D36-66FC8126DA2A}" presName="Accent3" presStyleCnt="0"/>
      <dgm:spPr/>
    </dgm:pt>
    <dgm:pt modelId="{444F9F20-BFF4-4EE7-BC65-3F38CB1C2203}" type="pres">
      <dgm:prSet presAssocID="{B19EC110-CCF7-4BF3-8D36-66FC8126DA2A}" presName="Accent" presStyleLbl="bgShp" presStyleIdx="2" presStyleCnt="5"/>
      <dgm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gm:spPr>
      <dgm:t>
        <a:bodyPr/>
        <a:lstStyle/>
        <a:p>
          <a:endParaRPr lang="pt-BR"/>
        </a:p>
      </dgm:t>
    </dgm:pt>
    <dgm:pt modelId="{21D753B2-2D2B-4A75-8602-4C40298E0016}" type="pres">
      <dgm:prSet presAssocID="{B19EC110-CCF7-4BF3-8D36-66FC8126DA2A}" presName="Child3" presStyleLbl="node1" presStyleIdx="2" presStyleCnt="5" custLinFactNeighborX="82284" custLinFactNeighborY="-2394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endParaRPr lang="pt-BR"/>
        </a:p>
      </dgm:t>
    </dgm:pt>
    <dgm:pt modelId="{3FBB0B7B-B092-4774-B2A0-FC80CBD2364E}" type="pres">
      <dgm:prSet presAssocID="{A0EED563-5971-4220-9C46-3634515E2048}" presName="Accent4" presStyleCnt="0"/>
      <dgm:spPr/>
    </dgm:pt>
    <dgm:pt modelId="{A5681668-6F06-4BEC-842F-D26CC8D5FB91}" type="pres">
      <dgm:prSet presAssocID="{A0EED563-5971-4220-9C46-3634515E2048}" presName="Accent" presStyleLbl="bgShp" presStyleIdx="3" presStyleCnt="5" custLinFactNeighborX="512" custLinFactNeighborY="-17996"/>
      <dgm:spPr>
        <a:xfrm>
          <a:off x="3485358" y="2679847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gm:spPr>
      <dgm:t>
        <a:bodyPr/>
        <a:lstStyle/>
        <a:p>
          <a:endParaRPr lang="pt-BR"/>
        </a:p>
      </dgm:t>
    </dgm:pt>
    <dgm:pt modelId="{9E6570F1-CCBE-4F2F-83DE-49A1930FE8EC}" type="pres">
      <dgm:prSet presAssocID="{A0EED563-5971-4220-9C46-3634515E2048}" presName="Child4" presStyleLbl="node1" presStyleIdx="3" presStyleCnt="5" custLinFactNeighborX="-1210" custLinFactNeighborY="-33146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endParaRPr lang="pt-BR"/>
        </a:p>
      </dgm:t>
    </dgm:pt>
    <dgm:pt modelId="{B607825B-FCE4-4EE1-B865-95A8DB36A9BB}" type="pres">
      <dgm:prSet presAssocID="{E61DA544-F9AF-4784-A3B6-4429F92336D4}" presName="Accent5" presStyleCnt="0"/>
      <dgm:spPr/>
    </dgm:pt>
    <dgm:pt modelId="{A775DF94-9C28-4887-9DCD-3AE2EFAE87F0}" type="pres">
      <dgm:prSet presAssocID="{E61DA544-F9AF-4784-A3B6-4429F92336D4}" presName="Accent" presStyleLbl="bgShp" presStyleIdx="4" presStyleCnt="5" custLinFactNeighborX="-6063" custLinFactNeighborY="-2895"/>
      <dgm:spPr>
        <a:xfrm>
          <a:off x="2179589" y="2880323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gm:spPr>
      <dgm:t>
        <a:bodyPr/>
        <a:lstStyle/>
        <a:p>
          <a:endParaRPr lang="pt-BR"/>
        </a:p>
      </dgm:t>
    </dgm:pt>
    <dgm:pt modelId="{CF91C469-BC8C-4BFE-AF2F-C8682347A39E}" type="pres">
      <dgm:prSet presAssocID="{E61DA544-F9AF-4784-A3B6-4429F92336D4}" presName="Child5" presStyleLbl="node1" presStyleIdx="4" presStyleCnt="5" custLinFactNeighborX="8554" custLinFactNeighborY="-24017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endParaRPr lang="pt-BR"/>
        </a:p>
      </dgm:t>
    </dgm:pt>
  </dgm:ptLst>
  <dgm:cxnLst>
    <dgm:cxn modelId="{69086F2C-8048-4C1A-801E-C1BA3026F261}" type="presOf" srcId="{FAD4D236-B77B-4782-BA45-F6DF0FFCB977}" destId="{93147B52-DC0E-4BE1-A737-B087528A799B}" srcOrd="0" destOrd="0" presId="urn:microsoft.com/office/officeart/2011/layout/HexagonRadial"/>
    <dgm:cxn modelId="{662F0175-C457-40D9-8362-601F1409DF96}" srcId="{FAD4D236-B77B-4782-BA45-F6DF0FFCB977}" destId="{E61DA544-F9AF-4784-A3B6-4429F92336D4}" srcOrd="4" destOrd="0" parTransId="{02473736-E646-42E8-B1C4-448F86EB7DD5}" sibTransId="{D0CE7E3C-1855-4A70-9F56-038DEE221496}"/>
    <dgm:cxn modelId="{74352EA7-C7AC-4917-8D13-7233EEFCE220}" srcId="{FAD4D236-B77B-4782-BA45-F6DF0FFCB977}" destId="{A0EED563-5971-4220-9C46-3634515E2048}" srcOrd="3" destOrd="0" parTransId="{EDA33AE6-75BD-4A98-8B68-649FD3AF422A}" sibTransId="{36F9166A-B751-4D8F-BC7A-14826357AABE}"/>
    <dgm:cxn modelId="{F43D807B-7202-4B77-9ACA-BA72188EEB5E}" srcId="{FAD4D236-B77B-4782-BA45-F6DF0FFCB977}" destId="{23DA6F76-EEA0-4390-BD97-415C68BA1246}" srcOrd="0" destOrd="0" parTransId="{3E18E0E3-2696-45EF-BB15-0E26877B1F9D}" sibTransId="{7476968F-71E5-48EE-BB7C-C0BE50D11C25}"/>
    <dgm:cxn modelId="{4692EE49-29BE-496C-A34D-1D0612F1A9FB}" type="presOf" srcId="{A0EED563-5971-4220-9C46-3634515E2048}" destId="{9E6570F1-CCBE-4F2F-83DE-49A1930FE8EC}" srcOrd="0" destOrd="0" presId="urn:microsoft.com/office/officeart/2011/layout/HexagonRadial"/>
    <dgm:cxn modelId="{B9DFF106-15E5-478C-80E7-29EF56D9A49D}" srcId="{21E9B5D9-864F-4EA9-8BE6-34937D18B22E}" destId="{FAD4D236-B77B-4782-BA45-F6DF0FFCB977}" srcOrd="0" destOrd="0" parTransId="{E895B153-4565-4969-86AD-439E7C1B480B}" sibTransId="{57CF678D-58B2-4AD3-B07E-E2160EDB27D1}"/>
    <dgm:cxn modelId="{67D28185-3371-48CC-820E-EB5C00CAC841}" type="presOf" srcId="{21E9B5D9-864F-4EA9-8BE6-34937D18B22E}" destId="{FAFC9FCC-5C94-467E-8E40-1938F94737E5}" srcOrd="0" destOrd="0" presId="urn:microsoft.com/office/officeart/2011/layout/HexagonRadial"/>
    <dgm:cxn modelId="{9932F57B-6D1C-4B67-B500-8C3D13AA7046}" type="presOf" srcId="{E61DA544-F9AF-4784-A3B6-4429F92336D4}" destId="{CF91C469-BC8C-4BFE-AF2F-C8682347A39E}" srcOrd="0" destOrd="0" presId="urn:microsoft.com/office/officeart/2011/layout/HexagonRadial"/>
    <dgm:cxn modelId="{38911AD1-2166-4E84-AD98-23034C09F6C0}" srcId="{21E9B5D9-864F-4EA9-8BE6-34937D18B22E}" destId="{2CF19408-1B77-4435-8C44-2B1454967D55}" srcOrd="1" destOrd="0" parTransId="{B2401D26-EDD6-4E15-A1EE-6B1CECA26D83}" sibTransId="{5F615940-3678-4DF4-95E9-99563EA2613E}"/>
    <dgm:cxn modelId="{AEDF039D-BBCC-4805-8668-BFA6F380BCF6}" srcId="{FAD4D236-B77B-4782-BA45-F6DF0FFCB977}" destId="{B19EC110-CCF7-4BF3-8D36-66FC8126DA2A}" srcOrd="2" destOrd="0" parTransId="{FABA24CB-3695-48E7-BB95-C6C1FF7205F5}" sibTransId="{482262EE-34EE-427A-8F52-8F65611976F0}"/>
    <dgm:cxn modelId="{CB13E4EC-5AFE-407D-A2EB-78C0A6508670}" type="presOf" srcId="{16849064-BF87-4E79-9559-B52569E42059}" destId="{E979D57D-EE67-4803-B84E-99DDDC0D1CE1}" srcOrd="0" destOrd="0" presId="urn:microsoft.com/office/officeart/2011/layout/HexagonRadial"/>
    <dgm:cxn modelId="{AEF17A9A-1695-403A-AF67-2FF79BBDC3A1}" type="presOf" srcId="{23DA6F76-EEA0-4390-BD97-415C68BA1246}" destId="{6982E17F-9319-4B79-BBD8-AB7832013CF0}" srcOrd="0" destOrd="0" presId="urn:microsoft.com/office/officeart/2011/layout/HexagonRadial"/>
    <dgm:cxn modelId="{20E2B869-1896-48FD-84AC-7F7D2341B357}" srcId="{FAD4D236-B77B-4782-BA45-F6DF0FFCB977}" destId="{16849064-BF87-4E79-9559-B52569E42059}" srcOrd="1" destOrd="0" parTransId="{4EBE7275-DB18-4783-A440-2DF42C5633F0}" sibTransId="{3C4F5554-9D4D-4D59-9020-30FC3BD91E06}"/>
    <dgm:cxn modelId="{BCCC0910-E84C-40F3-B291-31B8AE5A7A3A}" type="presOf" srcId="{B19EC110-CCF7-4BF3-8D36-66FC8126DA2A}" destId="{21D753B2-2D2B-4A75-8602-4C40298E0016}" srcOrd="0" destOrd="0" presId="urn:microsoft.com/office/officeart/2011/layout/HexagonRadial"/>
    <dgm:cxn modelId="{F33EC844-0C34-43B2-BEDD-B7AE2413451A}" type="presParOf" srcId="{FAFC9FCC-5C94-467E-8E40-1938F94737E5}" destId="{93147B52-DC0E-4BE1-A737-B087528A799B}" srcOrd="0" destOrd="0" presId="urn:microsoft.com/office/officeart/2011/layout/HexagonRadial"/>
    <dgm:cxn modelId="{C977942E-4DF8-466B-B7F9-1934AAD934E3}" type="presParOf" srcId="{FAFC9FCC-5C94-467E-8E40-1938F94737E5}" destId="{7B89515E-872D-4958-AE36-61BA0616B914}" srcOrd="1" destOrd="0" presId="urn:microsoft.com/office/officeart/2011/layout/HexagonRadial"/>
    <dgm:cxn modelId="{39FDF3CF-D7E1-4027-B906-BEF4F9334E62}" type="presParOf" srcId="{7B89515E-872D-4958-AE36-61BA0616B914}" destId="{E7D4C67C-FE95-4D17-B62B-38AB4C24403B}" srcOrd="0" destOrd="0" presId="urn:microsoft.com/office/officeart/2011/layout/HexagonRadial"/>
    <dgm:cxn modelId="{A036F64F-E00F-4EB6-8A8F-A2D4B66B065C}" type="presParOf" srcId="{FAFC9FCC-5C94-467E-8E40-1938F94737E5}" destId="{6982E17F-9319-4B79-BBD8-AB7832013CF0}" srcOrd="2" destOrd="0" presId="urn:microsoft.com/office/officeart/2011/layout/HexagonRadial"/>
    <dgm:cxn modelId="{A075C5F4-6873-4DD4-9FAA-07EDB4AF00EF}" type="presParOf" srcId="{FAFC9FCC-5C94-467E-8E40-1938F94737E5}" destId="{2D35EA9D-F11B-4F0D-B5F7-9D70DD061A36}" srcOrd="3" destOrd="0" presId="urn:microsoft.com/office/officeart/2011/layout/HexagonRadial"/>
    <dgm:cxn modelId="{E85E71BC-2A74-4522-8A5D-565DDE9B5F60}" type="presParOf" srcId="{2D35EA9D-F11B-4F0D-B5F7-9D70DD061A36}" destId="{FCB59509-DA89-47F4-B083-9AAA0488387E}" srcOrd="0" destOrd="0" presId="urn:microsoft.com/office/officeart/2011/layout/HexagonRadial"/>
    <dgm:cxn modelId="{C29BFD4A-5E14-492E-AFCE-5826DFAFADE5}" type="presParOf" srcId="{FAFC9FCC-5C94-467E-8E40-1938F94737E5}" destId="{E979D57D-EE67-4803-B84E-99DDDC0D1CE1}" srcOrd="4" destOrd="0" presId="urn:microsoft.com/office/officeart/2011/layout/HexagonRadial"/>
    <dgm:cxn modelId="{294324AD-C185-4D4F-8E6F-C8BA683D25C1}" type="presParOf" srcId="{FAFC9FCC-5C94-467E-8E40-1938F94737E5}" destId="{EC6F75D7-9050-4172-A745-2EC08CA2A9A3}" srcOrd="5" destOrd="0" presId="urn:microsoft.com/office/officeart/2011/layout/HexagonRadial"/>
    <dgm:cxn modelId="{41352E54-25FB-4A4F-B998-6FAF6F59DF37}" type="presParOf" srcId="{EC6F75D7-9050-4172-A745-2EC08CA2A9A3}" destId="{444F9F20-BFF4-4EE7-BC65-3F38CB1C2203}" srcOrd="0" destOrd="0" presId="urn:microsoft.com/office/officeart/2011/layout/HexagonRadial"/>
    <dgm:cxn modelId="{7884F5CA-7A57-4FF3-8FCD-BCA35B1D8B80}" type="presParOf" srcId="{FAFC9FCC-5C94-467E-8E40-1938F94737E5}" destId="{21D753B2-2D2B-4A75-8602-4C40298E0016}" srcOrd="6" destOrd="0" presId="urn:microsoft.com/office/officeart/2011/layout/HexagonRadial"/>
    <dgm:cxn modelId="{04CCECC9-1B1D-44A7-9D0E-0E332B446E02}" type="presParOf" srcId="{FAFC9FCC-5C94-467E-8E40-1938F94737E5}" destId="{3FBB0B7B-B092-4774-B2A0-FC80CBD2364E}" srcOrd="7" destOrd="0" presId="urn:microsoft.com/office/officeart/2011/layout/HexagonRadial"/>
    <dgm:cxn modelId="{BB62B2F7-5373-4716-B64F-073C189BFC1D}" type="presParOf" srcId="{3FBB0B7B-B092-4774-B2A0-FC80CBD2364E}" destId="{A5681668-6F06-4BEC-842F-D26CC8D5FB91}" srcOrd="0" destOrd="0" presId="urn:microsoft.com/office/officeart/2011/layout/HexagonRadial"/>
    <dgm:cxn modelId="{B90024DF-9CF5-4A35-986B-BB130463AFE0}" type="presParOf" srcId="{FAFC9FCC-5C94-467E-8E40-1938F94737E5}" destId="{9E6570F1-CCBE-4F2F-83DE-49A1930FE8EC}" srcOrd="8" destOrd="0" presId="urn:microsoft.com/office/officeart/2011/layout/HexagonRadial"/>
    <dgm:cxn modelId="{807496AC-DD70-4567-A514-0F0363D327EF}" type="presParOf" srcId="{FAFC9FCC-5C94-467E-8E40-1938F94737E5}" destId="{B607825B-FCE4-4EE1-B865-95A8DB36A9BB}" srcOrd="9" destOrd="0" presId="urn:microsoft.com/office/officeart/2011/layout/HexagonRadial"/>
    <dgm:cxn modelId="{8A91EABB-3CA8-4308-917A-AAC88F4ECF09}" type="presParOf" srcId="{B607825B-FCE4-4EE1-B865-95A8DB36A9BB}" destId="{A775DF94-9C28-4887-9DCD-3AE2EFAE87F0}" srcOrd="0" destOrd="0" presId="urn:microsoft.com/office/officeart/2011/layout/HexagonRadial"/>
    <dgm:cxn modelId="{841C086F-3BF5-4DAE-88B5-E72E0443369F}" type="presParOf" srcId="{FAFC9FCC-5C94-467E-8E40-1938F94737E5}" destId="{CF91C469-BC8C-4BFE-AF2F-C8682347A39E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3E98E7-F47A-4667-A83A-2D9A776B9396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DDAF7EB3-5E78-4E42-AAA2-3FFF4AFE0321}">
      <dgm:prSet phldrT="[Texto]"/>
      <dgm:spPr/>
      <dgm:t>
        <a:bodyPr/>
        <a:lstStyle/>
        <a:p>
          <a:r>
            <a:rPr lang="pt-BR" b="1" i="0" dirty="0" smtClean="0">
              <a:solidFill>
                <a:schemeClr val="tx1"/>
              </a:solidFill>
              <a:latin typeface="Calibri" pitchFamily="34" charset="0"/>
            </a:rPr>
            <a:t>Programa – Algumas Ações e Desenvolvimento</a:t>
          </a:r>
          <a:endParaRPr lang="pt-BR" b="1" i="0" dirty="0">
            <a:solidFill>
              <a:schemeClr val="tx1"/>
            </a:solidFill>
            <a:latin typeface="Calibri" pitchFamily="34" charset="0"/>
          </a:endParaRPr>
        </a:p>
      </dgm:t>
    </dgm:pt>
    <dgm:pt modelId="{2BF56B83-4BC0-4800-B9AC-E3C6E6381227}" type="parTrans" cxnId="{50917EC1-DB8A-4D0E-A772-07AF0D6022BE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B5D8C9F4-9AD0-45C8-A5A5-4E5D0673DA52}" type="sibTrans" cxnId="{50917EC1-DB8A-4D0E-A772-07AF0D6022BE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052693DD-4057-4080-A31F-1B289732B8C6}">
      <dgm:prSet phldrT="[Texto]"/>
      <dgm:spPr/>
      <dgm:t>
        <a:bodyPr/>
        <a:lstStyle/>
        <a:p>
          <a:r>
            <a:rPr lang="pt-BR" b="1" i="0" dirty="0" smtClean="0">
              <a:solidFill>
                <a:schemeClr val="tx1"/>
              </a:solidFill>
              <a:latin typeface="Calibri" pitchFamily="34" charset="0"/>
            </a:rPr>
            <a:t>Protótipos de Demonstração</a:t>
          </a:r>
          <a:endParaRPr lang="pt-BR" b="1" i="0" dirty="0">
            <a:solidFill>
              <a:schemeClr val="tx1"/>
            </a:solidFill>
            <a:latin typeface="Calibri" pitchFamily="34" charset="0"/>
          </a:endParaRPr>
        </a:p>
      </dgm:t>
    </dgm:pt>
    <dgm:pt modelId="{AB3DEF25-EC0F-40C1-BF88-72D9AF56B4DF}" type="parTrans" cxnId="{73D92D8C-74A8-4250-B200-92FE86FA46C4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BAA4DA07-7B4B-40BA-95D6-F18CB5251483}" type="sibTrans" cxnId="{73D92D8C-74A8-4250-B200-92FE86FA46C4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DCA391DB-58FA-4F55-87CE-5B09F4C2F6DF}">
      <dgm:prSet phldrT="[Texto]"/>
      <dgm:spPr/>
      <dgm:t>
        <a:bodyPr/>
        <a:lstStyle/>
        <a:p>
          <a:r>
            <a:rPr lang="pt-BR" b="1" i="0" dirty="0" smtClean="0">
              <a:solidFill>
                <a:schemeClr val="tx1"/>
              </a:solidFill>
              <a:latin typeface="Calibri" pitchFamily="34" charset="0"/>
            </a:rPr>
            <a:t>Infraestrutura</a:t>
          </a:r>
          <a:endParaRPr lang="pt-BR" b="1" i="0" dirty="0">
            <a:solidFill>
              <a:schemeClr val="tx1"/>
            </a:solidFill>
            <a:latin typeface="Calibri" pitchFamily="34" charset="0"/>
          </a:endParaRPr>
        </a:p>
      </dgm:t>
    </dgm:pt>
    <dgm:pt modelId="{DFD31A06-AC7D-4F5C-A2A9-2933A0ADCDBE}" type="parTrans" cxnId="{6D73C50A-0B28-44A7-97E0-8B19C1E845F3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A4F13E9C-B0BC-455D-A9B6-C8E2C40DCD8F}" type="sibTrans" cxnId="{6D73C50A-0B28-44A7-97E0-8B19C1E845F3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D1CA9422-5F1E-463A-A9D8-36EDE0CF8EDE}">
      <dgm:prSet phldrT="[Texto]"/>
      <dgm:spPr/>
      <dgm:t>
        <a:bodyPr/>
        <a:lstStyle/>
        <a:p>
          <a:r>
            <a:rPr lang="pt-BR" b="1" i="0" dirty="0" smtClean="0">
              <a:solidFill>
                <a:schemeClr val="tx1"/>
              </a:solidFill>
              <a:latin typeface="Calibri" pitchFamily="34" charset="0"/>
            </a:rPr>
            <a:t>Desenvolvimento de Fornecedores</a:t>
          </a:r>
          <a:endParaRPr lang="pt-BR" b="1" i="0" dirty="0">
            <a:solidFill>
              <a:schemeClr val="tx1"/>
            </a:solidFill>
            <a:latin typeface="Calibri" pitchFamily="34" charset="0"/>
          </a:endParaRPr>
        </a:p>
      </dgm:t>
    </dgm:pt>
    <dgm:pt modelId="{566CDD18-6314-40AE-851F-B79BB1CB5F6F}" type="parTrans" cxnId="{F398EDF1-8172-45D1-B4FF-CEBDFCE15890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867246DA-1CE7-44A3-8747-0E65D006D906}" type="sibTrans" cxnId="{F398EDF1-8172-45D1-B4FF-CEBDFCE15890}">
      <dgm:prSet/>
      <dgm:spPr/>
      <dgm:t>
        <a:bodyPr/>
        <a:lstStyle/>
        <a:p>
          <a:endParaRPr lang="pt-BR" b="1" i="0">
            <a:solidFill>
              <a:schemeClr val="tx1"/>
            </a:solidFill>
            <a:latin typeface="Calibri" pitchFamily="34" charset="0"/>
          </a:endParaRPr>
        </a:p>
      </dgm:t>
    </dgm:pt>
    <dgm:pt modelId="{728EAA4C-801D-4E71-AAAD-30AED771260C}" type="pres">
      <dgm:prSet presAssocID="{193E98E7-F47A-4667-A83A-2D9A776B939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D910F45D-D97E-48FC-B47A-A6848583E6A5}" type="pres">
      <dgm:prSet presAssocID="{DDAF7EB3-5E78-4E42-AAA2-3FFF4AFE0321}" presName="vertOne" presStyleCnt="0"/>
      <dgm:spPr/>
    </dgm:pt>
    <dgm:pt modelId="{D615EB0C-A4B3-4F64-93B8-68A8AF078E85}" type="pres">
      <dgm:prSet presAssocID="{DDAF7EB3-5E78-4E42-AAA2-3FFF4AFE0321}" presName="txOne" presStyleLbl="node0" presStyleIdx="0" presStyleCnt="1" custLinFactY="-42601" custLinFactNeighborX="-6740" custLinFactNeighborY="-10000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05E6F2E-EAC5-4160-8047-B7AF3CCE3F1B}" type="pres">
      <dgm:prSet presAssocID="{DDAF7EB3-5E78-4E42-AAA2-3FFF4AFE0321}" presName="parTransOne" presStyleCnt="0"/>
      <dgm:spPr/>
    </dgm:pt>
    <dgm:pt modelId="{49AC0D35-3373-4C83-85FD-72312D05687F}" type="pres">
      <dgm:prSet presAssocID="{DDAF7EB3-5E78-4E42-AAA2-3FFF4AFE0321}" presName="horzOne" presStyleCnt="0"/>
      <dgm:spPr/>
    </dgm:pt>
    <dgm:pt modelId="{CC86F01E-8C8E-4F1A-A5F8-E8938C73AC5C}" type="pres">
      <dgm:prSet presAssocID="{052693DD-4057-4080-A31F-1B289732B8C6}" presName="vertTwo" presStyleCnt="0"/>
      <dgm:spPr/>
    </dgm:pt>
    <dgm:pt modelId="{5D19BD58-0385-432E-9FF4-7C7502ACB4F0}" type="pres">
      <dgm:prSet presAssocID="{052693DD-4057-4080-A31F-1B289732B8C6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2584EB5-1940-45D2-A954-EC96729173DD}" type="pres">
      <dgm:prSet presAssocID="{052693DD-4057-4080-A31F-1B289732B8C6}" presName="horzTwo" presStyleCnt="0"/>
      <dgm:spPr/>
    </dgm:pt>
    <dgm:pt modelId="{ADB57C29-4195-4D0E-A1DE-A00789393622}" type="pres">
      <dgm:prSet presAssocID="{BAA4DA07-7B4B-40BA-95D6-F18CB5251483}" presName="sibSpaceTwo" presStyleCnt="0"/>
      <dgm:spPr/>
    </dgm:pt>
    <dgm:pt modelId="{F87B029B-B693-4E27-AFB2-85AF3D8A223E}" type="pres">
      <dgm:prSet presAssocID="{DCA391DB-58FA-4F55-87CE-5B09F4C2F6DF}" presName="vertTwo" presStyleCnt="0"/>
      <dgm:spPr/>
    </dgm:pt>
    <dgm:pt modelId="{F84B0963-53A4-4749-B513-3D8CDBACDB9B}" type="pres">
      <dgm:prSet presAssocID="{DCA391DB-58FA-4F55-87CE-5B09F4C2F6DF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F36A8B0-38EB-4816-8651-5FAE9759EB1D}" type="pres">
      <dgm:prSet presAssocID="{DCA391DB-58FA-4F55-87CE-5B09F4C2F6DF}" presName="horzTwo" presStyleCnt="0"/>
      <dgm:spPr/>
    </dgm:pt>
    <dgm:pt modelId="{C72A08CC-5844-4C35-AC24-D18F1DA415A9}" type="pres">
      <dgm:prSet presAssocID="{A4F13E9C-B0BC-455D-A9B6-C8E2C40DCD8F}" presName="sibSpaceTwo" presStyleCnt="0"/>
      <dgm:spPr/>
    </dgm:pt>
    <dgm:pt modelId="{457F2EF4-4496-4061-9678-0BDD31CA22CD}" type="pres">
      <dgm:prSet presAssocID="{D1CA9422-5F1E-463A-A9D8-36EDE0CF8EDE}" presName="vertTwo" presStyleCnt="0"/>
      <dgm:spPr/>
    </dgm:pt>
    <dgm:pt modelId="{6C3ECF91-19A7-4F3F-A79C-21999BC5843D}" type="pres">
      <dgm:prSet presAssocID="{D1CA9422-5F1E-463A-A9D8-36EDE0CF8EDE}" presName="txTwo" presStyleLbl="node2" presStyleIdx="2" presStyleCnt="3" custLinFactNeighborX="-76" custLinFactNeighborY="1693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E79507A-D18F-4AA6-8911-5C5D02178B8A}" type="pres">
      <dgm:prSet presAssocID="{D1CA9422-5F1E-463A-A9D8-36EDE0CF8EDE}" presName="horzTwo" presStyleCnt="0"/>
      <dgm:spPr/>
    </dgm:pt>
  </dgm:ptLst>
  <dgm:cxnLst>
    <dgm:cxn modelId="{287E6FA8-DC33-43E1-8BF8-1163E1BADD28}" type="presOf" srcId="{DDAF7EB3-5E78-4E42-AAA2-3FFF4AFE0321}" destId="{D615EB0C-A4B3-4F64-93B8-68A8AF078E85}" srcOrd="0" destOrd="0" presId="urn:microsoft.com/office/officeart/2005/8/layout/hierarchy4"/>
    <dgm:cxn modelId="{BD86E6BF-145B-4DE9-9A48-819EDA9B90B2}" type="presOf" srcId="{DCA391DB-58FA-4F55-87CE-5B09F4C2F6DF}" destId="{F84B0963-53A4-4749-B513-3D8CDBACDB9B}" srcOrd="0" destOrd="0" presId="urn:microsoft.com/office/officeart/2005/8/layout/hierarchy4"/>
    <dgm:cxn modelId="{B8909F39-4DFF-4D69-8C11-5E61255E1814}" type="presOf" srcId="{193E98E7-F47A-4667-A83A-2D9A776B9396}" destId="{728EAA4C-801D-4E71-AAAD-30AED771260C}" srcOrd="0" destOrd="0" presId="urn:microsoft.com/office/officeart/2005/8/layout/hierarchy4"/>
    <dgm:cxn modelId="{50917EC1-DB8A-4D0E-A772-07AF0D6022BE}" srcId="{193E98E7-F47A-4667-A83A-2D9A776B9396}" destId="{DDAF7EB3-5E78-4E42-AAA2-3FFF4AFE0321}" srcOrd="0" destOrd="0" parTransId="{2BF56B83-4BC0-4800-B9AC-E3C6E6381227}" sibTransId="{B5D8C9F4-9AD0-45C8-A5A5-4E5D0673DA52}"/>
    <dgm:cxn modelId="{D6A7F907-3656-448F-A02E-17DA435F6941}" type="presOf" srcId="{D1CA9422-5F1E-463A-A9D8-36EDE0CF8EDE}" destId="{6C3ECF91-19A7-4F3F-A79C-21999BC5843D}" srcOrd="0" destOrd="0" presId="urn:microsoft.com/office/officeart/2005/8/layout/hierarchy4"/>
    <dgm:cxn modelId="{6D73C50A-0B28-44A7-97E0-8B19C1E845F3}" srcId="{DDAF7EB3-5E78-4E42-AAA2-3FFF4AFE0321}" destId="{DCA391DB-58FA-4F55-87CE-5B09F4C2F6DF}" srcOrd="1" destOrd="0" parTransId="{DFD31A06-AC7D-4F5C-A2A9-2933A0ADCDBE}" sibTransId="{A4F13E9C-B0BC-455D-A9B6-C8E2C40DCD8F}"/>
    <dgm:cxn modelId="{F398EDF1-8172-45D1-B4FF-CEBDFCE15890}" srcId="{DDAF7EB3-5E78-4E42-AAA2-3FFF4AFE0321}" destId="{D1CA9422-5F1E-463A-A9D8-36EDE0CF8EDE}" srcOrd="2" destOrd="0" parTransId="{566CDD18-6314-40AE-851F-B79BB1CB5F6F}" sibTransId="{867246DA-1CE7-44A3-8747-0E65D006D906}"/>
    <dgm:cxn modelId="{9BCF3297-EBE4-4F29-A656-03766291D2C8}" type="presOf" srcId="{052693DD-4057-4080-A31F-1B289732B8C6}" destId="{5D19BD58-0385-432E-9FF4-7C7502ACB4F0}" srcOrd="0" destOrd="0" presId="urn:microsoft.com/office/officeart/2005/8/layout/hierarchy4"/>
    <dgm:cxn modelId="{73D92D8C-74A8-4250-B200-92FE86FA46C4}" srcId="{DDAF7EB3-5E78-4E42-AAA2-3FFF4AFE0321}" destId="{052693DD-4057-4080-A31F-1B289732B8C6}" srcOrd="0" destOrd="0" parTransId="{AB3DEF25-EC0F-40C1-BF88-72D9AF56B4DF}" sibTransId="{BAA4DA07-7B4B-40BA-95D6-F18CB5251483}"/>
    <dgm:cxn modelId="{981A8216-ECE6-486D-B7CC-CCB4D99B0FB0}" type="presParOf" srcId="{728EAA4C-801D-4E71-AAAD-30AED771260C}" destId="{D910F45D-D97E-48FC-B47A-A6848583E6A5}" srcOrd="0" destOrd="0" presId="urn:microsoft.com/office/officeart/2005/8/layout/hierarchy4"/>
    <dgm:cxn modelId="{1CDBF111-D930-43F4-B11D-A79D69C5C632}" type="presParOf" srcId="{D910F45D-D97E-48FC-B47A-A6848583E6A5}" destId="{D615EB0C-A4B3-4F64-93B8-68A8AF078E85}" srcOrd="0" destOrd="0" presId="urn:microsoft.com/office/officeart/2005/8/layout/hierarchy4"/>
    <dgm:cxn modelId="{5112C139-B73B-4897-93CA-7C5507CFD529}" type="presParOf" srcId="{D910F45D-D97E-48FC-B47A-A6848583E6A5}" destId="{E05E6F2E-EAC5-4160-8047-B7AF3CCE3F1B}" srcOrd="1" destOrd="0" presId="urn:microsoft.com/office/officeart/2005/8/layout/hierarchy4"/>
    <dgm:cxn modelId="{374C4F3E-FAC4-4833-AC99-1FD44904CCBF}" type="presParOf" srcId="{D910F45D-D97E-48FC-B47A-A6848583E6A5}" destId="{49AC0D35-3373-4C83-85FD-72312D05687F}" srcOrd="2" destOrd="0" presId="urn:microsoft.com/office/officeart/2005/8/layout/hierarchy4"/>
    <dgm:cxn modelId="{CA964D36-4EED-4AB5-AA63-2C25621BFB71}" type="presParOf" srcId="{49AC0D35-3373-4C83-85FD-72312D05687F}" destId="{CC86F01E-8C8E-4F1A-A5F8-E8938C73AC5C}" srcOrd="0" destOrd="0" presId="urn:microsoft.com/office/officeart/2005/8/layout/hierarchy4"/>
    <dgm:cxn modelId="{318E08A2-F7BD-47D8-AA84-1B0463786839}" type="presParOf" srcId="{CC86F01E-8C8E-4F1A-A5F8-E8938C73AC5C}" destId="{5D19BD58-0385-432E-9FF4-7C7502ACB4F0}" srcOrd="0" destOrd="0" presId="urn:microsoft.com/office/officeart/2005/8/layout/hierarchy4"/>
    <dgm:cxn modelId="{072658F9-5BF7-48C3-BDD1-EF0370D97B77}" type="presParOf" srcId="{CC86F01E-8C8E-4F1A-A5F8-E8938C73AC5C}" destId="{E2584EB5-1940-45D2-A954-EC96729173DD}" srcOrd="1" destOrd="0" presId="urn:microsoft.com/office/officeart/2005/8/layout/hierarchy4"/>
    <dgm:cxn modelId="{B1F2089C-5CDD-49F0-8ECF-7C4F8719C732}" type="presParOf" srcId="{49AC0D35-3373-4C83-85FD-72312D05687F}" destId="{ADB57C29-4195-4D0E-A1DE-A00789393622}" srcOrd="1" destOrd="0" presId="urn:microsoft.com/office/officeart/2005/8/layout/hierarchy4"/>
    <dgm:cxn modelId="{07AA9843-B728-4E0D-9DE4-D423F222CD59}" type="presParOf" srcId="{49AC0D35-3373-4C83-85FD-72312D05687F}" destId="{F87B029B-B693-4E27-AFB2-85AF3D8A223E}" srcOrd="2" destOrd="0" presId="urn:microsoft.com/office/officeart/2005/8/layout/hierarchy4"/>
    <dgm:cxn modelId="{932509E3-B646-4C3F-AE17-B11B2EC789A0}" type="presParOf" srcId="{F87B029B-B693-4E27-AFB2-85AF3D8A223E}" destId="{F84B0963-53A4-4749-B513-3D8CDBACDB9B}" srcOrd="0" destOrd="0" presId="urn:microsoft.com/office/officeart/2005/8/layout/hierarchy4"/>
    <dgm:cxn modelId="{C96196FC-9054-45B8-9E07-2DC7BE19EAA6}" type="presParOf" srcId="{F87B029B-B693-4E27-AFB2-85AF3D8A223E}" destId="{1F36A8B0-38EB-4816-8651-5FAE9759EB1D}" srcOrd="1" destOrd="0" presId="urn:microsoft.com/office/officeart/2005/8/layout/hierarchy4"/>
    <dgm:cxn modelId="{A3320D9D-DE19-403A-9EB6-490B67FC3985}" type="presParOf" srcId="{49AC0D35-3373-4C83-85FD-72312D05687F}" destId="{C72A08CC-5844-4C35-AC24-D18F1DA415A9}" srcOrd="3" destOrd="0" presId="urn:microsoft.com/office/officeart/2005/8/layout/hierarchy4"/>
    <dgm:cxn modelId="{224C9B48-138A-4BF8-BD76-B3E660E1826E}" type="presParOf" srcId="{49AC0D35-3373-4C83-85FD-72312D05687F}" destId="{457F2EF4-4496-4061-9678-0BDD31CA22CD}" srcOrd="4" destOrd="0" presId="urn:microsoft.com/office/officeart/2005/8/layout/hierarchy4"/>
    <dgm:cxn modelId="{5154D5C6-D9E0-4185-A2A5-7C4F2A051288}" type="presParOf" srcId="{457F2EF4-4496-4061-9678-0BDD31CA22CD}" destId="{6C3ECF91-19A7-4F3F-A79C-21999BC5843D}" srcOrd="0" destOrd="0" presId="urn:microsoft.com/office/officeart/2005/8/layout/hierarchy4"/>
    <dgm:cxn modelId="{FAC8690E-518F-471C-BFB7-23B0079C5D92}" type="presParOf" srcId="{457F2EF4-4496-4061-9678-0BDD31CA22CD}" destId="{CE79507A-D18F-4AA6-8911-5C5D02178B8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47B52-DC0E-4BE1-A737-B087528A799B}">
      <dsp:nvSpPr>
        <dsp:cNvPr id="0" name=""/>
        <dsp:cNvSpPr/>
      </dsp:nvSpPr>
      <dsp:spPr>
        <a:xfrm>
          <a:off x="2387921" y="1264983"/>
          <a:ext cx="1343099" cy="1183284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Fomento a     Inovação</a:t>
          </a:r>
        </a:p>
      </dsp:txBody>
      <dsp:txXfrm>
        <a:off x="2612916" y="1463206"/>
        <a:ext cx="893109" cy="786838"/>
      </dsp:txXfrm>
    </dsp:sp>
    <dsp:sp modelId="{FCB59509-DA89-47F4-B083-9AAA0488387E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2E17F-9319-4B79-BBD8-AB7832013CF0}">
      <dsp:nvSpPr>
        <dsp:cNvPr id="0" name=""/>
        <dsp:cNvSpPr/>
      </dsp:nvSpPr>
      <dsp:spPr>
        <a:xfrm>
          <a:off x="2376259" y="408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Meio Ambiente</a:t>
          </a:r>
          <a:endParaRPr lang="pt-BR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02568" y="236636"/>
        <a:ext cx="912982" cy="789836"/>
      </dsp:txXfrm>
    </dsp:sp>
    <dsp:sp modelId="{444F9F20-BFF4-4EE7-BC65-3F38CB1C2203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9D57D-EE67-4803-B84E-99DDDC0D1CE1}">
      <dsp:nvSpPr>
        <dsp:cNvPr id="0" name=""/>
        <dsp:cNvSpPr/>
      </dsp:nvSpPr>
      <dsp:spPr>
        <a:xfrm>
          <a:off x="3431699" y="61879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4F81BD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Capacitação</a:t>
          </a:r>
          <a:r>
            <a:rPr lang="pt-BR" sz="13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pt-BR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Profissional</a:t>
          </a:r>
          <a:endParaRPr lang="pt-BR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658008" y="814576"/>
        <a:ext cx="912982" cy="789836"/>
      </dsp:txXfrm>
    </dsp:sp>
    <dsp:sp modelId="{A5681668-6F06-4BEC-842F-D26CC8D5FB91}">
      <dsp:nvSpPr>
        <dsp:cNvPr id="0" name=""/>
        <dsp:cNvSpPr/>
      </dsp:nvSpPr>
      <dsp:spPr>
        <a:xfrm>
          <a:off x="3485358" y="2679847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753B2-2D2B-4A75-8602-4C40298E0016}">
      <dsp:nvSpPr>
        <dsp:cNvPr id="0" name=""/>
        <dsp:cNvSpPr/>
      </dsp:nvSpPr>
      <dsp:spPr>
        <a:xfrm>
          <a:off x="4730399" y="1872204"/>
          <a:ext cx="1365600" cy="1181404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Desenvolvimento de Infraestrutura</a:t>
          </a:r>
          <a:endParaRPr lang="pt-BR" sz="9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956708" y="2067988"/>
        <a:ext cx="912982" cy="789836"/>
      </dsp:txXfrm>
    </dsp:sp>
    <dsp:sp modelId="{A775DF94-9C28-4887-9DCD-3AE2EFAE87F0}">
      <dsp:nvSpPr>
        <dsp:cNvPr id="0" name=""/>
        <dsp:cNvSpPr/>
      </dsp:nvSpPr>
      <dsp:spPr>
        <a:xfrm>
          <a:off x="2179589" y="2880323"/>
          <a:ext cx="628726" cy="541731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570F1-CCBE-4F2F-83DE-49A1930FE8EC}">
      <dsp:nvSpPr>
        <dsp:cNvPr id="0" name=""/>
        <dsp:cNvSpPr/>
      </dsp:nvSpPr>
      <dsp:spPr>
        <a:xfrm>
          <a:off x="2351583" y="2491006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3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77892" y="2686790"/>
        <a:ext cx="912982" cy="789836"/>
      </dsp:txXfrm>
    </dsp:sp>
    <dsp:sp modelId="{CF91C469-BC8C-4BFE-AF2F-C8682347A39E}">
      <dsp:nvSpPr>
        <dsp:cNvPr id="0" name=""/>
        <dsp:cNvSpPr/>
      </dsp:nvSpPr>
      <dsp:spPr>
        <a:xfrm>
          <a:off x="1226691" y="1872214"/>
          <a:ext cx="1365600" cy="1181404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Indústria para produção de insumos </a:t>
          </a:r>
          <a:endParaRPr lang="pt-BR" sz="9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53000" y="2067998"/>
        <a:ext cx="912982" cy="78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5EB0C-A4B3-4F64-93B8-68A8AF078E85}">
      <dsp:nvSpPr>
        <dsp:cNvPr id="0" name=""/>
        <dsp:cNvSpPr/>
      </dsp:nvSpPr>
      <dsp:spPr>
        <a:xfrm>
          <a:off x="0" y="0"/>
          <a:ext cx="8059099" cy="551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i="0" kern="1200" dirty="0" smtClean="0">
              <a:solidFill>
                <a:schemeClr val="tx1"/>
              </a:solidFill>
              <a:latin typeface="Calibri" pitchFamily="34" charset="0"/>
            </a:rPr>
            <a:t>Programa – Algumas Ações e Desenvolvimento</a:t>
          </a:r>
          <a:endParaRPr lang="pt-BR" sz="2400" b="1" i="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16164" y="16164"/>
        <a:ext cx="8026771" cy="519545"/>
      </dsp:txXfrm>
    </dsp:sp>
    <dsp:sp modelId="{5D19BD58-0385-432E-9FF4-7C7502ACB4F0}">
      <dsp:nvSpPr>
        <dsp:cNvPr id="0" name=""/>
        <dsp:cNvSpPr/>
      </dsp:nvSpPr>
      <dsp:spPr>
        <a:xfrm>
          <a:off x="2898" y="744220"/>
          <a:ext cx="2543907" cy="5518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kern="1200" dirty="0" smtClean="0">
              <a:solidFill>
                <a:schemeClr val="tx1"/>
              </a:solidFill>
              <a:latin typeface="Calibri" pitchFamily="34" charset="0"/>
            </a:rPr>
            <a:t>Protótipos de Demonstração</a:t>
          </a:r>
          <a:endParaRPr lang="pt-BR" sz="1400" b="1" i="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19062" y="760384"/>
        <a:ext cx="2511579" cy="519545"/>
      </dsp:txXfrm>
    </dsp:sp>
    <dsp:sp modelId="{F84B0963-53A4-4749-B513-3D8CDBACDB9B}">
      <dsp:nvSpPr>
        <dsp:cNvPr id="0" name=""/>
        <dsp:cNvSpPr/>
      </dsp:nvSpPr>
      <dsp:spPr>
        <a:xfrm>
          <a:off x="2760494" y="744220"/>
          <a:ext cx="2543907" cy="5518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kern="1200" dirty="0" smtClean="0">
              <a:solidFill>
                <a:schemeClr val="tx1"/>
              </a:solidFill>
              <a:latin typeface="Calibri" pitchFamily="34" charset="0"/>
            </a:rPr>
            <a:t>Infraestrutura</a:t>
          </a:r>
          <a:endParaRPr lang="pt-BR" sz="1400" b="1" i="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2776658" y="760384"/>
        <a:ext cx="2511579" cy="519545"/>
      </dsp:txXfrm>
    </dsp:sp>
    <dsp:sp modelId="{6C3ECF91-19A7-4F3F-A79C-21999BC5843D}">
      <dsp:nvSpPr>
        <dsp:cNvPr id="0" name=""/>
        <dsp:cNvSpPr/>
      </dsp:nvSpPr>
      <dsp:spPr>
        <a:xfrm>
          <a:off x="5516156" y="744270"/>
          <a:ext cx="2543907" cy="5518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i="0" kern="1200" dirty="0" smtClean="0">
              <a:solidFill>
                <a:schemeClr val="tx1"/>
              </a:solidFill>
              <a:latin typeface="Calibri" pitchFamily="34" charset="0"/>
            </a:rPr>
            <a:t>Desenvolvimento de Fornecedores</a:t>
          </a:r>
          <a:endParaRPr lang="pt-BR" sz="1400" b="1" i="0" kern="1200" dirty="0">
            <a:solidFill>
              <a:schemeClr val="tx1"/>
            </a:solidFill>
            <a:latin typeface="Calibri" pitchFamily="34" charset="0"/>
          </a:endParaRPr>
        </a:p>
      </dsp:txBody>
      <dsp:txXfrm>
        <a:off x="5532320" y="760434"/>
        <a:ext cx="2511579" cy="519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Radial Hexagonal"/>
  <dgm:desc val="Use para mostrar um processo sequencial que se relaciona com uma ideia ou tema central. Limitado a seis formas de Nível 2. Funciona melhor com pequenas quantidades de texto. O texto não utilizado não aparece, mas permanecerá disponível se você alternar os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749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4" tIns="45690" rIns="91384" bIns="45690" numCol="1" anchor="t" anchorCtr="0" compatLnSpc="1">
            <a:prstTxWarp prst="textNoShape">
              <a:avLst/>
            </a:prstTxWarp>
          </a:bodyPr>
          <a:lstStyle>
            <a:lvl1pPr algn="l" defTabSz="911018">
              <a:spcBef>
                <a:spcPct val="0"/>
              </a:spcBef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5" y="2"/>
            <a:ext cx="28971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4" tIns="45690" rIns="91384" bIns="45690" numCol="1" anchor="t" anchorCtr="0" compatLnSpc="1">
            <a:prstTxWarp prst="textNoShape">
              <a:avLst/>
            </a:prstTxWarp>
          </a:bodyPr>
          <a:lstStyle>
            <a:lvl1pPr algn="r" defTabSz="909490">
              <a:defRPr sz="11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27BD3BD-4E91-415C-BA4C-B0AA8DB7C23E}" type="datetimeFigureOut">
              <a:rPr lang="pt-BR"/>
              <a:pPr>
                <a:defRPr/>
              </a:pPr>
              <a:t>30/11/2017</a:t>
            </a:fld>
            <a:endParaRPr lang="pt-BR"/>
          </a:p>
        </p:txBody>
      </p:sp>
      <p:sp>
        <p:nvSpPr>
          <p:cNvPr id="8397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8802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4" tIns="45690" rIns="91384" bIns="45690" numCol="1" anchor="b" anchorCtr="0" compatLnSpc="1">
            <a:prstTxWarp prst="textNoShape">
              <a:avLst/>
            </a:prstTxWarp>
          </a:bodyPr>
          <a:lstStyle>
            <a:lvl1pPr algn="l" defTabSz="911018">
              <a:spcBef>
                <a:spcPct val="0"/>
              </a:spcBef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397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5" y="9448802"/>
            <a:ext cx="2897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4" tIns="45690" rIns="91384" bIns="45690" numCol="1" anchor="b" anchorCtr="0" compatLnSpc="1">
            <a:prstTxWarp prst="textNoShape">
              <a:avLst/>
            </a:prstTxWarp>
          </a:bodyPr>
          <a:lstStyle>
            <a:lvl1pPr algn="r" defTabSz="909490">
              <a:defRPr sz="110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ADE1C38-120A-41A9-8C75-DE9CDB53E7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93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4" tIns="45690" rIns="91384" bIns="45690" numCol="1" anchor="t" anchorCtr="0" compatLnSpc="1">
            <a:prstTxWarp prst="textNoShape">
              <a:avLst/>
            </a:prstTxWarp>
          </a:bodyPr>
          <a:lstStyle>
            <a:lvl1pPr algn="l" defTabSz="911018">
              <a:spcBef>
                <a:spcPct val="0"/>
              </a:spcBef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4" tIns="45690" rIns="91384" bIns="45690" numCol="1" anchor="t" anchorCtr="0" compatLnSpc="1">
            <a:prstTxWarp prst="textNoShape">
              <a:avLst/>
            </a:prstTxWarp>
          </a:bodyPr>
          <a:lstStyle>
            <a:lvl1pPr algn="r" defTabSz="911018">
              <a:spcBef>
                <a:spcPct val="0"/>
              </a:spcBef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2" y="4714875"/>
            <a:ext cx="5438775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4" tIns="45690" rIns="91384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5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4" tIns="45690" rIns="91384" bIns="45690" numCol="1" anchor="b" anchorCtr="0" compatLnSpc="1">
            <a:prstTxWarp prst="textNoShape">
              <a:avLst/>
            </a:prstTxWarp>
          </a:bodyPr>
          <a:lstStyle>
            <a:lvl1pPr algn="l" defTabSz="911018">
              <a:spcBef>
                <a:spcPct val="0"/>
              </a:spcBef>
              <a:defRPr sz="11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0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4" tIns="45690" rIns="91384" bIns="45690" numCol="1" anchor="b" anchorCtr="0" compatLnSpc="1">
            <a:prstTxWarp prst="textNoShape">
              <a:avLst/>
            </a:prstTxWarp>
          </a:bodyPr>
          <a:lstStyle>
            <a:lvl1pPr algn="r" defTabSz="909490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DAC996-14A6-41F2-B866-7CFDD76CE7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876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1275" y="9432925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56" tIns="48277" rIns="96556" bIns="48277" anchor="b"/>
          <a:lstStyle/>
          <a:p>
            <a:pPr algn="r" defTabSz="1041230" eaLnBrk="0" hangingPunct="0">
              <a:spcBef>
                <a:spcPct val="20000"/>
              </a:spcBef>
            </a:pPr>
            <a:fld id="{D1725992-5027-434E-91C0-3799E13EC95E}" type="slidenum">
              <a:rPr lang="pt-BR" sz="1000">
                <a:latin typeface="Times New Roman" pitchFamily="18" charset="0"/>
              </a:rPr>
              <a:pPr algn="r" defTabSz="1041230" eaLnBrk="0" hangingPunct="0">
                <a:spcBef>
                  <a:spcPct val="20000"/>
                </a:spcBef>
              </a:pPr>
              <a:t>1</a:t>
            </a:fld>
            <a:endParaRPr lang="pt-BR" sz="1000" dirty="0">
              <a:latin typeface="Times New Roman" pitchFamily="18" charset="0"/>
            </a:endParaRPr>
          </a:p>
        </p:txBody>
      </p:sp>
      <p:sp>
        <p:nvSpPr>
          <p:cNvPr id="1536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4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5538" tIns="47769" rIns="95538" bIns="4776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5" name="Espaço Reservado para Número de Slide 3"/>
          <p:cNvSpPr txBox="1">
            <a:spLocks noGrp="1"/>
          </p:cNvSpPr>
          <p:nvPr/>
        </p:nvSpPr>
        <p:spPr bwMode="auto">
          <a:xfrm>
            <a:off x="3851275" y="9429752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38" tIns="47769" rIns="95538" bIns="47769" anchor="b"/>
          <a:lstStyle/>
          <a:p>
            <a:pPr algn="r" defTabSz="1026947">
              <a:spcBef>
                <a:spcPct val="20000"/>
              </a:spcBef>
            </a:pPr>
            <a:fld id="{058C93DA-13DA-43FE-AF5F-042A227B31F4}" type="slidenum">
              <a:rPr lang="pt-BR" sz="1000">
                <a:latin typeface="Calibri" pitchFamily="34" charset="0"/>
              </a:rPr>
              <a:pPr algn="r" defTabSz="1026947">
                <a:spcBef>
                  <a:spcPct val="20000"/>
                </a:spcBef>
              </a:pPr>
              <a:t>1</a:t>
            </a:fld>
            <a:endParaRPr lang="pt-BR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AC996-14A6-41F2-B866-7CFDD76CE7DD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45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728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828" indent="-285702" defTabSz="904728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2814" indent="-228562" defTabSz="904728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599940" indent="-228562" defTabSz="904728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065" indent="-228562" defTabSz="904728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191" indent="-228562" defTabSz="90472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318" indent="-228562" defTabSz="90472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8443" indent="-228562" defTabSz="90472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5568" indent="-228562" defTabSz="90472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7ADAE809-CE0A-4BC7-A415-6EA07D04E200}" type="slidenum">
              <a:rPr lang="pt-BR" sz="1100">
                <a:latin typeface="Arial" pitchFamily="34" charset="0"/>
              </a:rPr>
              <a:pPr eaLnBrk="1" hangingPunct="1"/>
              <a:t>5</a:t>
            </a:fld>
            <a:endParaRPr lang="pt-BR" sz="11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3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9890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16739" indent="-275669" defTabSz="869890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02677" indent="-220535" defTabSz="869890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543748" indent="-220535" defTabSz="869890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1984818" indent="-220535" defTabSz="869890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425889" indent="-220535" defTabSz="86989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866960" indent="-220535" defTabSz="86989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308030" indent="-220535" defTabSz="86989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749101" indent="-220535" defTabSz="86989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D7231F6B-7C67-449D-8515-FFD8F2CB804C}" type="slidenum">
              <a:rPr lang="pt-BR" sz="1200">
                <a:latin typeface="Calibri" pitchFamily="34" charset="0"/>
              </a:rPr>
              <a:pPr eaLnBrk="1" hangingPunct="1"/>
              <a:t>9</a:t>
            </a:fld>
            <a:endParaRPr lang="pt-BR" sz="1200">
              <a:latin typeface="Calibri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4550" y="882650"/>
            <a:ext cx="5800725" cy="4351338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386" y="5513774"/>
            <a:ext cx="5993567" cy="522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1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8177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16739" indent="-275669" defTabSz="908177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02677" indent="-220535" defTabSz="908177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543748" indent="-220535" defTabSz="908177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1984818" indent="-220535" defTabSz="908177" eaLnBrk="0" hangingPunct="0"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425889" indent="-220535" defTabSz="90817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866960" indent="-220535" defTabSz="90817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308030" indent="-220535" defTabSz="90817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749101" indent="-220535" defTabSz="908177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B0A56C5A-5CD7-49FF-9D8F-E8FCEA9E6CCA}" type="slidenum">
              <a:rPr lang="pt-BR" sz="1100">
                <a:latin typeface="Arial" charset="0"/>
                <a:cs typeface="Arial" charset="0"/>
              </a:rPr>
              <a:pPr eaLnBrk="1" hangingPunct="1"/>
              <a:t>12</a:t>
            </a:fld>
            <a:endParaRPr lang="pt-BR" sz="11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9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AC996-14A6-41F2-B866-7CFDD76CE7DD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06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008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88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92DF-A31B-485F-B94E-35D9F81CC3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BBA6-3711-4FA4-AD5D-1A73379E882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5973762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05358-C408-4500-A2C4-DED3CDD610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BR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4EE9-3DD9-466A-89AD-05BFEA87E8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5616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B63F7-623E-47D7-AA47-9526D46DD8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59" y="1447800"/>
            <a:ext cx="395098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499" y="1447800"/>
            <a:ext cx="395098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92087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25AF8-0B05-4BC7-9503-70A9100A2E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92087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556" y="1535113"/>
            <a:ext cx="387548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6556" y="2174875"/>
            <a:ext cx="387548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481" y="1535113"/>
            <a:ext cx="38770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81" y="2174875"/>
            <a:ext cx="38770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424B0-5D33-4D88-BBD3-403F094CBF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2DD56-811B-4909-9E7E-27F505D2D9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71396-6B54-4111-8D5B-9682D8BC29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458" y="273050"/>
            <a:ext cx="48030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360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29AED-3E7A-45FE-AC6A-75A1E38707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395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395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395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A5CCF-425D-475A-AABE-0C5A86443E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27" name="Title Placeholder 4"/>
          <p:cNvSpPr>
            <a:spLocks noGrp="1"/>
          </p:cNvSpPr>
          <p:nvPr>
            <p:ph type="title"/>
          </p:nvPr>
        </p:nvSpPr>
        <p:spPr bwMode="auto">
          <a:xfrm>
            <a:off x="1249363" y="274638"/>
            <a:ext cx="74993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249363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defRPr sz="1200">
                <a:solidFill>
                  <a:srgbClr val="B5A788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200">
                <a:solidFill>
                  <a:srgbClr val="B5A788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20000"/>
              </a:spcBef>
              <a:defRPr sz="1200">
                <a:solidFill>
                  <a:srgbClr val="B5A788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3A517E-BE98-480D-93CF-F9610727A3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-36513" y="0"/>
            <a:ext cx="1079501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1033" name="Line 47"/>
          <p:cNvSpPr>
            <a:spLocks noChangeShapeType="1"/>
          </p:cNvSpPr>
          <p:nvPr/>
        </p:nvSpPr>
        <p:spPr bwMode="auto">
          <a:xfrm flipV="1">
            <a:off x="863600" y="0"/>
            <a:ext cx="0" cy="6858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034" name="Imagem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088" y="87313"/>
            <a:ext cx="696912" cy="673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Trebuchet MS" pitchFamily="34" charset="0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17541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2113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6685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1257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jpeg"/><Relationship Id="rId3" Type="http://schemas.openxmlformats.org/officeDocument/2006/relationships/image" Target="../media/image40.wmf"/><Relationship Id="rId21" Type="http://schemas.openxmlformats.org/officeDocument/2006/relationships/image" Target="../media/image58.jpeg"/><Relationship Id="rId7" Type="http://schemas.openxmlformats.org/officeDocument/2006/relationships/image" Target="../media/image44.wmf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39.jpeg"/><Relationship Id="rId16" Type="http://schemas.openxmlformats.org/officeDocument/2006/relationships/image" Target="../media/image53.jpe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60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63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67.png"/><Relationship Id="rId10" Type="http://schemas.openxmlformats.org/officeDocument/2006/relationships/image" Target="../media/image62.jpeg"/><Relationship Id="rId4" Type="http://schemas.openxmlformats.org/officeDocument/2006/relationships/diagramData" Target="../diagrams/data2.xm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tângulo 4"/>
          <p:cNvSpPr>
            <a:spLocks noChangeArrowheads="1"/>
          </p:cNvSpPr>
          <p:nvPr/>
        </p:nvSpPr>
        <p:spPr bwMode="auto">
          <a:xfrm>
            <a:off x="-36513" y="0"/>
            <a:ext cx="971551" cy="6858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round/>
            <a:headEnd/>
            <a:tailEnd/>
          </a:ln>
          <a:effectLst>
            <a:prstShdw prst="shdw17">
              <a:srgbClr val="808080">
                <a:alpha val="74997"/>
              </a:srgbClr>
            </a:prstShd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2051" name="Picture 2" descr="pg_inicial_branc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548459"/>
            <a:ext cx="9180513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395288" y="333375"/>
            <a:ext cx="8424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Assessoria de Mobilidade Elétrica Sustentável</a:t>
            </a:r>
            <a:endParaRPr lang="pt-BR" sz="28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</a:pPr>
            <a:endParaRPr lang="pt-BR" sz="2800" b="1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</a:pPr>
            <a:endParaRPr lang="pt-BR" sz="28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algn="ctr">
              <a:spcBef>
                <a:spcPct val="20000"/>
              </a:spcBef>
            </a:pPr>
            <a:r>
              <a:rPr lang="pt-BR" sz="28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VISÃO GERAL</a:t>
            </a:r>
          </a:p>
          <a:p>
            <a:pPr algn="ctr">
              <a:spcBef>
                <a:spcPct val="20000"/>
              </a:spcBef>
            </a:pPr>
            <a:r>
              <a:rPr lang="pt-BR" sz="20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 futuro começa aqui!</a:t>
            </a:r>
            <a:endParaRPr lang="pt-BR" sz="2000" i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054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6228CF-877A-48B0-BE4B-13D680742773}" type="slidenum">
              <a:rPr lang="pt-BR" smtClean="0">
                <a:cs typeface="Arial" charset="0"/>
              </a:rPr>
              <a:pPr/>
              <a:t>1</a:t>
            </a:fld>
            <a:endParaRPr lang="pt-BR" smtClean="0">
              <a:cs typeface="Arial" charset="0"/>
            </a:endParaRPr>
          </a:p>
        </p:txBody>
      </p:sp>
      <p:sp>
        <p:nvSpPr>
          <p:cNvPr id="2055" name="Retângulo 1"/>
          <p:cNvSpPr>
            <a:spLocks noChangeArrowheads="1"/>
          </p:cNvSpPr>
          <p:nvPr/>
        </p:nvSpPr>
        <p:spPr bwMode="auto">
          <a:xfrm>
            <a:off x="3203575" y="3696009"/>
            <a:ext cx="5616575" cy="5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1600" b="1" dirty="0">
                <a:latin typeface="Calibri" pitchFamily="34" charset="0"/>
              </a:rPr>
              <a:t>Eng. Celso Ribeiro B. de Novais</a:t>
            </a:r>
          </a:p>
          <a:p>
            <a:pPr algn="ctr">
              <a:spcBef>
                <a:spcPct val="20000"/>
              </a:spcBef>
            </a:pPr>
            <a:r>
              <a:rPr lang="pt-BR" sz="1400" dirty="0">
                <a:latin typeface="Calibri" pitchFamily="34" charset="0"/>
              </a:rPr>
              <a:t>Assessoria de Mobilidade Elétrica Sustentável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4"/>
          <p:cNvSpPr txBox="1">
            <a:spLocks noChangeArrowheads="1"/>
          </p:cNvSpPr>
          <p:nvPr/>
        </p:nvSpPr>
        <p:spPr bwMode="auto">
          <a:xfrm>
            <a:off x="971550" y="217488"/>
            <a:ext cx="81375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b="1" dirty="0">
                <a:latin typeface="Calibri" pitchFamily="34" charset="0"/>
              </a:rPr>
              <a:t>Foco das Ações </a:t>
            </a:r>
            <a:r>
              <a:rPr lang="pt-BR" b="1" dirty="0" smtClean="0">
                <a:latin typeface="Calibri" pitchFamily="34" charset="0"/>
              </a:rPr>
              <a:t>adotadas por Itaipu</a:t>
            </a:r>
            <a:endParaRPr lang="pt-BR" b="1" dirty="0">
              <a:latin typeface="Calibri" pitchFamily="34" charset="0"/>
            </a:endParaRPr>
          </a:p>
        </p:txBody>
      </p:sp>
      <p:sp>
        <p:nvSpPr>
          <p:cNvPr id="43" name="Hexágono 42"/>
          <p:cNvSpPr/>
          <p:nvPr/>
        </p:nvSpPr>
        <p:spPr bwMode="auto">
          <a:xfrm>
            <a:off x="5270500" y="4498975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4F81BD">
              <a:lumMod val="7500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44" name="Diagrama 43"/>
          <p:cNvGraphicFramePr/>
          <p:nvPr/>
        </p:nvGraphicFramePr>
        <p:xfrm>
          <a:off x="1824038" y="141446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" name="Hexágono 44"/>
          <p:cNvSpPr/>
          <p:nvPr/>
        </p:nvSpPr>
        <p:spPr bwMode="auto">
          <a:xfrm>
            <a:off x="4189413" y="5119688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002060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461" name="Hexágono 4"/>
          <p:cNvSpPr>
            <a:spLocks noChangeArrowheads="1"/>
          </p:cNvSpPr>
          <p:nvPr/>
        </p:nvSpPr>
        <p:spPr bwMode="auto">
          <a:xfrm>
            <a:off x="5318125" y="4527550"/>
            <a:ext cx="1270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endParaRPr lang="pt-BR" sz="1200" b="1">
              <a:solidFill>
                <a:srgbClr val="007774"/>
              </a:solidFill>
              <a:latin typeface="Calibri" pitchFamily="34" charset="0"/>
            </a:endParaRPr>
          </a:p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pt-BR" sz="1200" b="1">
                <a:solidFill>
                  <a:srgbClr val="FFFFFF"/>
                </a:solidFill>
                <a:latin typeface="Calibri" pitchFamily="34" charset="0"/>
              </a:rPr>
              <a:t>Novos Negócios</a:t>
            </a:r>
          </a:p>
        </p:txBody>
      </p:sp>
      <p:sp>
        <p:nvSpPr>
          <p:cNvPr id="19462" name="Hexágono 4"/>
          <p:cNvSpPr>
            <a:spLocks noChangeArrowheads="1"/>
          </p:cNvSpPr>
          <p:nvPr/>
        </p:nvSpPr>
        <p:spPr bwMode="auto">
          <a:xfrm>
            <a:off x="4248150" y="5335588"/>
            <a:ext cx="1270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/>
            <a:r>
              <a:rPr lang="pt-BR" sz="1200" b="1">
                <a:solidFill>
                  <a:srgbClr val="FFFFFF"/>
                </a:solidFill>
                <a:latin typeface="Calibri" pitchFamily="34" charset="0"/>
              </a:rPr>
              <a:t>Interação do VE   na Rede (V2G)</a:t>
            </a:r>
          </a:p>
        </p:txBody>
      </p:sp>
      <p:grpSp>
        <p:nvGrpSpPr>
          <p:cNvPr id="2" name="Grupo 13"/>
          <p:cNvGrpSpPr>
            <a:grpSpLocks/>
          </p:cNvGrpSpPr>
          <p:nvPr/>
        </p:nvGrpSpPr>
        <p:grpSpPr bwMode="auto">
          <a:xfrm>
            <a:off x="3095502" y="2051051"/>
            <a:ext cx="1365250" cy="1181100"/>
            <a:chOff x="1168111" y="364885"/>
            <a:chExt cx="1365600" cy="1181404"/>
          </a:xfrm>
          <a:solidFill>
            <a:srgbClr val="4F81BD">
              <a:lumMod val="75000"/>
            </a:srgbClr>
          </a:solidFill>
        </p:grpSpPr>
        <p:sp>
          <p:nvSpPr>
            <p:cNvPr id="49" name="Hexágono 48"/>
            <p:cNvSpPr/>
            <p:nvPr/>
          </p:nvSpPr>
          <p:spPr>
            <a:xfrm>
              <a:off x="1168111" y="364885"/>
              <a:ext cx="1365600" cy="1181404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0" name="Hexágono 4"/>
            <p:cNvSpPr/>
            <p:nvPr/>
          </p:nvSpPr>
          <p:spPr>
            <a:xfrm>
              <a:off x="1240135" y="580966"/>
              <a:ext cx="1269903" cy="7907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200" b="1" kern="0" dirty="0">
                  <a:solidFill>
                    <a:sysClr val="window" lastClr="FFFFFF"/>
                  </a:solidFill>
                  <a:latin typeface="Calibri"/>
                </a:rPr>
                <a:t>Desenvolvimento Tecnológico</a:t>
              </a:r>
            </a:p>
          </p:txBody>
        </p: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255742" y="3275187"/>
            <a:ext cx="1365250" cy="1181100"/>
            <a:chOff x="1093181" y="364882"/>
            <a:chExt cx="1365600" cy="1181404"/>
          </a:xfrm>
          <a:solidFill>
            <a:srgbClr val="FF4B21"/>
          </a:solidFill>
        </p:grpSpPr>
        <p:sp>
          <p:nvSpPr>
            <p:cNvPr id="52" name="Hexágono 51"/>
            <p:cNvSpPr/>
            <p:nvPr/>
          </p:nvSpPr>
          <p:spPr>
            <a:xfrm>
              <a:off x="1093181" y="364882"/>
              <a:ext cx="1365600" cy="118140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336699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3" name="Hexágono 4"/>
            <p:cNvSpPr/>
            <p:nvPr/>
          </p:nvSpPr>
          <p:spPr>
            <a:xfrm>
              <a:off x="1165206" y="580962"/>
              <a:ext cx="1269903" cy="7907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200" b="1" kern="0" dirty="0">
                  <a:solidFill>
                    <a:sysClr val="window" lastClr="FFFFFF"/>
                  </a:solidFill>
                  <a:latin typeface="Calibri"/>
                </a:rPr>
                <a:t>Infraestrutura   para VE</a:t>
              </a:r>
            </a:p>
          </p:txBody>
        </p:sp>
      </p:grpSp>
      <p:grpSp>
        <p:nvGrpSpPr>
          <p:cNvPr id="4" name="Grupo 13"/>
          <p:cNvGrpSpPr>
            <a:grpSpLocks/>
          </p:cNvGrpSpPr>
          <p:nvPr/>
        </p:nvGrpSpPr>
        <p:grpSpPr bwMode="auto">
          <a:xfrm>
            <a:off x="3098404" y="4510807"/>
            <a:ext cx="1365250" cy="1181100"/>
            <a:chOff x="1109878" y="725017"/>
            <a:chExt cx="1365600" cy="1181404"/>
          </a:xfrm>
          <a:solidFill>
            <a:srgbClr val="4F81BD">
              <a:lumMod val="75000"/>
            </a:srgbClr>
          </a:solidFill>
        </p:grpSpPr>
        <p:sp>
          <p:nvSpPr>
            <p:cNvPr id="55" name="Hexágono 54"/>
            <p:cNvSpPr/>
            <p:nvPr/>
          </p:nvSpPr>
          <p:spPr>
            <a:xfrm>
              <a:off x="1109878" y="725017"/>
              <a:ext cx="1365600" cy="1181404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6" name="Hexágono 4"/>
            <p:cNvSpPr/>
            <p:nvPr/>
          </p:nvSpPr>
          <p:spPr>
            <a:xfrm>
              <a:off x="1152023" y="908643"/>
              <a:ext cx="1269903" cy="7907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15240" tIns="15240" rIns="15240" bIns="15240" spcCol="1270" anchor="ctr"/>
            <a:lstStyle/>
            <a:p>
              <a:pPr algn="ctr" defTabSz="533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pt-BR" sz="1200" b="1" kern="0" dirty="0">
                  <a:solidFill>
                    <a:sysClr val="window" lastClr="FFFFFF"/>
                  </a:solidFill>
                  <a:latin typeface="Calibri"/>
                </a:rPr>
                <a:t>Adequação           de Normas Técnicas</a:t>
              </a:r>
            </a:p>
          </p:txBody>
        </p:sp>
      </p:grpSp>
      <p:sp>
        <p:nvSpPr>
          <p:cNvPr id="57" name="Hexágono 56"/>
          <p:cNvSpPr/>
          <p:nvPr/>
        </p:nvSpPr>
        <p:spPr bwMode="auto">
          <a:xfrm>
            <a:off x="3111500" y="3275013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4F81BD">
              <a:lumMod val="75000"/>
            </a:srgbClr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467" name="Hexágono 4"/>
          <p:cNvSpPr>
            <a:spLocks noChangeArrowheads="1"/>
          </p:cNvSpPr>
          <p:nvPr/>
        </p:nvSpPr>
        <p:spPr bwMode="auto">
          <a:xfrm>
            <a:off x="3194050" y="3503613"/>
            <a:ext cx="11985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itchFamily="34" charset="0"/>
              </a:rPr>
              <a:t>Produção de insumos pela </a:t>
            </a:r>
            <a:r>
              <a:rPr lang="pt-BR" sz="1200" b="1" dirty="0" smtClean="0">
                <a:solidFill>
                  <a:srgbClr val="FFFFFF"/>
                </a:solidFill>
                <a:latin typeface="Calibri" pitchFamily="34" charset="0"/>
              </a:rPr>
              <a:t>indústria </a:t>
            </a:r>
          </a:p>
          <a:p>
            <a:pPr algn="ctr"/>
            <a:r>
              <a:rPr lang="pt-BR" sz="1200" b="1" dirty="0" smtClean="0">
                <a:solidFill>
                  <a:srgbClr val="FFFFFF"/>
                </a:solidFill>
                <a:latin typeface="Calibri" pitchFamily="34" charset="0"/>
              </a:rPr>
              <a:t>nacional</a:t>
            </a:r>
            <a:endParaRPr lang="pt-BR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Hexágono 4"/>
          <p:cNvSpPr/>
          <p:nvPr/>
        </p:nvSpPr>
        <p:spPr bwMode="auto">
          <a:xfrm>
            <a:off x="6394450" y="2854325"/>
            <a:ext cx="1268413" cy="790575"/>
          </a:xfrm>
          <a:prstGeom prst="rect">
            <a:avLst/>
          </a:prstGeom>
          <a:noFill/>
          <a:ln>
            <a:noFill/>
          </a:ln>
          <a:effectLst/>
        </p:spPr>
        <p:txBody>
          <a:bodyPr lIns="15240" tIns="15240" rIns="15240" bIns="15240" spcCol="127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200" b="1" kern="0" dirty="0">
                <a:solidFill>
                  <a:sysClr val="window" lastClr="FFFFFF"/>
                </a:solidFill>
                <a:latin typeface="Calibri"/>
              </a:rPr>
              <a:t>Incentivos governamentais</a:t>
            </a:r>
          </a:p>
        </p:txBody>
      </p:sp>
      <p:sp>
        <p:nvSpPr>
          <p:cNvPr id="60" name="Hexágono 59"/>
          <p:cNvSpPr/>
          <p:nvPr/>
        </p:nvSpPr>
        <p:spPr bwMode="auto">
          <a:xfrm>
            <a:off x="6337300" y="3876675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78A6DE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1" name="Hexágono 60"/>
          <p:cNvSpPr/>
          <p:nvPr/>
        </p:nvSpPr>
        <p:spPr bwMode="auto">
          <a:xfrm>
            <a:off x="2019300" y="3851275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78A6DE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2" name="Hexágono 4"/>
          <p:cNvSpPr/>
          <p:nvPr/>
        </p:nvSpPr>
        <p:spPr bwMode="auto">
          <a:xfrm>
            <a:off x="2016125" y="5346700"/>
            <a:ext cx="1270000" cy="790575"/>
          </a:xfrm>
          <a:prstGeom prst="rect">
            <a:avLst/>
          </a:prstGeom>
          <a:noFill/>
          <a:ln>
            <a:noFill/>
          </a:ln>
          <a:effectLst/>
        </p:spPr>
        <p:txBody>
          <a:bodyPr lIns="15240" tIns="15240" rIns="15240" bIns="15240" spcCol="127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pt-BR" sz="1200" b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3" name="Hexágono 4"/>
          <p:cNvSpPr/>
          <p:nvPr/>
        </p:nvSpPr>
        <p:spPr bwMode="auto">
          <a:xfrm>
            <a:off x="6497638" y="5359400"/>
            <a:ext cx="1268412" cy="790575"/>
          </a:xfrm>
          <a:prstGeom prst="rect">
            <a:avLst/>
          </a:prstGeom>
          <a:noFill/>
          <a:ln>
            <a:noFill/>
          </a:ln>
          <a:effectLst/>
        </p:spPr>
        <p:txBody>
          <a:bodyPr lIns="15240" tIns="15240" rIns="15240" bIns="15240" spcCol="127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endParaRPr lang="pt-BR" sz="1200" b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4" name="Hexágono 63"/>
          <p:cNvSpPr/>
          <p:nvPr/>
        </p:nvSpPr>
        <p:spPr bwMode="auto">
          <a:xfrm>
            <a:off x="2016125" y="2640013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78A6DE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5" name="Hexágono 64"/>
          <p:cNvSpPr/>
          <p:nvPr/>
        </p:nvSpPr>
        <p:spPr bwMode="auto">
          <a:xfrm>
            <a:off x="6345238" y="2640013"/>
            <a:ext cx="1365250" cy="118110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78A6DE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9475" name="Hexágono 4"/>
          <p:cNvSpPr>
            <a:spLocks noChangeArrowheads="1"/>
          </p:cNvSpPr>
          <p:nvPr/>
        </p:nvSpPr>
        <p:spPr bwMode="auto">
          <a:xfrm>
            <a:off x="4392613" y="4222750"/>
            <a:ext cx="936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pt-BR" sz="1200" b="1" dirty="0">
                <a:solidFill>
                  <a:srgbClr val="007774"/>
                </a:solidFill>
                <a:latin typeface="Calibri" pitchFamily="34" charset="0"/>
              </a:rPr>
              <a:t> </a:t>
            </a:r>
            <a:r>
              <a:rPr lang="pt-BR" sz="1200" b="1" dirty="0">
                <a:solidFill>
                  <a:srgbClr val="FFFFFF"/>
                </a:solidFill>
                <a:latin typeface="Calibri" pitchFamily="34" charset="0"/>
              </a:rPr>
              <a:t>Eficiência Energética</a:t>
            </a:r>
          </a:p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endParaRPr lang="pt-BR" sz="1200" b="1" dirty="0">
              <a:solidFill>
                <a:srgbClr val="007774"/>
              </a:solidFill>
              <a:latin typeface="Calibri" pitchFamily="34" charset="0"/>
            </a:endParaRPr>
          </a:p>
        </p:txBody>
      </p:sp>
      <p:sp>
        <p:nvSpPr>
          <p:cNvPr id="19476" name="Hexágono 4"/>
          <p:cNvSpPr>
            <a:spLocks noChangeArrowheads="1"/>
          </p:cNvSpPr>
          <p:nvPr/>
        </p:nvSpPr>
        <p:spPr bwMode="auto">
          <a:xfrm>
            <a:off x="6372225" y="4095750"/>
            <a:ext cx="1270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pt-BR" sz="1200" b="1">
                <a:solidFill>
                  <a:srgbClr val="FFFFFF"/>
                </a:solidFill>
                <a:latin typeface="Calibri" pitchFamily="34" charset="0"/>
              </a:rPr>
              <a:t>Promoção do Turismo</a:t>
            </a:r>
          </a:p>
        </p:txBody>
      </p:sp>
      <p:sp>
        <p:nvSpPr>
          <p:cNvPr id="19477" name="Hexágono 4"/>
          <p:cNvSpPr>
            <a:spLocks noChangeArrowheads="1"/>
          </p:cNvSpPr>
          <p:nvPr/>
        </p:nvSpPr>
        <p:spPr bwMode="auto">
          <a:xfrm>
            <a:off x="6408738" y="5303838"/>
            <a:ext cx="1268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/>
            <a:r>
              <a:rPr lang="pt-BR" sz="1200" b="1" dirty="0">
                <a:solidFill>
                  <a:srgbClr val="FFFFFF"/>
                </a:solidFill>
                <a:latin typeface="Calibri" pitchFamily="34" charset="0"/>
              </a:rPr>
              <a:t>Reciclagem de resíduos</a:t>
            </a:r>
          </a:p>
        </p:txBody>
      </p:sp>
      <p:sp>
        <p:nvSpPr>
          <p:cNvPr id="69" name="Hexágono 4"/>
          <p:cNvSpPr/>
          <p:nvPr/>
        </p:nvSpPr>
        <p:spPr bwMode="auto">
          <a:xfrm>
            <a:off x="2043113" y="4008438"/>
            <a:ext cx="1268412" cy="790575"/>
          </a:xfrm>
          <a:prstGeom prst="rect">
            <a:avLst/>
          </a:prstGeom>
          <a:noFill/>
          <a:ln>
            <a:noFill/>
          </a:ln>
          <a:effectLst/>
        </p:spPr>
        <p:txBody>
          <a:bodyPr lIns="15240" tIns="15240" rIns="15240" bIns="15240" spcCol="1270" anchor="ctr"/>
          <a:lstStyle/>
          <a:p>
            <a:pPr algn="ctr" defTabSz="5334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pt-BR" sz="1200" b="1" kern="0" dirty="0">
                <a:solidFill>
                  <a:sysClr val="window" lastClr="FFFFFF"/>
                </a:solidFill>
                <a:latin typeface="Calibri"/>
              </a:rPr>
              <a:t>Incentivos governamentais</a:t>
            </a:r>
          </a:p>
        </p:txBody>
      </p:sp>
      <p:sp>
        <p:nvSpPr>
          <p:cNvPr id="19479" name="Hexágono 4"/>
          <p:cNvSpPr>
            <a:spLocks noChangeArrowheads="1"/>
          </p:cNvSpPr>
          <p:nvPr/>
        </p:nvSpPr>
        <p:spPr bwMode="auto">
          <a:xfrm>
            <a:off x="2049463" y="2860675"/>
            <a:ext cx="1268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/>
            <a:r>
              <a:rPr lang="pt-BR" sz="1200" b="1">
                <a:solidFill>
                  <a:srgbClr val="FFFFFF"/>
                </a:solidFill>
                <a:latin typeface="Calibri" pitchFamily="34" charset="0"/>
              </a:rPr>
              <a:t>Reciclagem de resíduos</a:t>
            </a:r>
          </a:p>
        </p:txBody>
      </p:sp>
      <p:sp>
        <p:nvSpPr>
          <p:cNvPr id="19480" name="Hexágono 4"/>
          <p:cNvSpPr>
            <a:spLocks noChangeArrowheads="1"/>
          </p:cNvSpPr>
          <p:nvPr/>
        </p:nvSpPr>
        <p:spPr bwMode="auto">
          <a:xfrm>
            <a:off x="6410325" y="2817813"/>
            <a:ext cx="12684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40" tIns="15240" rIns="15240" bIns="15240" anchor="ctr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pt-BR" sz="1200" b="1">
                <a:solidFill>
                  <a:srgbClr val="FFFFFF"/>
                </a:solidFill>
                <a:latin typeface="Calibri" pitchFamily="34" charset="0"/>
              </a:rPr>
              <a:t>Transporte   Público e Individual</a:t>
            </a:r>
          </a:p>
        </p:txBody>
      </p:sp>
    </p:spTree>
    <p:extLst>
      <p:ext uri="{BB962C8B-B14F-4D97-AF65-F5344CB8AC3E}">
        <p14:creationId xmlns:p14="http://schemas.microsoft.com/office/powerpoint/2010/main" val="21703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ângulo 1"/>
          <p:cNvSpPr>
            <a:spLocks noChangeArrowheads="1"/>
          </p:cNvSpPr>
          <p:nvPr/>
        </p:nvSpPr>
        <p:spPr bwMode="auto">
          <a:xfrm>
            <a:off x="23813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/>
          </a:p>
        </p:txBody>
      </p:sp>
      <p:pic>
        <p:nvPicPr>
          <p:cNvPr id="3075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5805488"/>
            <a:ext cx="9810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413" y="3598863"/>
            <a:ext cx="1214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450" y="3335338"/>
            <a:ext cx="7493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847850"/>
            <a:ext cx="14700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065338"/>
            <a:ext cx="9318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4652963"/>
            <a:ext cx="13319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Imagem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663" y="4508500"/>
            <a:ext cx="84137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Imagem 15" descr="and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575" y="2147888"/>
            <a:ext cx="10715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Imagem 16" descr="cpfl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9288" y="3352800"/>
            <a:ext cx="10160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Imagem 17" descr="ivec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550" y="3657600"/>
            <a:ext cx="126841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Imagem 18" descr="chesf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488" y="4383088"/>
            <a:ext cx="8477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Imagem 20" descr="fiamm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50" y="5697538"/>
            <a:ext cx="9985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Imagem 21" descr="458_logo-petrobras-br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328988"/>
            <a:ext cx="750887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Imagem 22" descr="WEG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575" y="3516313"/>
            <a:ext cx="79216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Imagem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4283075"/>
            <a:ext cx="1233487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CaixaDeTexto 5"/>
          <p:cNvSpPr txBox="1">
            <a:spLocks noChangeArrowheads="1"/>
          </p:cNvSpPr>
          <p:nvPr/>
        </p:nvSpPr>
        <p:spPr bwMode="auto">
          <a:xfrm>
            <a:off x="161925" y="179388"/>
            <a:ext cx="8731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b="1">
                <a:latin typeface="Calibri" pitchFamily="34" charset="0"/>
              </a:rPr>
              <a:t>Programa VE</a:t>
            </a:r>
          </a:p>
        </p:txBody>
      </p:sp>
      <p:sp>
        <p:nvSpPr>
          <p:cNvPr id="3091" name="CaixaDeTexto 26"/>
          <p:cNvSpPr txBox="1">
            <a:spLocks noChangeArrowheads="1"/>
          </p:cNvSpPr>
          <p:nvPr/>
        </p:nvSpPr>
        <p:spPr bwMode="auto">
          <a:xfrm>
            <a:off x="0" y="981075"/>
            <a:ext cx="9144000" cy="5857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>
                <a:solidFill>
                  <a:schemeClr val="bg1"/>
                </a:solidFill>
                <a:latin typeface="Calibri" pitchFamily="34" charset="0"/>
              </a:rPr>
              <a:t>Parceiros</a:t>
            </a:r>
          </a:p>
        </p:txBody>
      </p:sp>
      <p:pic>
        <p:nvPicPr>
          <p:cNvPr id="3092" name="Imagem 23" descr="Marca_Moura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550" y="4673600"/>
            <a:ext cx="1008063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Imagem 25" descr="convenio_ceee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7838" y="5732463"/>
            <a:ext cx="14398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Imagem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5903913"/>
            <a:ext cx="15557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Imagem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797425"/>
            <a:ext cx="21383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6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DD6202-14A9-4310-B1C1-C3CB411592FC}" type="slidenum">
              <a:rPr lang="pt-BR" sz="1200" smtClean="0">
                <a:solidFill>
                  <a:srgbClr val="B5A788"/>
                </a:solidFill>
                <a:latin typeface="Calibri" pitchFamily="34" charset="0"/>
                <a:cs typeface="Arial" charset="0"/>
              </a:rPr>
              <a:pPr eaLnBrk="1" hangingPunct="1"/>
              <a:t>11</a:t>
            </a:fld>
            <a:endParaRPr lang="pt-BR" sz="1200" smtClean="0">
              <a:solidFill>
                <a:srgbClr val="B5A78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97" name="Content Placeholder 2"/>
          <p:cNvSpPr txBox="1">
            <a:spLocks/>
          </p:cNvSpPr>
          <p:nvPr/>
        </p:nvSpPr>
        <p:spPr bwMode="auto">
          <a:xfrm>
            <a:off x="4705350" y="1773238"/>
            <a:ext cx="44037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pt-BR" sz="1600">
                <a:latin typeface="Calibri" pitchFamily="34" charset="0"/>
              </a:rPr>
              <a:t>Produtor de Baterias e Acessórios Eletrônicos;</a:t>
            </a:r>
          </a:p>
          <a:p>
            <a:pPr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pt-BR" sz="1600">
                <a:latin typeface="Calibri" pitchFamily="34" charset="0"/>
              </a:rPr>
              <a:t>Montadoras Automotivas;</a:t>
            </a:r>
          </a:p>
          <a:p>
            <a:pPr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pt-BR" sz="1600">
                <a:latin typeface="Calibri" pitchFamily="34" charset="0"/>
              </a:rPr>
              <a:t>Concessionárias de Energia Elétrica;</a:t>
            </a:r>
          </a:p>
          <a:p>
            <a:pPr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pt-BR" sz="1600">
                <a:latin typeface="Calibri" pitchFamily="34" charset="0"/>
              </a:rPr>
              <a:t>Institutos de Pesquisa; </a:t>
            </a:r>
          </a:p>
          <a:p>
            <a:pPr eaLnBrk="1" hangingPunct="1"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pt-BR" sz="1600">
                <a:latin typeface="Calibri" pitchFamily="34" charset="0"/>
              </a:rPr>
              <a:t>Entidades Públicas e Privadas;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endParaRPr lang="pt-BR">
              <a:latin typeface="Calibri" pitchFamily="34" charset="0"/>
            </a:endParaRPr>
          </a:p>
        </p:txBody>
      </p:sp>
      <p:pic>
        <p:nvPicPr>
          <p:cNvPr id="3098" name="Imagem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050" y="5732463"/>
            <a:ext cx="735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27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807325" y="5868988"/>
            <a:ext cx="1085850" cy="4476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225764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9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788" y="3201988"/>
            <a:ext cx="1371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/>
        </p:nvGraphicFramePr>
        <p:xfrm>
          <a:off x="971600" y="188640"/>
          <a:ext cx="8064896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5364" name="Groupe 9"/>
          <p:cNvGrpSpPr>
            <a:grpSpLocks/>
          </p:cNvGrpSpPr>
          <p:nvPr/>
        </p:nvGrpSpPr>
        <p:grpSpPr bwMode="auto">
          <a:xfrm>
            <a:off x="3416300" y="1627188"/>
            <a:ext cx="2235200" cy="2536825"/>
            <a:chOff x="655638" y="1309688"/>
            <a:chExt cx="2355850" cy="2537468"/>
          </a:xfrm>
        </p:grpSpPr>
        <p:pic>
          <p:nvPicPr>
            <p:cNvPr id="15379" name="Picture 1058" descr="p6-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13" y="1309688"/>
              <a:ext cx="2047875" cy="213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081"/>
            <p:cNvSpPr txBox="1">
              <a:spLocks noChangeArrowheads="1"/>
            </p:cNvSpPr>
            <p:nvPr/>
          </p:nvSpPr>
          <p:spPr bwMode="auto">
            <a:xfrm>
              <a:off x="655638" y="3410482"/>
              <a:ext cx="2022886" cy="43667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defTabSz="4572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en-US" altLang="ja-JP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</a:rPr>
                <a:t>Smart-Grid  </a:t>
              </a:r>
            </a:p>
            <a:p>
              <a:pPr algn="ctr">
                <a:spcBef>
                  <a:spcPct val="20000"/>
                </a:spcBef>
                <a:defRPr/>
              </a:pPr>
              <a:r>
                <a:rPr lang="en-US" altLang="ja-JP" sz="1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Verdana" pitchFamily="34" charset="0"/>
                </a:rPr>
                <a:t>Vehicle-to-Grid</a:t>
              </a:r>
            </a:p>
          </p:txBody>
        </p:sp>
      </p:grpSp>
      <p:sp>
        <p:nvSpPr>
          <p:cNvPr id="15365" name="Text Box 1076"/>
          <p:cNvSpPr txBox="1">
            <a:spLocks noChangeArrowheads="1"/>
          </p:cNvSpPr>
          <p:nvPr/>
        </p:nvSpPr>
        <p:spPr bwMode="auto">
          <a:xfrm>
            <a:off x="4873625" y="4802188"/>
            <a:ext cx="165576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kumimoji="1" lang="en-US" altLang="ja-JP" sz="1200" b="1" dirty="0">
                <a:solidFill>
                  <a:srgbClr val="0D0D0D"/>
                </a:solidFill>
                <a:latin typeface="Verdana" pitchFamily="34" charset="0"/>
              </a:rPr>
              <a:t>Charging Station</a:t>
            </a:r>
          </a:p>
          <a:p>
            <a:pPr algn="ctr" eaLnBrk="1" hangingPunct="1">
              <a:spcBef>
                <a:spcPct val="20000"/>
              </a:spcBef>
            </a:pPr>
            <a:r>
              <a:rPr kumimoji="1" lang="en-US" altLang="ja-JP" sz="1200" b="1" dirty="0">
                <a:solidFill>
                  <a:srgbClr val="0D0D0D"/>
                </a:solidFill>
                <a:latin typeface="Verdana" pitchFamily="34" charset="0"/>
              </a:rPr>
              <a:t>(Regular and Fast)</a:t>
            </a:r>
          </a:p>
        </p:txBody>
      </p:sp>
      <p:pic>
        <p:nvPicPr>
          <p:cNvPr id="15366" name="Imagem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338" y="1933575"/>
            <a:ext cx="14589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m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2159000" cy="15224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19" descr="P1010218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225" y="3416300"/>
            <a:ext cx="16573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CaixaDeTexto 7"/>
          <p:cNvSpPr txBox="1">
            <a:spLocks noChangeArrowheads="1"/>
          </p:cNvSpPr>
          <p:nvPr/>
        </p:nvSpPr>
        <p:spPr bwMode="auto">
          <a:xfrm>
            <a:off x="6880225" y="2930525"/>
            <a:ext cx="190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sz="1400" b="1">
                <a:latin typeface="Calibri" pitchFamily="34" charset="0"/>
              </a:rPr>
              <a:t>Powertrain</a:t>
            </a:r>
          </a:p>
        </p:txBody>
      </p:sp>
      <p:sp>
        <p:nvSpPr>
          <p:cNvPr id="15370" name="CaixaDeTexto 39"/>
          <p:cNvSpPr txBox="1">
            <a:spLocks noChangeArrowheads="1"/>
          </p:cNvSpPr>
          <p:nvPr/>
        </p:nvSpPr>
        <p:spPr bwMode="auto">
          <a:xfrm>
            <a:off x="6805613" y="4435475"/>
            <a:ext cx="1908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sz="1400" b="1">
                <a:latin typeface="Calibri" pitchFamily="34" charset="0"/>
              </a:rPr>
              <a:t>Ancilary Systems</a:t>
            </a:r>
          </a:p>
        </p:txBody>
      </p:sp>
      <p:sp>
        <p:nvSpPr>
          <p:cNvPr id="15371" name="CaixaDeTexto 40"/>
          <p:cNvSpPr txBox="1">
            <a:spLocks noChangeArrowheads="1"/>
          </p:cNvSpPr>
          <p:nvPr/>
        </p:nvSpPr>
        <p:spPr bwMode="auto">
          <a:xfrm>
            <a:off x="6805613" y="6434138"/>
            <a:ext cx="1908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sz="1400" b="1">
                <a:latin typeface="Calibri" pitchFamily="34" charset="0"/>
              </a:rPr>
              <a:t>Advanced Batteries</a:t>
            </a:r>
          </a:p>
        </p:txBody>
      </p:sp>
      <p:sp>
        <p:nvSpPr>
          <p:cNvPr id="15372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77F42A17-6D79-4BB0-A5CC-08FB7BD768B3}" type="slidenum">
              <a:rPr lang="pt-BR" sz="1200">
                <a:solidFill>
                  <a:srgbClr val="B5A788"/>
                </a:solidFill>
                <a:latin typeface="Calibri" pitchFamily="34" charset="0"/>
                <a:cs typeface="Arial" charset="0"/>
              </a:rPr>
              <a:pPr eaLnBrk="1" hangingPunct="1"/>
              <a:t>12</a:t>
            </a:fld>
            <a:endParaRPr lang="pt-BR" sz="1200">
              <a:solidFill>
                <a:srgbClr val="B5A78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373" name="Retângulo de cantos arredondados 49"/>
          <p:cNvSpPr>
            <a:spLocks noChangeArrowheads="1"/>
          </p:cNvSpPr>
          <p:nvPr/>
        </p:nvSpPr>
        <p:spPr bwMode="auto">
          <a:xfrm>
            <a:off x="1281113" y="5516563"/>
            <a:ext cx="2014537" cy="1223962"/>
          </a:xfrm>
          <a:prstGeom prst="roundRect">
            <a:avLst>
              <a:gd name="adj" fmla="val 10000"/>
            </a:avLst>
          </a:prstGeom>
          <a:blipFill dpi="0" rotWithShape="1">
            <a:blip r:embed="rId1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4" name="Retângulo de cantos arredondados 50"/>
          <p:cNvSpPr>
            <a:spLocks noChangeArrowheads="1"/>
          </p:cNvSpPr>
          <p:nvPr/>
        </p:nvSpPr>
        <p:spPr bwMode="auto">
          <a:xfrm>
            <a:off x="1258888" y="4206875"/>
            <a:ext cx="2016125" cy="1223963"/>
          </a:xfrm>
          <a:prstGeom prst="roundRect">
            <a:avLst>
              <a:gd name="adj" fmla="val 10000"/>
            </a:avLst>
          </a:prstGeom>
          <a:blipFill dpi="0" rotWithShape="1">
            <a:blip r:embed="rId1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5" name="Retângulo de cantos arredondados 52"/>
          <p:cNvSpPr>
            <a:spLocks noChangeArrowheads="1"/>
          </p:cNvSpPr>
          <p:nvPr/>
        </p:nvSpPr>
        <p:spPr bwMode="auto">
          <a:xfrm>
            <a:off x="1244600" y="2895600"/>
            <a:ext cx="2016125" cy="1223963"/>
          </a:xfrm>
          <a:prstGeom prst="roundRect">
            <a:avLst>
              <a:gd name="adj" fmla="val 10000"/>
            </a:avLst>
          </a:prstGeom>
          <a:blipFill dpi="0" rotWithShape="1">
            <a:blip r:embed="rId1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Retângulo de cantos arredondados 42"/>
          <p:cNvSpPr>
            <a:spLocks noChangeArrowheads="1"/>
          </p:cNvSpPr>
          <p:nvPr/>
        </p:nvSpPr>
        <p:spPr bwMode="auto">
          <a:xfrm>
            <a:off x="1244600" y="1601788"/>
            <a:ext cx="1944688" cy="1223962"/>
          </a:xfrm>
          <a:prstGeom prst="roundRect">
            <a:avLst>
              <a:gd name="adj" fmla="val 10000"/>
            </a:avLst>
          </a:prstGeom>
          <a:blipFill dpi="0" rotWithShape="1">
            <a:blip r:embed="rId1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Retângulo de cantos arredondados 43"/>
          <p:cNvSpPr>
            <a:spLocks noChangeArrowheads="1"/>
          </p:cNvSpPr>
          <p:nvPr/>
        </p:nvSpPr>
        <p:spPr bwMode="auto">
          <a:xfrm>
            <a:off x="3995738" y="5487988"/>
            <a:ext cx="2197100" cy="1281112"/>
          </a:xfrm>
          <a:prstGeom prst="roundRect">
            <a:avLst>
              <a:gd name="adj" fmla="val 10000"/>
            </a:avLst>
          </a:prstGeom>
          <a:blipFill dpi="0" rotWithShape="1">
            <a:blip r:embed="rId1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378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1563" y="1658938"/>
            <a:ext cx="1279525" cy="12112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22576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1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tângulo de cantos arredondados 1"/>
          <p:cNvSpPr>
            <a:spLocks noChangeArrowheads="1"/>
          </p:cNvSpPr>
          <p:nvPr/>
        </p:nvSpPr>
        <p:spPr bwMode="auto">
          <a:xfrm>
            <a:off x="1009650" y="4375150"/>
            <a:ext cx="2593975" cy="1706563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32839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6" name="Retângulo de cantos arredondados 5"/>
          <p:cNvSpPr>
            <a:spLocks noChangeArrowheads="1"/>
          </p:cNvSpPr>
          <p:nvPr/>
        </p:nvSpPr>
        <p:spPr bwMode="auto">
          <a:xfrm>
            <a:off x="3706813" y="1628775"/>
            <a:ext cx="2592387" cy="1703388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25400">
            <a:solidFill>
              <a:srgbClr val="32839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7" name="Retângulo de cantos arredondados 6"/>
          <p:cNvSpPr>
            <a:spLocks noChangeArrowheads="1"/>
          </p:cNvSpPr>
          <p:nvPr/>
        </p:nvSpPr>
        <p:spPr bwMode="auto">
          <a:xfrm>
            <a:off x="3706813" y="4413250"/>
            <a:ext cx="2592387" cy="1704975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32839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CaixaDeTexto 2"/>
          <p:cNvSpPr txBox="1">
            <a:spLocks noChangeArrowheads="1"/>
          </p:cNvSpPr>
          <p:nvPr/>
        </p:nvSpPr>
        <p:spPr bwMode="auto">
          <a:xfrm>
            <a:off x="1397000" y="6156325"/>
            <a:ext cx="2132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sz="1800">
                <a:latin typeface="Calibri" pitchFamily="34" charset="0"/>
              </a:rPr>
              <a:t>Telecomunicações</a:t>
            </a:r>
          </a:p>
        </p:txBody>
      </p:sp>
      <p:sp>
        <p:nvSpPr>
          <p:cNvPr id="36869" name="CaixaDeTexto 7"/>
          <p:cNvSpPr txBox="1">
            <a:spLocks noChangeArrowheads="1"/>
          </p:cNvSpPr>
          <p:nvPr/>
        </p:nvSpPr>
        <p:spPr bwMode="auto">
          <a:xfrm>
            <a:off x="3887788" y="3405188"/>
            <a:ext cx="21320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sz="1800">
                <a:latin typeface="Calibri" pitchFamily="34" charset="0"/>
              </a:rPr>
              <a:t>Plataformas de Petróleo</a:t>
            </a:r>
          </a:p>
          <a:p>
            <a:pPr algn="ctr" eaLnBrk="1" hangingPunct="1">
              <a:spcBef>
                <a:spcPct val="20000"/>
              </a:spcBef>
            </a:pPr>
            <a:endParaRPr lang="pt-BR" sz="1800">
              <a:latin typeface="Calibri" pitchFamily="34" charset="0"/>
            </a:endParaRPr>
          </a:p>
        </p:txBody>
      </p:sp>
      <p:sp>
        <p:nvSpPr>
          <p:cNvPr id="36870" name="CaixaDeTexto 8"/>
          <p:cNvSpPr txBox="1">
            <a:spLocks noChangeArrowheads="1"/>
          </p:cNvSpPr>
          <p:nvPr/>
        </p:nvSpPr>
        <p:spPr bwMode="auto">
          <a:xfrm>
            <a:off x="6761163" y="3429000"/>
            <a:ext cx="2132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sz="1800">
                <a:latin typeface="Calibri" pitchFamily="34" charset="0"/>
              </a:rPr>
              <a:t>No-Break para Plantas Industriais</a:t>
            </a:r>
          </a:p>
        </p:txBody>
      </p:sp>
      <p:sp>
        <p:nvSpPr>
          <p:cNvPr id="36871" name="Retângulo 9"/>
          <p:cNvSpPr>
            <a:spLocks noChangeArrowheads="1"/>
          </p:cNvSpPr>
          <p:nvPr/>
        </p:nvSpPr>
        <p:spPr bwMode="auto">
          <a:xfrm>
            <a:off x="1014413" y="3436938"/>
            <a:ext cx="2474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1800">
                <a:latin typeface="Calibri" pitchFamily="34" charset="0"/>
              </a:rPr>
              <a:t>Energias Renováveis</a:t>
            </a:r>
          </a:p>
        </p:txBody>
      </p:sp>
      <p:sp>
        <p:nvSpPr>
          <p:cNvPr id="36872" name="Retângulo 10"/>
          <p:cNvSpPr>
            <a:spLocks noChangeArrowheads="1"/>
          </p:cNvSpPr>
          <p:nvPr/>
        </p:nvSpPr>
        <p:spPr bwMode="auto">
          <a:xfrm>
            <a:off x="3643313" y="6156325"/>
            <a:ext cx="2476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1800">
                <a:latin typeface="Calibri" pitchFamily="34" charset="0"/>
              </a:rPr>
              <a:t>Sistemas Isolados </a:t>
            </a:r>
          </a:p>
        </p:txBody>
      </p:sp>
      <p:sp>
        <p:nvSpPr>
          <p:cNvPr id="36873" name="Título 1"/>
          <p:cNvSpPr txBox="1">
            <a:spLocks/>
          </p:cNvSpPr>
          <p:nvPr/>
        </p:nvSpPr>
        <p:spPr bwMode="auto">
          <a:xfrm>
            <a:off x="-696581" y="116632"/>
            <a:ext cx="11089232" cy="8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3600" b="1" dirty="0" smtClean="0">
                <a:latin typeface="Calibri" pitchFamily="34" charset="0"/>
              </a:rPr>
              <a:t>Oportunidades </a:t>
            </a:r>
            <a:endParaRPr lang="pt-BR" sz="3600" b="1" dirty="0">
              <a:latin typeface="Calibri" pitchFamily="34" charset="0"/>
            </a:endParaRPr>
          </a:p>
          <a:p>
            <a:pPr algn="ctr" eaLnBrk="1" hangingPunct="1"/>
            <a:r>
              <a:rPr lang="pt-BR" sz="3600" b="1" dirty="0">
                <a:latin typeface="Calibri" pitchFamily="34" charset="0"/>
              </a:rPr>
              <a:t>para Baterias de Sódio</a:t>
            </a:r>
          </a:p>
        </p:txBody>
      </p:sp>
      <p:sp>
        <p:nvSpPr>
          <p:cNvPr id="36874" name="Retângulo de cantos arredondados 12"/>
          <p:cNvSpPr>
            <a:spLocks noChangeArrowheads="1"/>
          </p:cNvSpPr>
          <p:nvPr/>
        </p:nvSpPr>
        <p:spPr bwMode="auto">
          <a:xfrm>
            <a:off x="6443663" y="4375150"/>
            <a:ext cx="2592387" cy="1704975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25400">
            <a:solidFill>
              <a:srgbClr val="32839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Retângulo 13"/>
          <p:cNvSpPr>
            <a:spLocks noChangeArrowheads="1"/>
          </p:cNvSpPr>
          <p:nvPr/>
        </p:nvSpPr>
        <p:spPr bwMode="auto">
          <a:xfrm>
            <a:off x="6416675" y="60833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1800">
                <a:latin typeface="Calibri" pitchFamily="34" charset="0"/>
              </a:rPr>
              <a:t>Veículos Elétricos </a:t>
            </a:r>
          </a:p>
        </p:txBody>
      </p:sp>
      <p:sp>
        <p:nvSpPr>
          <p:cNvPr id="36876" name="Retângulo de cantos arredondados 14"/>
          <p:cNvSpPr>
            <a:spLocks noChangeArrowheads="1"/>
          </p:cNvSpPr>
          <p:nvPr/>
        </p:nvSpPr>
        <p:spPr bwMode="auto">
          <a:xfrm>
            <a:off x="998538" y="1614488"/>
            <a:ext cx="2593975" cy="1704975"/>
          </a:xfrm>
          <a:prstGeom prst="roundRect">
            <a:avLst>
              <a:gd name="adj" fmla="val 16667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25400">
            <a:solidFill>
              <a:srgbClr val="32839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Retângulo de cantos arredondados 15"/>
          <p:cNvSpPr>
            <a:spLocks noChangeArrowheads="1"/>
          </p:cNvSpPr>
          <p:nvPr/>
        </p:nvSpPr>
        <p:spPr bwMode="auto">
          <a:xfrm>
            <a:off x="6445250" y="1628775"/>
            <a:ext cx="2590800" cy="1690688"/>
          </a:xfrm>
          <a:prstGeom prst="roundRect">
            <a:avLst>
              <a:gd name="adj" fmla="val 16667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25400">
            <a:solidFill>
              <a:srgbClr val="32839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Espaço Reservado para Número de Slid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B8DF-CB74-412F-ACEB-7EC5B1B36524}" type="slidenum">
              <a:rPr lang="pt-BR" sz="1200">
                <a:solidFill>
                  <a:srgbClr val="B5A788"/>
                </a:solidFill>
                <a:latin typeface="Calibri" pitchFamily="34" charset="0"/>
              </a:rPr>
              <a:pPr eaLnBrk="1" hangingPunct="1"/>
              <a:t>13</a:t>
            </a:fld>
            <a:endParaRPr lang="pt-BR" sz="1200">
              <a:solidFill>
                <a:srgbClr val="B5A78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24EE9-3DD9-466A-89AD-05BFEA87E890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971550" y="107950"/>
            <a:ext cx="7921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2400" b="1" dirty="0" smtClean="0">
                <a:latin typeface="Calibri" pitchFamily="34" charset="0"/>
              </a:rPr>
              <a:t>Atividades em Andamento</a:t>
            </a:r>
          </a:p>
          <a:p>
            <a:pPr algn="ctr" eaLnBrk="1" hangingPunct="1"/>
            <a:r>
              <a:rPr lang="pt-BR" sz="2400" dirty="0" smtClean="0">
                <a:latin typeface="Calibri" pitchFamily="34" charset="0"/>
              </a:rPr>
              <a:t>Sistema de Compartilhamento Inteligente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8" name="Picture 2" descr="C:\Users\eduardos\Documents\VE CEiiA\Compartilhamento Inteligente\Fotos\car-sharing-insu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366" y="1380972"/>
            <a:ext cx="3126898" cy="209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1206030" y="3765234"/>
            <a:ext cx="4014042" cy="2770758"/>
            <a:chOff x="1250628" y="4005734"/>
            <a:chExt cx="3960812" cy="264216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28" y="4005734"/>
              <a:ext cx="3960812" cy="2642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034" y="6246667"/>
              <a:ext cx="1094912" cy="392849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1479524" cy="237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843808" y="1207424"/>
            <a:ext cx="2886146" cy="11079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dirty="0" smtClean="0">
                <a:solidFill>
                  <a:schemeClr val="accent1">
                    <a:lumMod val="75000"/>
                  </a:schemeClr>
                </a:solidFill>
              </a:rPr>
              <a:t>Unindo pessoas e Veículos de maneira Inteligente </a:t>
            </a:r>
            <a:endParaRPr lang="pt-BR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43808" y="2555941"/>
            <a:ext cx="3096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Internet    “sem posse”   </a:t>
            </a:r>
          </a:p>
          <a:p>
            <a:pPr algn="ctr"/>
            <a:endParaRPr lang="pt-BR" sz="1600" b="1" dirty="0" smtClean="0"/>
          </a:p>
          <a:p>
            <a:pPr algn="ctr"/>
            <a:r>
              <a:rPr lang="pt-BR" sz="1600" b="1" dirty="0" smtClean="0"/>
              <a:t>Racionalidade    self-</a:t>
            </a:r>
            <a:r>
              <a:rPr lang="pt-BR" sz="1600" b="1" dirty="0" err="1" smtClean="0"/>
              <a:t>service</a:t>
            </a:r>
            <a:r>
              <a:rPr lang="pt-BR" sz="2400" b="1" dirty="0" smtClean="0"/>
              <a:t>  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15102" y="3861048"/>
            <a:ext cx="31780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800" dirty="0" smtClean="0"/>
              <a:t>10 veículos montados em Itaipu;</a:t>
            </a:r>
          </a:p>
          <a:p>
            <a:endParaRPr lang="pt-BR" sz="1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800" dirty="0" smtClean="0"/>
              <a:t>4 estações de recarga;</a:t>
            </a:r>
          </a:p>
          <a:p>
            <a:endParaRPr lang="pt-BR" sz="18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1800" dirty="0" smtClean="0"/>
              <a:t>120 usuários;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000" dirty="0" smtClean="0"/>
              <a:t> </a:t>
            </a:r>
            <a:r>
              <a:rPr lang="pt-BR" sz="1800" dirty="0" smtClean="0"/>
              <a:t>Mais de 2 mil km rodados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7259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eduardos\Documents\VE Exercito\Diagrama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638" y="1418952"/>
            <a:ext cx="30480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xSnap-2015-05-06-06-23-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805363"/>
            <a:ext cx="74136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\\CAROLMGW7\Users\carolmg\Desktop\Fotos Programa VE\Fotos equipe IB na FIAMM - Comissionamento IESS Exército\DSC038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1237977"/>
            <a:ext cx="18859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CaixaDeTexto 15"/>
          <p:cNvSpPr txBox="1">
            <a:spLocks noChangeArrowheads="1"/>
          </p:cNvSpPr>
          <p:nvPr/>
        </p:nvSpPr>
        <p:spPr bwMode="auto">
          <a:xfrm>
            <a:off x="3587750" y="3135040"/>
            <a:ext cx="244316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/>
              <a:t>Main Functions: </a:t>
            </a:r>
          </a:p>
          <a:p>
            <a:pPr eaLnBrk="1" hangingPunct="1"/>
            <a:endParaRPr lang="en-US" sz="1000"/>
          </a:p>
          <a:p>
            <a:pPr eaLnBrk="1" hangingPunct="1"/>
            <a:r>
              <a:rPr lang="en-US" sz="1000"/>
              <a:t>PPC- Power Plant Control</a:t>
            </a:r>
          </a:p>
          <a:p>
            <a:pPr eaLnBrk="1" hangingPunct="1"/>
            <a:r>
              <a:rPr lang="en-US" sz="1000"/>
              <a:t>PMS – Power Management System</a:t>
            </a:r>
          </a:p>
          <a:p>
            <a:pPr eaLnBrk="1" hangingPunct="1"/>
            <a:r>
              <a:rPr lang="en-US" sz="1000"/>
              <a:t>PCS – Power Communications System</a:t>
            </a:r>
          </a:p>
          <a:p>
            <a:pPr eaLnBrk="1" hangingPunct="1"/>
            <a:r>
              <a:rPr lang="en-US" sz="1000"/>
              <a:t>BESS – Battery Energy Storage System</a:t>
            </a:r>
          </a:p>
          <a:p>
            <a:pPr eaLnBrk="1" hangingPunct="1"/>
            <a:r>
              <a:rPr lang="en-US" sz="1000"/>
              <a:t>INV -   Inverter</a:t>
            </a:r>
          </a:p>
          <a:p>
            <a:pPr eaLnBrk="1" hangingPunct="1"/>
            <a:r>
              <a:rPr lang="en-US" sz="1000"/>
              <a:t>GD – Diesel Generation</a:t>
            </a:r>
          </a:p>
          <a:p>
            <a:pPr eaLnBrk="1" hangingPunct="1"/>
            <a:r>
              <a:rPr lang="en-US" sz="1000"/>
              <a:t>PV -   Solar Panel</a:t>
            </a:r>
          </a:p>
          <a:p>
            <a:pPr algn="ctr" eaLnBrk="1" hangingPunct="1"/>
            <a:endParaRPr lang="pt-BR" sz="1200"/>
          </a:p>
        </p:txBody>
      </p:sp>
      <p:sp>
        <p:nvSpPr>
          <p:cNvPr id="7177" name="CaixaDeTexto 1"/>
          <p:cNvSpPr txBox="1">
            <a:spLocks noChangeArrowheads="1"/>
          </p:cNvSpPr>
          <p:nvPr/>
        </p:nvSpPr>
        <p:spPr bwMode="auto">
          <a:xfrm>
            <a:off x="6372225" y="804590"/>
            <a:ext cx="2376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1000" dirty="0" smtClean="0"/>
              <a:t>Aplicação </a:t>
            </a:r>
            <a:r>
              <a:rPr lang="pt-BR" sz="1000" i="1" dirty="0" smtClean="0"/>
              <a:t>Off-grid</a:t>
            </a:r>
            <a:r>
              <a:rPr lang="pt-BR" sz="1000" dirty="0" smtClean="0"/>
              <a:t>: </a:t>
            </a:r>
            <a:endParaRPr lang="pt-BR" sz="1000" dirty="0"/>
          </a:p>
          <a:p>
            <a:pPr algn="ctr" eaLnBrk="1" hangingPunct="1"/>
            <a:r>
              <a:rPr lang="pt-BR" sz="1000" dirty="0" smtClean="0"/>
              <a:t>Comunidades Remotas e Isoladas</a:t>
            </a:r>
            <a:endParaRPr lang="pt-BR" sz="1000" dirty="0"/>
          </a:p>
        </p:txBody>
      </p:sp>
      <p:sp>
        <p:nvSpPr>
          <p:cNvPr id="2" name="Retângulo 1"/>
          <p:cNvSpPr/>
          <p:nvPr/>
        </p:nvSpPr>
        <p:spPr>
          <a:xfrm>
            <a:off x="947737" y="778962"/>
            <a:ext cx="3192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1600" dirty="0" smtClean="0">
                <a:latin typeface="Calibri" pitchFamily="34" charset="0"/>
              </a:rPr>
              <a:t>Acordo  de Cooperação </a:t>
            </a:r>
            <a:r>
              <a:rPr lang="pt-BR" altLang="zh-CN" sz="1600" dirty="0">
                <a:latin typeface="Calibri" pitchFamily="34" charset="0"/>
              </a:rPr>
              <a:t>Técnica com Exército </a:t>
            </a:r>
            <a:r>
              <a:rPr lang="pt-BR" altLang="zh-CN" sz="1600" dirty="0" smtClean="0">
                <a:latin typeface="Calibri" pitchFamily="34" charset="0"/>
              </a:rPr>
              <a:t>e Marinha</a:t>
            </a:r>
            <a:endParaRPr lang="pt-BR" altLang="zh-CN" sz="1600" dirty="0">
              <a:latin typeface="Calibri" pitchFamily="34" charset="0"/>
            </a:endParaRPr>
          </a:p>
        </p:txBody>
      </p:sp>
      <p:pic>
        <p:nvPicPr>
          <p:cNvPr id="11" name="Picture 3" descr="IMG_25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535" y="1237977"/>
            <a:ext cx="2259868" cy="150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090" y="3014095"/>
            <a:ext cx="2252313" cy="164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19163" y="-3720"/>
            <a:ext cx="82248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/>
            <a:r>
              <a:rPr lang="pt-BR" altLang="zh-CN" sz="2200" b="1" dirty="0" smtClean="0">
                <a:latin typeface="Calibri" pitchFamily="34" charset="0"/>
              </a:rPr>
              <a:t>Atividades em Andamento</a:t>
            </a:r>
          </a:p>
          <a:p>
            <a:pPr algn="ctr"/>
            <a:r>
              <a:rPr lang="pt-BR" altLang="zh-CN" sz="2200" dirty="0" smtClean="0">
                <a:latin typeface="Calibri" pitchFamily="34" charset="0"/>
              </a:rPr>
              <a:t>Sistema </a:t>
            </a:r>
            <a:r>
              <a:rPr lang="pt-BR" altLang="zh-CN" sz="2200" dirty="0">
                <a:latin typeface="Calibri" pitchFamily="34" charset="0"/>
              </a:rPr>
              <a:t>com Armazenamento em Baterias </a:t>
            </a:r>
            <a:r>
              <a:rPr lang="pt-BR" altLang="zh-CN" sz="2200" dirty="0" smtClean="0">
                <a:latin typeface="Calibri" pitchFamily="34" charset="0"/>
              </a:rPr>
              <a:t>OFF-GRID</a:t>
            </a:r>
          </a:p>
        </p:txBody>
      </p:sp>
      <p:sp>
        <p:nvSpPr>
          <p:cNvPr id="14" name="CaixaDeTexto 1"/>
          <p:cNvSpPr txBox="1">
            <a:spLocks noChangeArrowheads="1"/>
          </p:cNvSpPr>
          <p:nvPr/>
        </p:nvSpPr>
        <p:spPr bwMode="auto">
          <a:xfrm>
            <a:off x="7036319" y="2747537"/>
            <a:ext cx="11061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800" dirty="0" err="1" smtClean="0"/>
              <a:t>Tunuí</a:t>
            </a:r>
            <a:r>
              <a:rPr lang="pt-BR" sz="800" dirty="0" smtClean="0"/>
              <a:t>/AM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5818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7"/>
          <p:cNvSpPr txBox="1">
            <a:spLocks noChangeArrowheads="1"/>
          </p:cNvSpPr>
          <p:nvPr/>
        </p:nvSpPr>
        <p:spPr bwMode="auto">
          <a:xfrm>
            <a:off x="4940300" y="3092450"/>
            <a:ext cx="39608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Novo Chassi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Novo Desenho de Carroceria</a:t>
            </a:r>
          </a:p>
          <a:p>
            <a:pPr eaLnBrk="1" hangingPunct="1">
              <a:buFontTx/>
              <a:buChar char="-"/>
            </a:pPr>
            <a:r>
              <a:rPr lang="pt-BR" sz="1800" dirty="0" err="1">
                <a:latin typeface="Calibri" pitchFamily="34" charset="0"/>
              </a:rPr>
              <a:t>Powertrain</a:t>
            </a:r>
            <a:r>
              <a:rPr lang="pt-BR" sz="1800" dirty="0">
                <a:latin typeface="Calibri" pitchFamily="34" charset="0"/>
              </a:rPr>
              <a:t> Elétrico;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Sistemas de Ar Condicionado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Caixas de Redução / </a:t>
            </a:r>
            <a:r>
              <a:rPr lang="pt-BR" sz="1800" dirty="0" err="1">
                <a:latin typeface="Calibri" pitchFamily="34" charset="0"/>
              </a:rPr>
              <a:t>Cardan</a:t>
            </a:r>
            <a:r>
              <a:rPr lang="pt-BR" sz="1800" dirty="0">
                <a:latin typeface="Calibri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Sistema de Freio;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Sistema de </a:t>
            </a:r>
            <a:r>
              <a:rPr lang="pt-BR" sz="1800" dirty="0" err="1">
                <a:latin typeface="Calibri" pitchFamily="34" charset="0"/>
              </a:rPr>
              <a:t>Ajoelhamento</a:t>
            </a:r>
            <a:r>
              <a:rPr lang="pt-BR" sz="1800" dirty="0">
                <a:latin typeface="Calibri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Sistema de Gestão Eletrônica;</a:t>
            </a:r>
          </a:p>
          <a:p>
            <a:pPr eaLnBrk="1" hangingPunct="1">
              <a:buFontTx/>
              <a:buChar char="-"/>
            </a:pPr>
            <a:r>
              <a:rPr lang="pt-BR" sz="1800" dirty="0">
                <a:latin typeface="Calibri" pitchFamily="34" charset="0"/>
              </a:rPr>
              <a:t>Outras necessidades...</a:t>
            </a: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12" y="1556792"/>
            <a:ext cx="42132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71550" y="107950"/>
            <a:ext cx="7921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2400" b="1" dirty="0" smtClean="0">
                <a:latin typeface="Calibri" pitchFamily="34" charset="0"/>
              </a:rPr>
              <a:t>Atividade em Andamento</a:t>
            </a:r>
          </a:p>
          <a:p>
            <a:pPr algn="ctr" eaLnBrk="1" hangingPunct="1"/>
            <a:r>
              <a:rPr lang="pt-BR" sz="2400" dirty="0" smtClean="0">
                <a:latin typeface="Calibri" pitchFamily="34" charset="0"/>
              </a:rPr>
              <a:t>Projeto do ônibus Híbrido à Etanol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250" y="5960156"/>
            <a:ext cx="1468429" cy="66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0936" y="5085185"/>
            <a:ext cx="2427063" cy="170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408" y="1124744"/>
            <a:ext cx="3020120" cy="155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2830164"/>
            <a:ext cx="3490756" cy="217764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205" y="2831750"/>
            <a:ext cx="921543" cy="61436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4"/>
          <p:cNvSpPr>
            <a:spLocks noChangeArrowheads="1"/>
          </p:cNvSpPr>
          <p:nvPr/>
        </p:nvSpPr>
        <p:spPr bwMode="auto">
          <a:xfrm>
            <a:off x="-36513" y="0"/>
            <a:ext cx="971551" cy="6858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round/>
            <a:headEnd/>
            <a:tailEnd/>
          </a:ln>
          <a:effectLst>
            <a:prstShdw prst="shdw17">
              <a:srgbClr val="808080">
                <a:alpha val="74997"/>
              </a:srgbClr>
            </a:prstShdw>
          </a:effec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20484" name="Rectangle 10"/>
          <p:cNvSpPr txBox="1">
            <a:spLocks noChangeArrowheads="1"/>
          </p:cNvSpPr>
          <p:nvPr/>
        </p:nvSpPr>
        <p:spPr bwMode="auto">
          <a:xfrm>
            <a:off x="2627313" y="5246464"/>
            <a:ext cx="4117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sz="3600" b="1" dirty="0">
                <a:latin typeface="Calibri" pitchFamily="34" charset="0"/>
              </a:rPr>
              <a:t>Muito Obrigado.</a:t>
            </a:r>
          </a:p>
        </p:txBody>
      </p:sp>
      <p:sp>
        <p:nvSpPr>
          <p:cNvPr id="20485" name="TextBox 3"/>
          <p:cNvSpPr txBox="1">
            <a:spLocks noChangeArrowheads="1"/>
          </p:cNvSpPr>
          <p:nvPr/>
        </p:nvSpPr>
        <p:spPr bwMode="auto">
          <a:xfrm>
            <a:off x="-36513" y="5819775"/>
            <a:ext cx="916781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fontAlgn="t"/>
            <a:r>
              <a:rPr lang="pt-BR" sz="2000" b="1" dirty="0">
                <a:latin typeface="Calibri" pitchFamily="34" charset="0"/>
              </a:rPr>
              <a:t>Eng. Celso Ribeiro Barbosa de Novais</a:t>
            </a:r>
          </a:p>
          <a:p>
            <a:pPr algn="ctr" eaLnBrk="1" hangingPunct="1">
              <a:spcBef>
                <a:spcPct val="20000"/>
              </a:spcBef>
            </a:pPr>
            <a:r>
              <a:rPr lang="pt-BR" sz="1800" dirty="0">
                <a:latin typeface="Calibri" pitchFamily="34" charset="0"/>
              </a:rPr>
              <a:t>Chefe da Assessoria de Mobilidade Elétrica Sustentável</a:t>
            </a:r>
          </a:p>
          <a:p>
            <a:pPr algn="ctr" eaLnBrk="1" hangingPunct="1">
              <a:spcBef>
                <a:spcPct val="20000"/>
              </a:spcBef>
            </a:pPr>
            <a:r>
              <a:rPr lang="pt-BR" sz="1800" dirty="0">
                <a:latin typeface="Calibri" pitchFamily="34" charset="0"/>
              </a:rPr>
              <a:t>cnovais@itaipu.gov.br</a:t>
            </a:r>
          </a:p>
        </p:txBody>
      </p:sp>
      <p:pic>
        <p:nvPicPr>
          <p:cNvPr id="6" name="Picture 2" descr="C:\Users\massakit\Pictures\familia VE - low r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" b="5440"/>
          <a:stretch/>
        </p:blipFill>
        <p:spPr bwMode="auto">
          <a:xfrm>
            <a:off x="-36514" y="0"/>
            <a:ext cx="9180513" cy="52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PTI -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95658"/>
            <a:ext cx="25304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Content Placeholder 20"/>
          <p:cNvSpPr txBox="1">
            <a:spLocks/>
          </p:cNvSpPr>
          <p:nvPr/>
        </p:nvSpPr>
        <p:spPr bwMode="auto">
          <a:xfrm>
            <a:off x="939800" y="3357563"/>
            <a:ext cx="52371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pt-BR" sz="1800" dirty="0">
                <a:latin typeface="Calibri" pitchFamily="34" charset="0"/>
              </a:rPr>
              <a:t>Fundação Parque Tecnológico </a:t>
            </a:r>
            <a:r>
              <a:rPr lang="pt-BR" sz="1800" dirty="0" smtClean="0">
                <a:latin typeface="Calibri" pitchFamily="34" charset="0"/>
              </a:rPr>
              <a:t>Itaipu</a:t>
            </a:r>
            <a:endParaRPr lang="pt-BR" sz="1800" dirty="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t-BR" sz="1800" dirty="0">
                <a:latin typeface="Calibri" pitchFamily="34" charset="0"/>
              </a:rPr>
              <a:t>Centro Internacional de </a:t>
            </a:r>
            <a:r>
              <a:rPr lang="pt-BR" sz="1800" dirty="0" err="1">
                <a:latin typeface="Calibri" pitchFamily="34" charset="0"/>
              </a:rPr>
              <a:t>Hidroinformática</a:t>
            </a:r>
            <a:endParaRPr lang="pt-BR" sz="1800" dirty="0"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pt-BR" sz="1800" dirty="0">
                <a:latin typeface="Calibri" pitchFamily="34" charset="0"/>
              </a:rPr>
              <a:t>Plataforma de Energias Renováveis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pt-BR" sz="1800" b="1" dirty="0">
                <a:solidFill>
                  <a:srgbClr val="0000FF"/>
                </a:solidFill>
                <a:latin typeface="Calibri" pitchFamily="34" charset="0"/>
              </a:rPr>
              <a:t>Programa Veículo Elétrico</a:t>
            </a:r>
          </a:p>
        </p:txBody>
      </p:sp>
      <p:pic>
        <p:nvPicPr>
          <p:cNvPr id="4102" name="Picture 12" descr="cota 108 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067" y="4996452"/>
            <a:ext cx="2490788" cy="16446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14" descr="eoli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29" y="4995658"/>
            <a:ext cx="23050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Espaço Reservado para Número de Slid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03EA78C2-6C5E-4438-BC6B-54C7B18B4101}" type="slidenum">
              <a:rPr lang="pt-BR" sz="1200">
                <a:solidFill>
                  <a:srgbClr val="B5A788"/>
                </a:solidFill>
                <a:latin typeface="Calibri" pitchFamily="34" charset="0"/>
              </a:rPr>
              <a:pPr eaLnBrk="1" hangingPunct="1"/>
              <a:t>2</a:t>
            </a:fld>
            <a:endParaRPr lang="pt-BR" sz="1200">
              <a:solidFill>
                <a:srgbClr val="B5A788"/>
              </a:solidFill>
              <a:latin typeface="Calibri" pitchFamily="34" charset="0"/>
            </a:endParaRPr>
          </a:p>
        </p:txBody>
      </p:sp>
      <p:sp>
        <p:nvSpPr>
          <p:cNvPr id="17415" name="Rectangle 4"/>
          <p:cNvSpPr txBox="1">
            <a:spLocks noChangeArrowheads="1"/>
          </p:cNvSpPr>
          <p:nvPr/>
        </p:nvSpPr>
        <p:spPr bwMode="auto">
          <a:xfrm>
            <a:off x="971550" y="115888"/>
            <a:ext cx="52641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r>
              <a:rPr lang="pt-BR" sz="2800" b="1" dirty="0">
                <a:latin typeface="Calibri" pitchFamily="34" charset="0"/>
              </a:rPr>
              <a:t>ITAIPU: </a:t>
            </a:r>
            <a:r>
              <a:rPr lang="pt-BR" sz="2800" dirty="0">
                <a:latin typeface="Calibri" pitchFamily="34" charset="0"/>
              </a:rPr>
              <a:t>Missão </a:t>
            </a:r>
            <a:r>
              <a:rPr lang="pt-BR" sz="2800" dirty="0" smtClean="0">
                <a:latin typeface="Calibri" pitchFamily="34" charset="0"/>
              </a:rPr>
              <a:t>Ampliada (2003)</a:t>
            </a:r>
            <a:endParaRPr lang="pt-BR" sz="4400" dirty="0">
              <a:latin typeface="Calibri" pitchFamily="34" charset="0"/>
            </a:endParaRPr>
          </a:p>
        </p:txBody>
      </p:sp>
      <p:sp>
        <p:nvSpPr>
          <p:cNvPr id="17416" name="Rectangle 2"/>
          <p:cNvSpPr>
            <a:spLocks noChangeArrowheads="1"/>
          </p:cNvSpPr>
          <p:nvPr/>
        </p:nvSpPr>
        <p:spPr bwMode="auto">
          <a:xfrm>
            <a:off x="971550" y="901700"/>
            <a:ext cx="5173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ja-JP" sz="1800">
                <a:latin typeface="Calibri" pitchFamily="34" charset="0"/>
              </a:rPr>
              <a:t>Gerar energia de qualidade, com responsabilidade social e ambiental, </a:t>
            </a:r>
            <a:r>
              <a:rPr lang="pt-BR" sz="1800">
                <a:solidFill>
                  <a:srgbClr val="0000CC"/>
                </a:solidFill>
                <a:latin typeface="Calibri" pitchFamily="34" charset="0"/>
              </a:rPr>
              <a:t>impulsionando o desenvolvimento econômico</a:t>
            </a:r>
            <a:r>
              <a:rPr lang="pt-BR" sz="1800">
                <a:latin typeface="Calibri" pitchFamily="34" charset="0"/>
              </a:rPr>
              <a:t>, </a:t>
            </a:r>
            <a:r>
              <a:rPr lang="pt-BR" sz="1800">
                <a:solidFill>
                  <a:srgbClr val="0000CC"/>
                </a:solidFill>
                <a:latin typeface="Calibri" pitchFamily="34" charset="0"/>
              </a:rPr>
              <a:t>turístico e tecnológico, sustentável</a:t>
            </a:r>
            <a:r>
              <a:rPr lang="pt-BR" sz="1800">
                <a:latin typeface="Calibri" pitchFamily="34" charset="0"/>
              </a:rPr>
              <a:t>, </a:t>
            </a:r>
          </a:p>
          <a:p>
            <a:pPr eaLnBrk="0" hangingPunct="0"/>
            <a:r>
              <a:rPr lang="pt-BR" sz="1800">
                <a:latin typeface="Calibri" pitchFamily="34" charset="0"/>
              </a:rPr>
              <a:t>no Brasil e no Paraguai.</a:t>
            </a:r>
            <a:endParaRPr lang="pt-BR" sz="1600">
              <a:latin typeface="Calibri" pitchFamily="34" charset="0"/>
            </a:endParaRPr>
          </a:p>
        </p:txBody>
      </p:sp>
      <p:sp>
        <p:nvSpPr>
          <p:cNvPr id="17417" name="CaixaDeTexto 1"/>
          <p:cNvSpPr txBox="1">
            <a:spLocks noChangeArrowheads="1"/>
          </p:cNvSpPr>
          <p:nvPr/>
        </p:nvSpPr>
        <p:spPr bwMode="auto">
          <a:xfrm>
            <a:off x="939800" y="2633663"/>
            <a:ext cx="4886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2000" b="1">
                <a:latin typeface="Calibri" pitchFamily="34" charset="0"/>
              </a:rPr>
              <a:t>Alguns Projetos Estratégicos</a:t>
            </a:r>
          </a:p>
        </p:txBody>
      </p:sp>
      <p:pic>
        <p:nvPicPr>
          <p:cNvPr id="17418" name="Picture 1" descr="20151121AM801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29532"/>
            <a:ext cx="2595562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ângulo 22"/>
          <p:cNvSpPr>
            <a:spLocks noChangeArrowheads="1"/>
          </p:cNvSpPr>
          <p:nvPr/>
        </p:nvSpPr>
        <p:spPr bwMode="auto">
          <a:xfrm>
            <a:off x="1042988" y="981075"/>
            <a:ext cx="7908925" cy="3240088"/>
          </a:xfrm>
          <a:prstGeom prst="rect">
            <a:avLst/>
          </a:prstGeom>
          <a:solidFill>
            <a:srgbClr val="78B832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Retângulo 16"/>
          <p:cNvSpPr/>
          <p:nvPr/>
        </p:nvSpPr>
        <p:spPr bwMode="auto">
          <a:xfrm>
            <a:off x="1042988" y="5140325"/>
            <a:ext cx="7908925" cy="115252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1042988" y="4360863"/>
            <a:ext cx="7896225" cy="6477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56325" name="Título 1"/>
          <p:cNvSpPr>
            <a:spLocks noGrp="1"/>
          </p:cNvSpPr>
          <p:nvPr>
            <p:ph type="title"/>
          </p:nvPr>
        </p:nvSpPr>
        <p:spPr>
          <a:xfrm>
            <a:off x="1116013" y="44450"/>
            <a:ext cx="7818437" cy="777875"/>
          </a:xfrm>
        </p:spPr>
        <p:txBody>
          <a:bodyPr/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Oportunidade para os Países Inteligentes</a:t>
            </a:r>
            <a:endParaRPr lang="pt-BR" sz="44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6326" name="CaixaDeTexto 7"/>
          <p:cNvSpPr txBox="1">
            <a:spLocks noChangeArrowheads="1"/>
          </p:cNvSpPr>
          <p:nvPr/>
        </p:nvSpPr>
        <p:spPr bwMode="auto">
          <a:xfrm>
            <a:off x="1042988" y="4438650"/>
            <a:ext cx="187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A1DA"/>
                </a:solidFill>
                <a:latin typeface="Arial" charset="0"/>
                <a:cs typeface="Arial" charset="0"/>
              </a:rPr>
              <a:t>Até 2020</a:t>
            </a:r>
          </a:p>
        </p:txBody>
      </p:sp>
      <p:sp>
        <p:nvSpPr>
          <p:cNvPr id="56327" name="CaixaDeTexto 9"/>
          <p:cNvSpPr txBox="1">
            <a:spLocks noChangeArrowheads="1"/>
          </p:cNvSpPr>
          <p:nvPr/>
        </p:nvSpPr>
        <p:spPr bwMode="auto">
          <a:xfrm>
            <a:off x="3062288" y="4457700"/>
            <a:ext cx="5830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pt-BR" sz="2400" b="1">
                <a:latin typeface="Arial" charset="0"/>
                <a:cs typeface="Arial" charset="0"/>
              </a:rPr>
              <a:t>US$ 2.3 Trilhões </a:t>
            </a:r>
            <a:r>
              <a:rPr lang="pt-BR" sz="2400">
                <a:latin typeface="Arial" charset="0"/>
                <a:cs typeface="Arial" charset="0"/>
              </a:rPr>
              <a:t>Investimentos Privados</a:t>
            </a:r>
          </a:p>
        </p:txBody>
      </p:sp>
      <p:sp>
        <p:nvSpPr>
          <p:cNvPr id="56328" name="CaixaDeTexto 10"/>
          <p:cNvSpPr txBox="1">
            <a:spLocks noChangeArrowheads="1"/>
          </p:cNvSpPr>
          <p:nvPr/>
        </p:nvSpPr>
        <p:spPr bwMode="auto">
          <a:xfrm>
            <a:off x="971550" y="5483225"/>
            <a:ext cx="2160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B0F0"/>
                </a:solidFill>
                <a:latin typeface="Arial" charset="0"/>
                <a:cs typeface="Arial" charset="0"/>
              </a:rPr>
              <a:t>Até 2030</a:t>
            </a:r>
          </a:p>
        </p:txBody>
      </p:sp>
      <p:sp>
        <p:nvSpPr>
          <p:cNvPr id="56329" name="CaixaDeTexto 11"/>
          <p:cNvSpPr txBox="1">
            <a:spLocks noChangeArrowheads="1"/>
          </p:cNvSpPr>
          <p:nvPr/>
        </p:nvSpPr>
        <p:spPr bwMode="auto">
          <a:xfrm>
            <a:off x="3084513" y="5211763"/>
            <a:ext cx="5834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pt-BR" sz="2400" b="1">
                <a:latin typeface="Arial" charset="0"/>
                <a:cs typeface="Arial" charset="0"/>
              </a:rPr>
              <a:t>1 de cada 4 </a:t>
            </a:r>
            <a:r>
              <a:rPr lang="pt-BR" sz="2400">
                <a:latin typeface="Arial" charset="0"/>
                <a:cs typeface="Arial" charset="0"/>
              </a:rPr>
              <a:t>Empregos serão “Verdes”</a:t>
            </a:r>
          </a:p>
        </p:txBody>
      </p:sp>
      <p:sp>
        <p:nvSpPr>
          <p:cNvPr id="56330" name="CaixaDeTexto 12"/>
          <p:cNvSpPr txBox="1">
            <a:spLocks noChangeArrowheads="1"/>
          </p:cNvSpPr>
          <p:nvPr/>
        </p:nvSpPr>
        <p:spPr bwMode="auto">
          <a:xfrm>
            <a:off x="3084513" y="5759450"/>
            <a:ext cx="5473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pt-BR" sz="2400" b="1">
                <a:latin typeface="Arial" charset="0"/>
                <a:cs typeface="Arial" charset="0"/>
              </a:rPr>
              <a:t>37 Milhões de </a:t>
            </a:r>
            <a:r>
              <a:rPr lang="pt-BR" sz="2400">
                <a:latin typeface="Arial" charset="0"/>
                <a:cs typeface="Arial" charset="0"/>
              </a:rPr>
              <a:t>Empregos “Verdes”</a:t>
            </a:r>
          </a:p>
        </p:txBody>
      </p:sp>
      <p:sp>
        <p:nvSpPr>
          <p:cNvPr id="56334" name="CaixaDeTexto 23"/>
          <p:cNvSpPr txBox="1">
            <a:spLocks noChangeArrowheads="1"/>
          </p:cNvSpPr>
          <p:nvPr/>
        </p:nvSpPr>
        <p:spPr bwMode="auto">
          <a:xfrm>
            <a:off x="1001713" y="6524625"/>
            <a:ext cx="80279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pt-BR" sz="1200" b="1"/>
              <a:t>Fonte: </a:t>
            </a:r>
            <a:r>
              <a:rPr lang="pt-BR" sz="1200"/>
              <a:t>Pew Charitable Trusts / American Solar Energy Society</a:t>
            </a:r>
            <a:endParaRPr lang="pt-BR" sz="2000"/>
          </a:p>
        </p:txBody>
      </p:sp>
      <p:sp>
        <p:nvSpPr>
          <p:cNvPr id="16" name="CaixaDeTexto 15"/>
          <p:cNvSpPr txBox="1"/>
          <p:nvPr/>
        </p:nvSpPr>
        <p:spPr>
          <a:xfrm>
            <a:off x="1004094" y="1032430"/>
            <a:ext cx="7986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8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Ações Sustentáveis </a:t>
            </a:r>
            <a:r>
              <a:rPr lang="mr-IN" sz="18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pt-BR" sz="18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INVESTIMENTOS E EMPREGOS VERDES </a:t>
            </a:r>
            <a:endParaRPr lang="pt-BR" sz="18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57" y="1683147"/>
            <a:ext cx="2829664" cy="177935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76" y="1678683"/>
            <a:ext cx="2418732" cy="181404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96" y="1693630"/>
            <a:ext cx="2650328" cy="176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2488" y="150912"/>
            <a:ext cx="8229600" cy="685800"/>
          </a:xfrm>
        </p:spPr>
        <p:txBody>
          <a:bodyPr lIns="0" tIns="0" rIns="0" bIns="0"/>
          <a:lstStyle/>
          <a:p>
            <a:pPr algn="ctr" eaLnBrk="1" hangingPunct="1"/>
            <a:r>
              <a:rPr lang="pt-BR" sz="3100" b="1" dirty="0" smtClean="0"/>
              <a:t>Análise da Conjuntura  </a:t>
            </a:r>
            <a:endParaRPr lang="pt-BR" sz="3100" dirty="0" smtClean="0"/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1408113" y="1216173"/>
            <a:ext cx="1582737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pt-BR" sz="1600" dirty="0">
                <a:latin typeface="Calibri" pitchFamily="34" charset="0"/>
              </a:rPr>
              <a:t>Mudança Climática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3522663" y="1216173"/>
            <a:ext cx="2676525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pt-BR" sz="1600">
                <a:latin typeface="Calibri" pitchFamily="34" charset="0"/>
              </a:rPr>
              <a:t>Limitação dos Recursos Naturais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6797675" y="1216173"/>
            <a:ext cx="1947863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t-BR" sz="1600" dirty="0" smtClean="0">
                <a:latin typeface="Calibri" pitchFamily="34" charset="0"/>
              </a:rPr>
              <a:t>Redução da emissão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1116013" y="4315717"/>
            <a:ext cx="2447925" cy="492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t-BR" sz="1600" dirty="0">
                <a:latin typeface="Calibri" pitchFamily="34" charset="0"/>
              </a:rPr>
              <a:t>Desenvolvimento Tecnológico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7175" name="Picture 9" descr="C:\Documents and Settings\massakit\Desktop\Nova pasta (4)\mudancas climatic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93998"/>
            <a:ext cx="2143125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C:\Documents and Settings\massakit\Desktop\Nova pasta (4)\preco da gasol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788" y="1617811"/>
            <a:ext cx="2770187" cy="1963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11" descr="C:\Documents and Settings\massakit\Desktop\Nova pasta (4)\Greenhouse-Ga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593998"/>
            <a:ext cx="2286000" cy="197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2" descr="C:\Documents and Settings\massakit\Desktop\Publico\FIEP 2011_06_29\img_270582_3g_mobile_evolu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4880123"/>
            <a:ext cx="2411412" cy="157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8"/>
          <p:cNvSpPr>
            <a:spLocks noChangeArrowheads="1"/>
          </p:cNvSpPr>
          <p:nvPr/>
        </p:nvSpPr>
        <p:spPr bwMode="auto">
          <a:xfrm>
            <a:off x="3419475" y="4388742"/>
            <a:ext cx="3230563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t-BR" sz="1600">
                <a:latin typeface="Calibri" pitchFamily="34" charset="0"/>
              </a:rPr>
              <a:t>Eficiência Energética</a:t>
            </a:r>
            <a:endParaRPr lang="en-US" sz="1600">
              <a:latin typeface="Calibri" pitchFamily="34" charset="0"/>
            </a:endParaRPr>
          </a:p>
        </p:txBody>
      </p:sp>
      <p:grpSp>
        <p:nvGrpSpPr>
          <p:cNvPr id="7180" name="Group 1"/>
          <p:cNvGrpSpPr>
            <a:grpSpLocks/>
          </p:cNvGrpSpPr>
          <p:nvPr/>
        </p:nvGrpSpPr>
        <p:grpSpPr bwMode="auto">
          <a:xfrm>
            <a:off x="3708400" y="4880123"/>
            <a:ext cx="2568575" cy="1573213"/>
            <a:chOff x="3851920" y="4509120"/>
            <a:chExt cx="2664296" cy="1817712"/>
          </a:xfrm>
        </p:grpSpPr>
        <p:pic>
          <p:nvPicPr>
            <p:cNvPr id="7186" name="Picture 15" descr="C:\Documents and Settings\massakit\Desktop\Publico\x09pt_ar0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724636"/>
              <a:ext cx="1428158" cy="1295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Picture 16" descr="C:\Documents and Settings\massakit\Desktop\Publico\Brusa_P058f-320_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148" y="4940629"/>
              <a:ext cx="983403" cy="101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8" name="Rectangle 8"/>
            <p:cNvSpPr>
              <a:spLocks noChangeArrowheads="1"/>
            </p:cNvSpPr>
            <p:nvPr/>
          </p:nvSpPr>
          <p:spPr bwMode="auto">
            <a:xfrm>
              <a:off x="4198782" y="5932590"/>
              <a:ext cx="415105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pt-BR" sz="1600">
                  <a:latin typeface="Calibri" pitchFamily="34" charset="0"/>
                </a:rPr>
                <a:t>15%</a:t>
              </a:r>
              <a:r>
                <a:rPr lang="pt-BR" sz="1800">
                  <a:latin typeface="Calibri" pitchFamily="34" charset="0"/>
                </a:rPr>
                <a:t>    </a:t>
              </a:r>
              <a:endParaRPr lang="en-US" sz="1800">
                <a:latin typeface="Calibri" pitchFamily="34" charset="0"/>
              </a:endParaRPr>
            </a:p>
          </p:txBody>
        </p:sp>
        <p:sp>
          <p:nvSpPr>
            <p:cNvPr id="7189" name="Rectangle 8"/>
            <p:cNvSpPr>
              <a:spLocks noChangeArrowheads="1"/>
            </p:cNvSpPr>
            <p:nvPr/>
          </p:nvSpPr>
          <p:spPr bwMode="auto">
            <a:xfrm>
              <a:off x="5934387" y="5994302"/>
              <a:ext cx="415105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pt-BR" sz="1600">
                  <a:latin typeface="Calibri" pitchFamily="34" charset="0"/>
                </a:rPr>
                <a:t>85%</a:t>
              </a:r>
              <a:r>
                <a:rPr lang="pt-BR" sz="1800">
                  <a:latin typeface="Calibri" pitchFamily="34" charset="0"/>
                </a:rPr>
                <a:t>    </a:t>
              </a:r>
              <a:endParaRPr lang="en-US" sz="1800">
                <a:latin typeface="Calibri" pitchFamily="34" charset="0"/>
              </a:endParaRPr>
            </a:p>
          </p:txBody>
        </p:sp>
        <p:sp>
          <p:nvSpPr>
            <p:cNvPr id="7190" name="Rectangle 8"/>
            <p:cNvSpPr>
              <a:spLocks noChangeArrowheads="1"/>
            </p:cNvSpPr>
            <p:nvPr/>
          </p:nvSpPr>
          <p:spPr bwMode="auto">
            <a:xfrm>
              <a:off x="4892506" y="5922772"/>
              <a:ext cx="415105" cy="2769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pt-BR" sz="1600">
                  <a:latin typeface="Calibri" pitchFamily="34" charset="0"/>
                </a:rPr>
                <a:t>vs.</a:t>
              </a:r>
              <a:r>
                <a:rPr lang="pt-BR" sz="1800">
                  <a:latin typeface="Calibri" pitchFamily="34" charset="0"/>
                </a:rPr>
                <a:t>    </a:t>
              </a:r>
              <a:endParaRPr lang="en-US" sz="1800">
                <a:latin typeface="Calibri" pitchFamily="34" charset="0"/>
              </a:endParaRPr>
            </a:p>
          </p:txBody>
        </p:sp>
        <p:sp>
          <p:nvSpPr>
            <p:cNvPr id="7191" name="Rectangle 20"/>
            <p:cNvSpPr>
              <a:spLocks noChangeArrowheads="1"/>
            </p:cNvSpPr>
            <p:nvPr/>
          </p:nvSpPr>
          <p:spPr bwMode="auto">
            <a:xfrm>
              <a:off x="3851920" y="4509120"/>
              <a:ext cx="2664296" cy="18177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1" name="Rectangle 8"/>
          <p:cNvSpPr>
            <a:spLocks noChangeArrowheads="1"/>
          </p:cNvSpPr>
          <p:nvPr/>
        </p:nvSpPr>
        <p:spPr bwMode="auto">
          <a:xfrm>
            <a:off x="6696075" y="4388742"/>
            <a:ext cx="2447925" cy="2460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t-BR" sz="1600">
                <a:latin typeface="Calibri" pitchFamily="34" charset="0"/>
              </a:rPr>
              <a:t>Superpopulação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7182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0C68F5DA-4DEF-4210-AC4D-F6503FD0E30D}" type="slidenum">
              <a:rPr lang="pt-BR" sz="1200">
                <a:solidFill>
                  <a:srgbClr val="B5A788"/>
                </a:solidFill>
                <a:latin typeface="Calibri" pitchFamily="34" charset="0"/>
                <a:cs typeface="Arial" charset="0"/>
              </a:rPr>
              <a:pPr eaLnBrk="1" hangingPunct="1"/>
              <a:t>4</a:t>
            </a:fld>
            <a:endParaRPr lang="pt-BR" sz="1200">
              <a:solidFill>
                <a:srgbClr val="B5A78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183" name="Rectangle 21"/>
          <p:cNvSpPr>
            <a:spLocks noChangeArrowheads="1"/>
          </p:cNvSpPr>
          <p:nvPr/>
        </p:nvSpPr>
        <p:spPr bwMode="auto">
          <a:xfrm>
            <a:off x="6696075" y="4880123"/>
            <a:ext cx="2333625" cy="1573213"/>
          </a:xfrm>
          <a:prstGeom prst="rect">
            <a:avLst/>
          </a:prstGeom>
          <a:solidFill>
            <a:srgbClr val="FFF1CE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808080">
                <a:alpha val="74997"/>
              </a:srgbClr>
            </a:prstShdw>
          </a:effectLst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pic>
        <p:nvPicPr>
          <p:cNvPr id="718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238" y="4984898"/>
            <a:ext cx="1163637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Rectangle 8"/>
          <p:cNvSpPr>
            <a:spLocks noChangeArrowheads="1"/>
          </p:cNvSpPr>
          <p:nvPr/>
        </p:nvSpPr>
        <p:spPr bwMode="auto">
          <a:xfrm>
            <a:off x="6496595" y="4268303"/>
            <a:ext cx="2585493" cy="49244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pt-BR" sz="1600" dirty="0">
                <a:latin typeface="Calibri" pitchFamily="34" charset="0"/>
              </a:rPr>
              <a:t>População Mundial</a:t>
            </a:r>
          </a:p>
          <a:p>
            <a:pPr algn="ctr"/>
            <a:r>
              <a:rPr lang="pt-BR" sz="1600" dirty="0" smtClean="0">
                <a:latin typeface="Calibri" pitchFamily="34" charset="0"/>
              </a:rPr>
              <a:t>Previsão de 7 </a:t>
            </a:r>
            <a:r>
              <a:rPr lang="pt-BR" sz="1600" dirty="0">
                <a:latin typeface="Calibri" pitchFamily="34" charset="0"/>
              </a:rPr>
              <a:t>Bilhões </a:t>
            </a:r>
            <a:r>
              <a:rPr lang="pt-BR" sz="1600" dirty="0" smtClean="0">
                <a:latin typeface="Calibri" pitchFamily="34" charset="0"/>
              </a:rPr>
              <a:t>em </a:t>
            </a:r>
            <a:r>
              <a:rPr lang="pt-BR" sz="1600" dirty="0">
                <a:latin typeface="Calibri" pitchFamily="34" charset="0"/>
              </a:rPr>
              <a:t>2011</a:t>
            </a:r>
            <a:endParaRPr 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731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894200" y="6485274"/>
            <a:ext cx="44639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 dirty="0">
                <a:latin typeface="Calibri" pitchFamily="34" charset="0"/>
              </a:rPr>
              <a:t>Fonte: MME - </a:t>
            </a:r>
            <a:r>
              <a:rPr lang="pt-BR" sz="1000" dirty="0">
                <a:latin typeface="Calibri" pitchFamily="34" charset="0"/>
              </a:rPr>
              <a:t>Balanço Energético Nacional </a:t>
            </a:r>
            <a:r>
              <a:rPr lang="pt-BR" sz="1000" dirty="0" smtClean="0">
                <a:latin typeface="Calibri" pitchFamily="34" charset="0"/>
              </a:rPr>
              <a:t>2016 </a:t>
            </a:r>
            <a:r>
              <a:rPr lang="pt-BR" sz="1000" dirty="0">
                <a:latin typeface="Calibri" pitchFamily="34" charset="0"/>
              </a:rPr>
              <a:t>(Ano Base </a:t>
            </a:r>
            <a:r>
              <a:rPr lang="pt-BR" sz="1000" dirty="0" smtClean="0">
                <a:latin typeface="Calibri" pitchFamily="34" charset="0"/>
              </a:rPr>
              <a:t>2015);</a:t>
            </a:r>
            <a:r>
              <a:rPr lang="en-US" sz="1000" dirty="0" smtClean="0">
                <a:latin typeface="Calibri" pitchFamily="34" charset="0"/>
              </a:rPr>
              <a:t> </a:t>
            </a:r>
          </a:p>
          <a:p>
            <a:pPr eaLnBrk="1" hangingPunct="1"/>
            <a:r>
              <a:rPr lang="en-US" sz="1000" dirty="0" err="1" smtClean="0">
                <a:latin typeface="Calibri" pitchFamily="34" charset="0"/>
              </a:rPr>
              <a:t>McKinsey&amp;Company</a:t>
            </a:r>
            <a:r>
              <a:rPr lang="en-US" sz="1000" dirty="0" smtClean="0">
                <a:latin typeface="Calibri" pitchFamily="34" charset="0"/>
              </a:rPr>
              <a:t>: Brazilian </a:t>
            </a:r>
            <a:r>
              <a:rPr lang="en-US" sz="1000" dirty="0">
                <a:latin typeface="Calibri" pitchFamily="34" charset="0"/>
              </a:rPr>
              <a:t>greenhouse gas abatement cost curve in 2030</a:t>
            </a:r>
            <a:endParaRPr lang="pt-BR" sz="1000" dirty="0" smtClean="0">
              <a:latin typeface="Calibri" pitchFamily="34" charset="0"/>
            </a:endParaRP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1331913" y="4652963"/>
            <a:ext cx="2159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600" b="1" dirty="0">
                <a:latin typeface="Calibri" pitchFamily="34" charset="0"/>
              </a:rPr>
              <a:t>Energia queimada em veículos a combustão:</a:t>
            </a:r>
          </a:p>
          <a:p>
            <a:pPr eaLnBrk="1" hangingPunct="1"/>
            <a:endParaRPr lang="pt-BR" sz="1600" b="1" dirty="0">
              <a:latin typeface="Calibri" pitchFamily="34" charset="0"/>
            </a:endParaRPr>
          </a:p>
          <a:p>
            <a:pPr eaLnBrk="1" hangingPunct="1"/>
            <a:r>
              <a:rPr lang="pt-BR" sz="1600" dirty="0" smtClean="0">
                <a:latin typeface="Calibri" pitchFamily="34" charset="0"/>
              </a:rPr>
              <a:t>997,4 </a:t>
            </a:r>
            <a:r>
              <a:rPr lang="pt-BR" sz="1600" dirty="0" err="1">
                <a:latin typeface="Calibri" pitchFamily="34" charset="0"/>
              </a:rPr>
              <a:t>TWh</a:t>
            </a:r>
            <a:r>
              <a:rPr lang="pt-BR" sz="1600" dirty="0">
                <a:latin typeface="Calibri" pitchFamily="34" charset="0"/>
              </a:rPr>
              <a:t> ou</a:t>
            </a:r>
          </a:p>
          <a:p>
            <a:pPr eaLnBrk="1" hangingPunct="1"/>
            <a:r>
              <a:rPr lang="pt-BR" sz="1600" dirty="0" smtClean="0">
                <a:latin typeface="Calibri" pitchFamily="34" charset="0"/>
              </a:rPr>
              <a:t>10,8 </a:t>
            </a:r>
            <a:r>
              <a:rPr lang="pt-BR" sz="1600" dirty="0" err="1">
                <a:latin typeface="Calibri" pitchFamily="34" charset="0"/>
              </a:rPr>
              <a:t>Itaipus</a:t>
            </a:r>
            <a:r>
              <a:rPr lang="pt-BR" sz="1600" dirty="0">
                <a:latin typeface="Calibri" pitchFamily="34" charset="0"/>
              </a:rPr>
              <a:t> *</a:t>
            </a:r>
          </a:p>
          <a:p>
            <a:pPr eaLnBrk="1" hangingPunct="1"/>
            <a:r>
              <a:rPr lang="ja-JP" altLang="pt-BR" sz="1200" dirty="0">
                <a:latin typeface="Calibri" pitchFamily="34" charset="0"/>
              </a:rPr>
              <a:t>“</a:t>
            </a:r>
            <a:r>
              <a:rPr lang="pt-BR" altLang="ja-JP" sz="1200" dirty="0">
                <a:latin typeface="Calibri" pitchFamily="34" charset="0"/>
              </a:rPr>
              <a:t>100 anos</a:t>
            </a:r>
            <a:r>
              <a:rPr lang="ja-JP" altLang="pt-BR" sz="1200" dirty="0">
                <a:latin typeface="Calibri" pitchFamily="34" charset="0"/>
              </a:rPr>
              <a:t>”</a:t>
            </a:r>
            <a:r>
              <a:rPr lang="pt-BR" altLang="ja-JP" sz="1200" dirty="0">
                <a:latin typeface="Calibri" pitchFamily="34" charset="0"/>
              </a:rPr>
              <a:t> depois do Ford T.</a:t>
            </a:r>
          </a:p>
          <a:p>
            <a:pPr eaLnBrk="1" hangingPunct="1"/>
            <a:r>
              <a:rPr lang="pt-BR" sz="1200" dirty="0">
                <a:latin typeface="Calibri" pitchFamily="34" charset="0"/>
              </a:rPr>
              <a:t>Apenas 0,2% elétricos.</a:t>
            </a:r>
          </a:p>
        </p:txBody>
      </p:sp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5508104" y="6530975"/>
            <a:ext cx="3600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200" dirty="0">
                <a:latin typeface="Calibri" pitchFamily="34" charset="0"/>
              </a:rPr>
              <a:t>(*) Produção </a:t>
            </a:r>
            <a:r>
              <a:rPr lang="pt-BR" sz="1200" dirty="0" smtClean="0">
                <a:latin typeface="Calibri" pitchFamily="34" charset="0"/>
              </a:rPr>
              <a:t>média de </a:t>
            </a:r>
            <a:r>
              <a:rPr lang="pt-BR" sz="1200" dirty="0">
                <a:latin typeface="Calibri" pitchFamily="34" charset="0"/>
              </a:rPr>
              <a:t>Itaipu </a:t>
            </a:r>
            <a:r>
              <a:rPr lang="pt-BR" sz="1200" dirty="0" smtClean="0">
                <a:latin typeface="Calibri" pitchFamily="34" charset="0"/>
              </a:rPr>
              <a:t>2012-2016: 95,4 </a:t>
            </a:r>
            <a:r>
              <a:rPr lang="pt-BR" sz="1200" dirty="0" err="1">
                <a:latin typeface="Calibri" pitchFamily="34" charset="0"/>
              </a:rPr>
              <a:t>TWh</a:t>
            </a:r>
            <a:r>
              <a:rPr lang="pt-BR" sz="1200" dirty="0">
                <a:latin typeface="Calibri" pitchFamily="34" charset="0"/>
              </a:rPr>
              <a:t> </a:t>
            </a:r>
          </a:p>
        </p:txBody>
      </p:sp>
      <p:sp>
        <p:nvSpPr>
          <p:cNvPr id="5126" name="Retângulo 1"/>
          <p:cNvSpPr>
            <a:spLocks noChangeArrowheads="1"/>
          </p:cNvSpPr>
          <p:nvPr/>
        </p:nvSpPr>
        <p:spPr bwMode="auto">
          <a:xfrm>
            <a:off x="6743700" y="746125"/>
            <a:ext cx="2208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1400" b="1" dirty="0">
                <a:latin typeface="Calibri" pitchFamily="34" charset="0"/>
              </a:rPr>
              <a:t>Consumo Energético do Brasil em 2011</a:t>
            </a:r>
          </a:p>
        </p:txBody>
      </p:sp>
      <p:grpSp>
        <p:nvGrpSpPr>
          <p:cNvPr id="5127" name="Grupo 15"/>
          <p:cNvGrpSpPr>
            <a:grpSpLocks/>
          </p:cNvGrpSpPr>
          <p:nvPr/>
        </p:nvGrpSpPr>
        <p:grpSpPr bwMode="auto">
          <a:xfrm>
            <a:off x="971550" y="1052686"/>
            <a:ext cx="3887788" cy="3600450"/>
            <a:chOff x="-4356992" y="-243408"/>
            <a:chExt cx="4932040" cy="4752181"/>
          </a:xfrm>
        </p:grpSpPr>
        <p:pic>
          <p:nvPicPr>
            <p:cNvPr id="513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15" t="13828" r="74387" b="11256"/>
            <a:stretch>
              <a:fillRect/>
            </a:stretch>
          </p:blipFill>
          <p:spPr bwMode="auto">
            <a:xfrm>
              <a:off x="-4356992" y="-243408"/>
              <a:ext cx="1800200" cy="475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691" t="13828" r="8255" b="11256"/>
            <a:stretch>
              <a:fillRect/>
            </a:stretch>
          </p:blipFill>
          <p:spPr bwMode="auto">
            <a:xfrm>
              <a:off x="-2556792" y="-243408"/>
              <a:ext cx="3131840" cy="475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36104" y="4149080"/>
              <a:ext cx="1403648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9" name="Retângulo 16"/>
          <p:cNvSpPr>
            <a:spLocks noChangeArrowheads="1"/>
          </p:cNvSpPr>
          <p:nvPr/>
        </p:nvSpPr>
        <p:spPr bwMode="auto">
          <a:xfrm>
            <a:off x="6948264" y="1487686"/>
            <a:ext cx="19972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93,13%   </a:t>
            </a:r>
            <a:r>
              <a:rPr lang="pt-BR" sz="1600" dirty="0" smtClean="0">
                <a:latin typeface="Calibri" pitchFamily="34" charset="0"/>
                <a:cs typeface="Arial" pitchFamily="34" charset="0"/>
              </a:rPr>
              <a:t>Rodoviário</a:t>
            </a:r>
            <a:endParaRPr lang="pt-BR" sz="1600" dirty="0">
              <a:latin typeface="Calibri" pitchFamily="34" charset="0"/>
              <a:cs typeface="Arial" pitchFamily="34" charset="0"/>
            </a:endParaRPr>
          </a:p>
          <a:p>
            <a:r>
              <a:rPr lang="pt-BR" sz="1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</a:t>
            </a:r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4,35%   Aéreo</a:t>
            </a:r>
            <a:endParaRPr lang="pt-BR" sz="16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1,37%   Ferroviário</a:t>
            </a:r>
          </a:p>
          <a:p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1,15</a:t>
            </a:r>
            <a:r>
              <a:rPr lang="pt-BR" sz="1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% </a:t>
            </a:r>
            <a:r>
              <a:rPr lang="pt-BR" sz="1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Hidroviário</a:t>
            </a:r>
            <a:endParaRPr lang="pt-BR" sz="16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3301166" y="4337233"/>
            <a:ext cx="15707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100" dirty="0"/>
              <a:t>g</a:t>
            </a:r>
            <a:r>
              <a:rPr lang="pt-BR" sz="1100" dirty="0" smtClean="0"/>
              <a:t>iga-ton</a:t>
            </a:r>
            <a:r>
              <a:rPr lang="pt-BR" sz="1100" baseline="-25000" dirty="0" smtClean="0"/>
              <a:t>CO2</a:t>
            </a:r>
            <a:endParaRPr lang="pt-BR" sz="1100" baseline="-25000" dirty="0"/>
          </a:p>
        </p:txBody>
      </p:sp>
      <p:sp>
        <p:nvSpPr>
          <p:cNvPr id="14" name="Rectangle 54"/>
          <p:cNvSpPr txBox="1">
            <a:spLocks noChangeArrowheads="1"/>
          </p:cNvSpPr>
          <p:nvPr/>
        </p:nvSpPr>
        <p:spPr bwMode="auto">
          <a:xfrm>
            <a:off x="936957" y="2289"/>
            <a:ext cx="81375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pt-BR" b="1" dirty="0" smtClean="0">
                <a:latin typeface="Calibri" pitchFamily="34" charset="0"/>
              </a:rPr>
              <a:t>Análise Econômica e Ambiental: Transportes</a:t>
            </a:r>
            <a:endParaRPr lang="pt-BR" b="1" dirty="0">
              <a:latin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4227" y="2888163"/>
            <a:ext cx="3923629" cy="351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ângulo 1"/>
          <p:cNvSpPr>
            <a:spLocks noChangeArrowheads="1"/>
          </p:cNvSpPr>
          <p:nvPr/>
        </p:nvSpPr>
        <p:spPr bwMode="auto">
          <a:xfrm>
            <a:off x="971550" y="816967"/>
            <a:ext cx="3744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latin typeface="Calibri" pitchFamily="34" charset="0"/>
              </a:rPr>
              <a:t>Previsão de Emissões para 2030</a:t>
            </a:r>
            <a:endParaRPr lang="pt-BR" sz="1400" b="1" dirty="0">
              <a:latin typeface="Calibri" pitchFamily="34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427984" y="1196752"/>
            <a:ext cx="30178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100" dirty="0" smtClean="0"/>
              <a:t>%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4359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4"/>
          <p:cNvSpPr>
            <a:spLocks noChangeArrowheads="1"/>
          </p:cNvSpPr>
          <p:nvPr/>
        </p:nvSpPr>
        <p:spPr bwMode="auto">
          <a:xfrm>
            <a:off x="971550" y="0"/>
            <a:ext cx="8137525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pt-BR" sz="2400" b="1">
                <a:latin typeface="Arial" pitchFamily="34" charset="0"/>
              </a:rPr>
              <a:t>Análise de Eficiência: Diesel vs. Elétrico</a:t>
            </a:r>
            <a:endParaRPr lang="pt-BR" b="1"/>
          </a:p>
        </p:txBody>
      </p:sp>
      <p:pic>
        <p:nvPicPr>
          <p:cNvPr id="26626" name="Picture 122" descr="Well-to-W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916113"/>
            <a:ext cx="662463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23"/>
          <p:cNvSpPr txBox="1">
            <a:spLocks noChangeArrowheads="1"/>
          </p:cNvSpPr>
          <p:nvPr/>
        </p:nvSpPr>
        <p:spPr bwMode="auto">
          <a:xfrm>
            <a:off x="1116013" y="950913"/>
            <a:ext cx="7413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600" b="1">
                <a:latin typeface="Arial" pitchFamily="34" charset="0"/>
              </a:rPr>
              <a:t>Países com </a:t>
            </a:r>
            <a:r>
              <a:rPr lang="pt-BR" sz="1600" b="1" u="sng">
                <a:latin typeface="Arial" pitchFamily="34" charset="0"/>
              </a:rPr>
              <a:t>matriz energética </a:t>
            </a:r>
            <a:r>
              <a:rPr lang="pt-BR" sz="1600" b="1">
                <a:latin typeface="Arial" pitchFamily="34" charset="0"/>
              </a:rPr>
              <a:t>baseadas em </a:t>
            </a:r>
            <a:r>
              <a:rPr lang="pt-BR" sz="1600" b="1">
                <a:solidFill>
                  <a:srgbClr val="FF0000"/>
                </a:solidFill>
                <a:latin typeface="Arial" pitchFamily="34" charset="0"/>
              </a:rPr>
              <a:t>TERMOELÉTRICAS</a:t>
            </a:r>
            <a:endParaRPr lang="pt-BR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628" name="Text Box 126"/>
          <p:cNvSpPr txBox="1">
            <a:spLocks noChangeArrowheads="1"/>
          </p:cNvSpPr>
          <p:nvPr/>
        </p:nvSpPr>
        <p:spPr bwMode="auto">
          <a:xfrm>
            <a:off x="2919413" y="2039938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-9%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Refinaria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29" name="Text Box 127"/>
          <p:cNvSpPr txBox="1">
            <a:spLocks noChangeArrowheads="1"/>
          </p:cNvSpPr>
          <p:nvPr/>
        </p:nvSpPr>
        <p:spPr bwMode="auto">
          <a:xfrm>
            <a:off x="3779838" y="1803400"/>
            <a:ext cx="541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Emissão 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de CO2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0" name="Text Box 128"/>
          <p:cNvSpPr txBox="1">
            <a:spLocks noChangeArrowheads="1"/>
          </p:cNvSpPr>
          <p:nvPr/>
        </p:nvSpPr>
        <p:spPr bwMode="auto">
          <a:xfrm>
            <a:off x="4321175" y="2055813"/>
            <a:ext cx="7620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-36%</a:t>
            </a:r>
          </a:p>
        </p:txBody>
      </p:sp>
      <p:sp>
        <p:nvSpPr>
          <p:cNvPr id="26631" name="Text Box 129"/>
          <p:cNvSpPr txBox="1">
            <a:spLocks noChangeArrowheads="1"/>
          </p:cNvSpPr>
          <p:nvPr/>
        </p:nvSpPr>
        <p:spPr bwMode="auto">
          <a:xfrm>
            <a:off x="5037138" y="204152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-5%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Rede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2" name="Text Box 130"/>
          <p:cNvSpPr txBox="1">
            <a:spLocks noChangeArrowheads="1"/>
          </p:cNvSpPr>
          <p:nvPr/>
        </p:nvSpPr>
        <p:spPr bwMode="auto">
          <a:xfrm>
            <a:off x="5645150" y="2360613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-8%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Bateria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3" name="Text Box 131"/>
          <p:cNvSpPr txBox="1">
            <a:spLocks noChangeArrowheads="1"/>
          </p:cNvSpPr>
          <p:nvPr/>
        </p:nvSpPr>
        <p:spPr bwMode="auto">
          <a:xfrm>
            <a:off x="6248400" y="2474913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-2%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Motor Elétrica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4" name="Text Box 132"/>
          <p:cNvSpPr txBox="1">
            <a:spLocks noChangeArrowheads="1"/>
          </p:cNvSpPr>
          <p:nvPr/>
        </p:nvSpPr>
        <p:spPr bwMode="auto">
          <a:xfrm>
            <a:off x="5721350" y="3736975"/>
            <a:ext cx="13716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900" b="1">
                <a:latin typeface="Arial" pitchFamily="34" charset="0"/>
              </a:rPr>
              <a:t>ELÉTRICO</a:t>
            </a:r>
            <a:endParaRPr lang="pt-BR" sz="3600">
              <a:latin typeface="Arial" pitchFamily="34" charset="0"/>
            </a:endParaRPr>
          </a:p>
        </p:txBody>
      </p:sp>
      <p:sp>
        <p:nvSpPr>
          <p:cNvPr id="26635" name="Text Box 135"/>
          <p:cNvSpPr txBox="1">
            <a:spLocks noChangeArrowheads="1"/>
          </p:cNvSpPr>
          <p:nvPr/>
        </p:nvSpPr>
        <p:spPr bwMode="auto">
          <a:xfrm>
            <a:off x="2930525" y="3975100"/>
            <a:ext cx="669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-12%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Refinaria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6" name="Text Box 136"/>
          <p:cNvSpPr txBox="1">
            <a:spLocks noChangeArrowheads="1"/>
          </p:cNvSpPr>
          <p:nvPr/>
        </p:nvSpPr>
        <p:spPr bwMode="auto">
          <a:xfrm>
            <a:off x="6454775" y="4354513"/>
            <a:ext cx="669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-73%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Automóvel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7" name="Text Box 137"/>
          <p:cNvSpPr txBox="1">
            <a:spLocks noChangeArrowheads="1"/>
          </p:cNvSpPr>
          <p:nvPr/>
        </p:nvSpPr>
        <p:spPr bwMode="auto">
          <a:xfrm>
            <a:off x="7740650" y="5146675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  <a:latin typeface="Arial" pitchFamily="34" charset="0"/>
              </a:rPr>
              <a:t>15%</a:t>
            </a:r>
            <a:endParaRPr lang="pt-BR" sz="36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638" name="Text Box 138"/>
          <p:cNvSpPr txBox="1">
            <a:spLocks noChangeArrowheads="1"/>
          </p:cNvSpPr>
          <p:nvPr/>
        </p:nvSpPr>
        <p:spPr bwMode="auto">
          <a:xfrm>
            <a:off x="5711825" y="5622925"/>
            <a:ext cx="152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DIESEL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39" name="Text Box 139"/>
          <p:cNvSpPr txBox="1">
            <a:spLocks noChangeArrowheads="1"/>
          </p:cNvSpPr>
          <p:nvPr/>
        </p:nvSpPr>
        <p:spPr bwMode="auto">
          <a:xfrm>
            <a:off x="4608513" y="4422775"/>
            <a:ext cx="541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Emissão 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de CO2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40" name="Text Box 142"/>
          <p:cNvSpPr txBox="1">
            <a:spLocks noChangeArrowheads="1"/>
          </p:cNvSpPr>
          <p:nvPr/>
        </p:nvSpPr>
        <p:spPr bwMode="auto">
          <a:xfrm rot="-5400000">
            <a:off x="1538288" y="4697413"/>
            <a:ext cx="708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8000" rIns="18000" bIns="180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b="1">
                <a:latin typeface="Arial" pitchFamily="34" charset="0"/>
              </a:rPr>
              <a:t>Energia</a:t>
            </a:r>
          </a:p>
          <a:p>
            <a:pPr eaLnBrk="1" hangingPunct="1"/>
            <a:r>
              <a:rPr lang="pt-BR" sz="1400" b="1">
                <a:latin typeface="Arial" pitchFamily="34" charset="0"/>
              </a:rPr>
              <a:t>100%</a:t>
            </a:r>
          </a:p>
        </p:txBody>
      </p:sp>
      <p:sp>
        <p:nvSpPr>
          <p:cNvPr id="26641" name="Text Box 143"/>
          <p:cNvSpPr txBox="1">
            <a:spLocks noChangeArrowheads="1"/>
          </p:cNvSpPr>
          <p:nvPr/>
        </p:nvSpPr>
        <p:spPr bwMode="auto">
          <a:xfrm rot="-5400000">
            <a:off x="1535113" y="2752725"/>
            <a:ext cx="708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8000" rIns="18000" bIns="180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b="1">
                <a:latin typeface="Arial" pitchFamily="34" charset="0"/>
              </a:rPr>
              <a:t>Energia</a:t>
            </a:r>
          </a:p>
          <a:p>
            <a:pPr eaLnBrk="1" hangingPunct="1"/>
            <a:r>
              <a:rPr lang="pt-BR" sz="1400" b="1">
                <a:latin typeface="Arial" pitchFamily="34" charset="0"/>
              </a:rPr>
              <a:t>100%</a:t>
            </a:r>
          </a:p>
        </p:txBody>
      </p:sp>
      <p:pic>
        <p:nvPicPr>
          <p:cNvPr id="26642" name="Picture 122" descr="Well-to-W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29"/>
          <a:stretch>
            <a:fillRect/>
          </a:stretch>
        </p:blipFill>
        <p:spPr bwMode="auto">
          <a:xfrm>
            <a:off x="1114425" y="2563813"/>
            <a:ext cx="4667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122" descr="Well-to-W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29"/>
          <a:stretch>
            <a:fillRect/>
          </a:stretch>
        </p:blipFill>
        <p:spPr bwMode="auto">
          <a:xfrm>
            <a:off x="1114425" y="4506913"/>
            <a:ext cx="4667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Up Arrow 27"/>
          <p:cNvSpPr>
            <a:spLocks noChangeArrowheads="1"/>
          </p:cNvSpPr>
          <p:nvPr/>
        </p:nvSpPr>
        <p:spPr bwMode="auto">
          <a:xfrm>
            <a:off x="7812088" y="3643313"/>
            <a:ext cx="288925" cy="1223962"/>
          </a:xfrm>
          <a:prstGeom prst="upArrow">
            <a:avLst>
              <a:gd name="adj1" fmla="val 50000"/>
              <a:gd name="adj2" fmla="val 720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7"/>
              </a:srgbClr>
            </a:prstShdw>
          </a:effectLst>
        </p:spPr>
        <p:txBody>
          <a:bodyPr/>
          <a:lstStyle/>
          <a:p>
            <a:pPr>
              <a:defRPr/>
            </a:pPr>
            <a:endParaRPr lang="pt-BR">
              <a:ea typeface="+mn-ea"/>
              <a:cs typeface="Arial" charset="0"/>
            </a:endParaRPr>
          </a:p>
        </p:txBody>
      </p:sp>
      <p:sp>
        <p:nvSpPr>
          <p:cNvPr id="29" name="Up Arrow 28"/>
          <p:cNvSpPr>
            <a:spLocks noChangeArrowheads="1"/>
          </p:cNvSpPr>
          <p:nvPr/>
        </p:nvSpPr>
        <p:spPr bwMode="auto">
          <a:xfrm>
            <a:off x="1187450" y="3859213"/>
            <a:ext cx="287338" cy="576262"/>
          </a:xfrm>
          <a:prstGeom prst="upArrow">
            <a:avLst>
              <a:gd name="adj1" fmla="val 50000"/>
              <a:gd name="adj2" fmla="val 7205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7"/>
              </a:srgbClr>
            </a:prstShdw>
          </a:effectLst>
        </p:spPr>
        <p:txBody>
          <a:bodyPr/>
          <a:lstStyle/>
          <a:p>
            <a:pPr>
              <a:defRPr/>
            </a:pPr>
            <a:endParaRPr lang="pt-BR">
              <a:ea typeface="+mn-ea"/>
              <a:cs typeface="Arial" charset="0"/>
            </a:endParaRPr>
          </a:p>
        </p:txBody>
      </p:sp>
      <p:sp>
        <p:nvSpPr>
          <p:cNvPr id="26646" name="CaixaDeTexto 29"/>
          <p:cNvSpPr txBox="1">
            <a:spLocks noChangeArrowheads="1"/>
          </p:cNvSpPr>
          <p:nvPr/>
        </p:nvSpPr>
        <p:spPr bwMode="auto">
          <a:xfrm>
            <a:off x="898525" y="5507908"/>
            <a:ext cx="13700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10,8 </a:t>
            </a:r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26647" name="CaixaDeTexto 30"/>
          <p:cNvSpPr txBox="1">
            <a:spLocks noChangeArrowheads="1"/>
          </p:cNvSpPr>
          <p:nvPr/>
        </p:nvSpPr>
        <p:spPr bwMode="auto">
          <a:xfrm>
            <a:off x="8228013" y="544353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1,6 </a:t>
            </a:r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26648" name="CaixaDeTexto 31"/>
          <p:cNvSpPr txBox="1">
            <a:spLocks noChangeArrowheads="1"/>
          </p:cNvSpPr>
          <p:nvPr/>
        </p:nvSpPr>
        <p:spPr bwMode="auto">
          <a:xfrm>
            <a:off x="8172450" y="3498850"/>
            <a:ext cx="97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1,6</a:t>
            </a:r>
            <a:endParaRPr lang="pt-BR" sz="1400" dirty="0"/>
          </a:p>
          <a:p>
            <a:pPr eaLnBrk="1" hangingPunct="1"/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26649" name="CaixaDeTexto 32"/>
          <p:cNvSpPr txBox="1">
            <a:spLocks noChangeArrowheads="1"/>
          </p:cNvSpPr>
          <p:nvPr/>
        </p:nvSpPr>
        <p:spPr bwMode="auto">
          <a:xfrm>
            <a:off x="827088" y="3479800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4 </a:t>
            </a:r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26650" name="CaixaDeTexto 33"/>
          <p:cNvSpPr txBox="1">
            <a:spLocks noChangeArrowheads="1"/>
          </p:cNvSpPr>
          <p:nvPr/>
        </p:nvSpPr>
        <p:spPr bwMode="auto">
          <a:xfrm>
            <a:off x="3348038" y="5424488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9,2 </a:t>
            </a:r>
            <a:r>
              <a:rPr lang="pt-BR" sz="1400" dirty="0" err="1"/>
              <a:t>Itaipus</a:t>
            </a:r>
            <a:r>
              <a:rPr lang="pt-BR" sz="1400" dirty="0"/>
              <a:t> Desperdiçadas</a:t>
            </a:r>
            <a:endParaRPr lang="pt-BR" dirty="0"/>
          </a:p>
        </p:txBody>
      </p:sp>
      <p:sp>
        <p:nvSpPr>
          <p:cNvPr id="26651" name="CaixaDeTexto 33"/>
          <p:cNvSpPr txBox="1">
            <a:spLocks noChangeArrowheads="1"/>
          </p:cNvSpPr>
          <p:nvPr/>
        </p:nvSpPr>
        <p:spPr bwMode="auto">
          <a:xfrm>
            <a:off x="3548063" y="3451225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2,4 </a:t>
            </a:r>
            <a:r>
              <a:rPr lang="pt-BR" sz="1400" dirty="0" err="1"/>
              <a:t>Itaipus</a:t>
            </a:r>
            <a:r>
              <a:rPr lang="pt-BR" sz="1400" dirty="0"/>
              <a:t> Desperdiçadas</a:t>
            </a:r>
            <a:endParaRPr lang="pt-BR" dirty="0"/>
          </a:p>
        </p:txBody>
      </p:sp>
      <p:sp>
        <p:nvSpPr>
          <p:cNvPr id="26652" name="Text Box 140"/>
          <p:cNvSpPr txBox="1">
            <a:spLocks noChangeArrowheads="1"/>
          </p:cNvSpPr>
          <p:nvPr/>
        </p:nvSpPr>
        <p:spPr bwMode="auto">
          <a:xfrm>
            <a:off x="6826250" y="3429000"/>
            <a:ext cx="91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ENERGIA ÚTIL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53" name="Text Box 141"/>
          <p:cNvSpPr txBox="1">
            <a:spLocks noChangeArrowheads="1"/>
          </p:cNvSpPr>
          <p:nvPr/>
        </p:nvSpPr>
        <p:spPr bwMode="auto">
          <a:xfrm>
            <a:off x="6970713" y="5437188"/>
            <a:ext cx="91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ENERGIA ÚTIL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6654" name="Text Box 133"/>
          <p:cNvSpPr txBox="1">
            <a:spLocks noChangeArrowheads="1"/>
          </p:cNvSpPr>
          <p:nvPr/>
        </p:nvSpPr>
        <p:spPr bwMode="auto">
          <a:xfrm>
            <a:off x="7740650" y="3087688"/>
            <a:ext cx="563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CC"/>
                </a:solidFill>
                <a:latin typeface="Arial" pitchFamily="34" charset="0"/>
              </a:rPr>
              <a:t>40%</a:t>
            </a:r>
            <a:endParaRPr lang="pt-BR" sz="3600">
              <a:solidFill>
                <a:srgbClr val="0000C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8"/>
          <p:cNvSpPr>
            <a:spLocks noChangeArrowheads="1"/>
          </p:cNvSpPr>
          <p:nvPr/>
        </p:nvSpPr>
        <p:spPr bwMode="auto">
          <a:xfrm>
            <a:off x="971550" y="6308725"/>
            <a:ext cx="7993063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pt-BR" sz="1600">
                <a:latin typeface="Arial" pitchFamily="34" charset="0"/>
              </a:rPr>
              <a:t>   Custo da energia, </a:t>
            </a:r>
            <a:r>
              <a:rPr lang="pt-BR" sz="1600" b="1">
                <a:latin typeface="Arial" pitchFamily="34" charset="0"/>
              </a:rPr>
              <a:t>com tarifa residencial</a:t>
            </a:r>
            <a:r>
              <a:rPr lang="pt-BR" sz="1600">
                <a:latin typeface="Arial" pitchFamily="34" charset="0"/>
              </a:rPr>
              <a:t>, para cada </a:t>
            </a:r>
            <a:r>
              <a:rPr lang="pt-BR" sz="1600" b="1">
                <a:solidFill>
                  <a:srgbClr val="FF0000"/>
                </a:solidFill>
                <a:latin typeface="Arial" pitchFamily="34" charset="0"/>
              </a:rPr>
              <a:t>100 km</a:t>
            </a:r>
            <a:r>
              <a:rPr lang="pt-BR" sz="1600">
                <a:latin typeface="Arial" pitchFamily="34" charset="0"/>
              </a:rPr>
              <a:t> rodados: </a:t>
            </a:r>
            <a:r>
              <a:rPr lang="pt-BR" sz="1600">
                <a:solidFill>
                  <a:srgbClr val="FF0000"/>
                </a:solidFill>
                <a:latin typeface="Arial" pitchFamily="34" charset="0"/>
              </a:rPr>
              <a:t>~ </a:t>
            </a:r>
            <a:r>
              <a:rPr lang="pt-BR" sz="1600" b="1">
                <a:solidFill>
                  <a:srgbClr val="FF0000"/>
                </a:solidFill>
                <a:latin typeface="Arial" pitchFamily="34" charset="0"/>
              </a:rPr>
              <a:t>US$ 4,00</a:t>
            </a:r>
            <a:endParaRPr lang="pt-BR" sz="16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7650" name="Rectangle 24"/>
          <p:cNvSpPr>
            <a:spLocks noChangeArrowheads="1"/>
          </p:cNvSpPr>
          <p:nvPr/>
        </p:nvSpPr>
        <p:spPr bwMode="auto">
          <a:xfrm>
            <a:off x="971550" y="0"/>
            <a:ext cx="8137525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pt-BR" sz="2400" b="1">
                <a:latin typeface="Arial" pitchFamily="34" charset="0"/>
              </a:rPr>
              <a:t>Análise de Eficiência: Diesel vs. Elétrico</a:t>
            </a:r>
            <a:endParaRPr lang="pt-BR" b="1"/>
          </a:p>
        </p:txBody>
      </p:sp>
      <p:pic>
        <p:nvPicPr>
          <p:cNvPr id="27651" name="Picture 122" descr="Well-to-W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916113"/>
            <a:ext cx="6624637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29"/>
          <p:cNvSpPr txBox="1">
            <a:spLocks noChangeArrowheads="1"/>
          </p:cNvSpPr>
          <p:nvPr/>
        </p:nvSpPr>
        <p:spPr bwMode="auto">
          <a:xfrm>
            <a:off x="5037138" y="204152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-5%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Rede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53" name="Text Box 130"/>
          <p:cNvSpPr txBox="1">
            <a:spLocks noChangeArrowheads="1"/>
          </p:cNvSpPr>
          <p:nvPr/>
        </p:nvSpPr>
        <p:spPr bwMode="auto">
          <a:xfrm>
            <a:off x="5645150" y="2360613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-8%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Bateria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54" name="Text Box 131"/>
          <p:cNvSpPr txBox="1">
            <a:spLocks noChangeArrowheads="1"/>
          </p:cNvSpPr>
          <p:nvPr/>
        </p:nvSpPr>
        <p:spPr bwMode="auto">
          <a:xfrm>
            <a:off x="6248400" y="2474913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-2%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Motor Elétrica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55" name="Text Box 133"/>
          <p:cNvSpPr txBox="1">
            <a:spLocks noChangeArrowheads="1"/>
          </p:cNvSpPr>
          <p:nvPr/>
        </p:nvSpPr>
        <p:spPr bwMode="auto">
          <a:xfrm>
            <a:off x="7680325" y="3068638"/>
            <a:ext cx="636588" cy="30797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CC"/>
                </a:solidFill>
                <a:latin typeface="Arial" pitchFamily="34" charset="0"/>
              </a:rPr>
              <a:t> 85%</a:t>
            </a:r>
            <a:endParaRPr lang="pt-BR" sz="360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7656" name="Text Box 135"/>
          <p:cNvSpPr txBox="1">
            <a:spLocks noChangeArrowheads="1"/>
          </p:cNvSpPr>
          <p:nvPr/>
        </p:nvSpPr>
        <p:spPr bwMode="auto">
          <a:xfrm>
            <a:off x="2930525" y="3933056"/>
            <a:ext cx="669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-12%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Refinaria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57" name="Text Box 136"/>
          <p:cNvSpPr txBox="1">
            <a:spLocks noChangeArrowheads="1"/>
          </p:cNvSpPr>
          <p:nvPr/>
        </p:nvSpPr>
        <p:spPr bwMode="auto">
          <a:xfrm>
            <a:off x="6454775" y="4354513"/>
            <a:ext cx="669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-73%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Automóvel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58" name="Text Box 137"/>
          <p:cNvSpPr txBox="1">
            <a:spLocks noChangeArrowheads="1"/>
          </p:cNvSpPr>
          <p:nvPr/>
        </p:nvSpPr>
        <p:spPr bwMode="auto">
          <a:xfrm>
            <a:off x="7740650" y="5157788"/>
            <a:ext cx="55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  <a:latin typeface="Arial" pitchFamily="34" charset="0"/>
              </a:rPr>
              <a:t>15%</a:t>
            </a:r>
            <a:endParaRPr lang="pt-BR" sz="36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7659" name="Text Box 139"/>
          <p:cNvSpPr txBox="1">
            <a:spLocks noChangeArrowheads="1"/>
          </p:cNvSpPr>
          <p:nvPr/>
        </p:nvSpPr>
        <p:spPr bwMode="auto">
          <a:xfrm>
            <a:off x="4608513" y="4422775"/>
            <a:ext cx="541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Emissão </a:t>
            </a:r>
          </a:p>
          <a:p>
            <a:pPr eaLnBrk="1" hangingPunct="1"/>
            <a:r>
              <a:rPr lang="pt-BR" sz="1000" b="1">
                <a:latin typeface="Arial" pitchFamily="34" charset="0"/>
              </a:rPr>
              <a:t>de CO2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60" name="Text Box 140"/>
          <p:cNvSpPr txBox="1">
            <a:spLocks noChangeArrowheads="1"/>
          </p:cNvSpPr>
          <p:nvPr/>
        </p:nvSpPr>
        <p:spPr bwMode="auto">
          <a:xfrm>
            <a:off x="6826250" y="3429000"/>
            <a:ext cx="91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ENERGIA ÚTIL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61" name="Text Box 141"/>
          <p:cNvSpPr txBox="1">
            <a:spLocks noChangeArrowheads="1"/>
          </p:cNvSpPr>
          <p:nvPr/>
        </p:nvSpPr>
        <p:spPr bwMode="auto">
          <a:xfrm>
            <a:off x="6970713" y="5437188"/>
            <a:ext cx="91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ENERGIA ÚTIL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62" name="Text Box 142"/>
          <p:cNvSpPr txBox="1">
            <a:spLocks noChangeArrowheads="1"/>
          </p:cNvSpPr>
          <p:nvPr/>
        </p:nvSpPr>
        <p:spPr bwMode="auto">
          <a:xfrm rot="-5400000">
            <a:off x="1538288" y="4697413"/>
            <a:ext cx="708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8000" rIns="18000" bIns="180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b="1">
                <a:latin typeface="Arial" pitchFamily="34" charset="0"/>
              </a:rPr>
              <a:t>Energia</a:t>
            </a:r>
          </a:p>
          <a:p>
            <a:pPr eaLnBrk="1" hangingPunct="1"/>
            <a:r>
              <a:rPr lang="pt-BR" sz="1400" b="1">
                <a:latin typeface="Arial" pitchFamily="34" charset="0"/>
              </a:rPr>
              <a:t>100%</a:t>
            </a:r>
          </a:p>
        </p:txBody>
      </p:sp>
      <p:pic>
        <p:nvPicPr>
          <p:cNvPr id="27663" name="Picture 122" descr="Well-to-We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29"/>
          <a:stretch>
            <a:fillRect/>
          </a:stretch>
        </p:blipFill>
        <p:spPr bwMode="auto">
          <a:xfrm>
            <a:off x="1114425" y="4506913"/>
            <a:ext cx="4667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Up Arrow 27"/>
          <p:cNvSpPr>
            <a:spLocks noChangeArrowheads="1"/>
          </p:cNvSpPr>
          <p:nvPr/>
        </p:nvSpPr>
        <p:spPr bwMode="auto">
          <a:xfrm>
            <a:off x="7812088" y="3643313"/>
            <a:ext cx="288925" cy="1223962"/>
          </a:xfrm>
          <a:prstGeom prst="upArrow">
            <a:avLst>
              <a:gd name="adj1" fmla="val 50000"/>
              <a:gd name="adj2" fmla="val 720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7"/>
              </a:srgbClr>
            </a:prstShdw>
          </a:effectLst>
        </p:spPr>
        <p:txBody>
          <a:bodyPr/>
          <a:lstStyle/>
          <a:p>
            <a:pPr>
              <a:defRPr/>
            </a:pPr>
            <a:endParaRPr lang="pt-BR">
              <a:ea typeface="+mn-ea"/>
              <a:cs typeface="Arial" charset="0"/>
            </a:endParaRPr>
          </a:p>
        </p:txBody>
      </p:sp>
      <p:sp>
        <p:nvSpPr>
          <p:cNvPr id="27665" name="CaixaDeTexto 29"/>
          <p:cNvSpPr txBox="1">
            <a:spLocks noChangeArrowheads="1"/>
          </p:cNvSpPr>
          <p:nvPr/>
        </p:nvSpPr>
        <p:spPr bwMode="auto">
          <a:xfrm>
            <a:off x="898525" y="5514975"/>
            <a:ext cx="1530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10,8 </a:t>
            </a:r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27668" name="CaixaDeTexto 33"/>
          <p:cNvSpPr txBox="1">
            <a:spLocks noChangeArrowheads="1"/>
          </p:cNvSpPr>
          <p:nvPr/>
        </p:nvSpPr>
        <p:spPr bwMode="auto">
          <a:xfrm>
            <a:off x="3348038" y="5424488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b="1" dirty="0" smtClean="0">
                <a:solidFill>
                  <a:srgbClr val="FF0000"/>
                </a:solidFill>
              </a:rPr>
              <a:t>9,2 </a:t>
            </a:r>
            <a:r>
              <a:rPr lang="pt-BR" sz="1400" b="1" dirty="0" err="1">
                <a:solidFill>
                  <a:srgbClr val="FF0000"/>
                </a:solidFill>
              </a:rPr>
              <a:t>Itaipus</a:t>
            </a:r>
            <a:r>
              <a:rPr lang="pt-BR" sz="1400" b="1" dirty="0">
                <a:solidFill>
                  <a:srgbClr val="FF0000"/>
                </a:solidFill>
              </a:rPr>
              <a:t> Desperdiçadas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7669" name="Retângulo 33"/>
          <p:cNvSpPr>
            <a:spLocks noChangeArrowheads="1"/>
          </p:cNvSpPr>
          <p:nvPr/>
        </p:nvSpPr>
        <p:spPr bwMode="auto">
          <a:xfrm>
            <a:off x="2124075" y="1844675"/>
            <a:ext cx="2879725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70" name="Imagem 34" descr="itaipu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998663"/>
            <a:ext cx="2195513" cy="13922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71" name="Text Box 143"/>
          <p:cNvSpPr txBox="1">
            <a:spLocks noChangeArrowheads="1"/>
          </p:cNvSpPr>
          <p:nvPr/>
        </p:nvSpPr>
        <p:spPr bwMode="auto">
          <a:xfrm rot="-5400000">
            <a:off x="2074863" y="2109788"/>
            <a:ext cx="708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18000" rIns="18000" bIns="1800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b="1">
                <a:latin typeface="Arial" pitchFamily="34" charset="0"/>
              </a:rPr>
              <a:t>Energia</a:t>
            </a:r>
          </a:p>
          <a:p>
            <a:pPr eaLnBrk="1" hangingPunct="1"/>
            <a:r>
              <a:rPr lang="pt-BR" sz="1400" b="1">
                <a:latin typeface="Arial" pitchFamily="34" charset="0"/>
              </a:rPr>
              <a:t>100%</a:t>
            </a:r>
          </a:p>
        </p:txBody>
      </p:sp>
      <p:sp>
        <p:nvSpPr>
          <p:cNvPr id="27672" name="CaixaDeTexto 32"/>
          <p:cNvSpPr txBox="1">
            <a:spLocks noChangeArrowheads="1"/>
          </p:cNvSpPr>
          <p:nvPr/>
        </p:nvSpPr>
        <p:spPr bwMode="auto">
          <a:xfrm>
            <a:off x="1476375" y="2781300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1,88 </a:t>
            </a:r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27673" name="CaixaDeTexto 33"/>
          <p:cNvSpPr txBox="1">
            <a:spLocks noChangeArrowheads="1"/>
          </p:cNvSpPr>
          <p:nvPr/>
        </p:nvSpPr>
        <p:spPr bwMode="auto">
          <a:xfrm>
            <a:off x="4140200" y="3429000"/>
            <a:ext cx="1511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0,28 </a:t>
            </a:r>
            <a:r>
              <a:rPr lang="pt-BR" sz="1400" dirty="0" err="1"/>
              <a:t>Itaipus</a:t>
            </a:r>
            <a:r>
              <a:rPr lang="pt-BR" sz="1400" dirty="0"/>
              <a:t> (perdas)</a:t>
            </a:r>
            <a:endParaRPr lang="pt-BR" dirty="0"/>
          </a:p>
        </p:txBody>
      </p:sp>
      <p:sp>
        <p:nvSpPr>
          <p:cNvPr id="27674" name="Text Box 123"/>
          <p:cNvSpPr txBox="1">
            <a:spLocks noChangeArrowheads="1"/>
          </p:cNvSpPr>
          <p:nvPr/>
        </p:nvSpPr>
        <p:spPr bwMode="auto">
          <a:xfrm>
            <a:off x="1116013" y="950913"/>
            <a:ext cx="7413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600" b="1">
                <a:latin typeface="Arial" pitchFamily="34" charset="0"/>
              </a:rPr>
              <a:t>Países com </a:t>
            </a:r>
            <a:r>
              <a:rPr lang="pt-BR" sz="1600" b="1" u="sng">
                <a:latin typeface="Arial" pitchFamily="34" charset="0"/>
              </a:rPr>
              <a:t>matriz energética </a:t>
            </a:r>
            <a:r>
              <a:rPr lang="pt-BR" sz="1600" b="1">
                <a:latin typeface="Arial" pitchFamily="34" charset="0"/>
              </a:rPr>
              <a:t>baseadas em</a:t>
            </a:r>
            <a:r>
              <a:rPr lang="pt-BR" sz="1600" b="1">
                <a:solidFill>
                  <a:srgbClr val="0000CC"/>
                </a:solidFill>
                <a:latin typeface="Arial" pitchFamily="34" charset="0"/>
              </a:rPr>
              <a:t> HIDRELÉTRICAS</a:t>
            </a:r>
            <a:endParaRPr lang="pt-BR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27675" name="Text Box 138"/>
          <p:cNvSpPr txBox="1">
            <a:spLocks noChangeArrowheads="1"/>
          </p:cNvSpPr>
          <p:nvPr/>
        </p:nvSpPr>
        <p:spPr bwMode="auto">
          <a:xfrm>
            <a:off x="5711825" y="5622925"/>
            <a:ext cx="152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000" b="1">
                <a:latin typeface="Arial" pitchFamily="34" charset="0"/>
              </a:rPr>
              <a:t>DIESEL</a:t>
            </a:r>
            <a:endParaRPr lang="pt-BR" sz="4000">
              <a:latin typeface="Arial" pitchFamily="34" charset="0"/>
            </a:endParaRPr>
          </a:p>
        </p:txBody>
      </p:sp>
      <p:sp>
        <p:nvSpPr>
          <p:cNvPr id="27676" name="Text Box 132"/>
          <p:cNvSpPr txBox="1">
            <a:spLocks noChangeArrowheads="1"/>
          </p:cNvSpPr>
          <p:nvPr/>
        </p:nvSpPr>
        <p:spPr bwMode="auto">
          <a:xfrm>
            <a:off x="5721350" y="3736975"/>
            <a:ext cx="13716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900" b="1">
                <a:latin typeface="Arial" pitchFamily="34" charset="0"/>
              </a:rPr>
              <a:t>ELÉTRICO</a:t>
            </a:r>
            <a:endParaRPr lang="pt-BR" sz="3600">
              <a:latin typeface="Arial" pitchFamily="34" charset="0"/>
            </a:endParaRPr>
          </a:p>
        </p:txBody>
      </p:sp>
      <p:sp>
        <p:nvSpPr>
          <p:cNvPr id="30" name="CaixaDeTexto 31"/>
          <p:cNvSpPr txBox="1">
            <a:spLocks noChangeArrowheads="1"/>
          </p:cNvSpPr>
          <p:nvPr/>
        </p:nvSpPr>
        <p:spPr bwMode="auto">
          <a:xfrm>
            <a:off x="8172450" y="3498850"/>
            <a:ext cx="971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1,6</a:t>
            </a:r>
            <a:endParaRPr lang="pt-BR" sz="1400" dirty="0"/>
          </a:p>
          <a:p>
            <a:pPr eaLnBrk="1" hangingPunct="1"/>
            <a:r>
              <a:rPr lang="pt-BR" sz="1400" dirty="0" err="1"/>
              <a:t>Itaipus</a:t>
            </a:r>
            <a:endParaRPr lang="pt-BR" dirty="0"/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8228013" y="544353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pt-BR" sz="1400" dirty="0" smtClean="0"/>
              <a:t>1,6 </a:t>
            </a:r>
            <a:r>
              <a:rPr lang="pt-BR" sz="1400" dirty="0" err="1"/>
              <a:t>Itaipus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818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971550" y="0"/>
            <a:ext cx="7993063" cy="792163"/>
          </a:xfrm>
        </p:spPr>
        <p:txBody>
          <a:bodyPr/>
          <a:lstStyle/>
          <a:p>
            <a:pPr algn="ctr"/>
            <a:r>
              <a:rPr lang="pt-BR" sz="4000" b="1" dirty="0" smtClean="0"/>
              <a:t>Custo do Transporte Ineficiente</a:t>
            </a:r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eaLnBrk="1" hangingPunct="1"/>
            <a:fld id="{466C467D-E583-4224-9D1D-504960FEF1AD}" type="slidenum">
              <a:rPr lang="pt-BR" sz="1200" smtClean="0">
                <a:solidFill>
                  <a:srgbClr val="B5A788"/>
                </a:solidFill>
                <a:latin typeface="Calibri" pitchFamily="34" charset="0"/>
                <a:cs typeface="Arial" charset="0"/>
              </a:rPr>
              <a:pPr eaLnBrk="1" hangingPunct="1"/>
              <a:t>8</a:t>
            </a:fld>
            <a:endParaRPr lang="pt-BR" sz="1200" smtClean="0">
              <a:solidFill>
                <a:srgbClr val="B5A78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34664" y="6381700"/>
            <a:ext cx="1429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Calibri" pitchFamily="34" charset="0"/>
              </a:rPr>
              <a:t>s</a:t>
            </a:r>
            <a:r>
              <a:rPr lang="pt-BR" sz="1200" dirty="0" smtClean="0">
                <a:latin typeface="Calibri" pitchFamily="34" charset="0"/>
              </a:rPr>
              <a:t>endo R</a:t>
            </a:r>
            <a:r>
              <a:rPr lang="pt-BR" sz="1200" dirty="0">
                <a:latin typeface="Calibri" pitchFamily="34" charset="0"/>
              </a:rPr>
              <a:t>$ </a:t>
            </a:r>
            <a:r>
              <a:rPr lang="pt-BR" sz="1200" dirty="0" smtClean="0">
                <a:latin typeface="Calibri" pitchFamily="34" charset="0"/>
              </a:rPr>
              <a:t>29,3 bi para Bolsa Família</a:t>
            </a:r>
            <a:endParaRPr lang="pt-BR" sz="1200" dirty="0">
              <a:latin typeface="Calibri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62614" y="2895908"/>
            <a:ext cx="447936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u="sng" dirty="0" smtClean="0">
                <a:latin typeface="Calibri" pitchFamily="34" charset="0"/>
              </a:rPr>
              <a:t>Projeto de Lei Orçamentária Anual 2017 </a:t>
            </a:r>
          </a:p>
          <a:p>
            <a:r>
              <a:rPr lang="pt-BR" sz="1800" dirty="0" smtClean="0">
                <a:latin typeface="Calibri" pitchFamily="34" charset="0"/>
              </a:rPr>
              <a:t>(referência de investimentos)</a:t>
            </a:r>
            <a:endParaRPr lang="pt-BR" sz="1800" dirty="0">
              <a:latin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801789" y="1306215"/>
            <a:ext cx="2151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smtClean="0">
                <a:latin typeface="Calibri" pitchFamily="34" charset="0"/>
              </a:rPr>
              <a:t>(*)</a:t>
            </a:r>
            <a:r>
              <a:rPr lang="pt-BR" sz="1600" dirty="0" smtClean="0">
                <a:latin typeface="Calibri" pitchFamily="34" charset="0"/>
              </a:rPr>
              <a:t> Em 2015, o Brasil gastou US$ 17 </a:t>
            </a:r>
            <a:r>
              <a:rPr lang="pt-BR" sz="1600" dirty="0">
                <a:latin typeface="Calibri" pitchFamily="34" charset="0"/>
              </a:rPr>
              <a:t>B</a:t>
            </a:r>
            <a:r>
              <a:rPr lang="pt-BR" sz="1600" dirty="0" smtClean="0">
                <a:latin typeface="Calibri" pitchFamily="34" charset="0"/>
              </a:rPr>
              <a:t>ilhões  na importação de  </a:t>
            </a:r>
            <a:r>
              <a:rPr lang="pt-BR" sz="1600" b="1" dirty="0">
                <a:latin typeface="Calibri" pitchFamily="34" charset="0"/>
              </a:rPr>
              <a:t>petróleo </a:t>
            </a:r>
            <a:r>
              <a:rPr lang="pt-BR" sz="1600" b="1" dirty="0" smtClean="0">
                <a:latin typeface="Calibri" pitchFamily="34" charset="0"/>
              </a:rPr>
              <a:t>e derivados</a:t>
            </a:r>
            <a:endParaRPr lang="pt-BR" sz="1600" dirty="0">
              <a:latin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289" y="835575"/>
            <a:ext cx="2235275" cy="139225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3867625" y="1883916"/>
            <a:ext cx="232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Calibri" pitchFamily="34" charset="0"/>
              </a:rPr>
              <a:t>(~ US$ 34 bi) </a:t>
            </a:r>
            <a:endParaRPr lang="pt-BR" sz="2400" dirty="0">
              <a:latin typeface="Calibri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455565" y="1237585"/>
            <a:ext cx="82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Calibri" pitchFamily="34" charset="0"/>
              </a:rPr>
              <a:t>=</a:t>
            </a:r>
            <a:endParaRPr lang="pt-BR" sz="3600" dirty="0">
              <a:latin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139952" y="132160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latin typeface="Calibri" pitchFamily="34" charset="0"/>
              </a:rPr>
              <a:t>9,2  x </a:t>
            </a:r>
            <a:endParaRPr lang="pt-BR" sz="2800" dirty="0">
              <a:latin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14" r="50000" b="20719"/>
          <a:stretch/>
        </p:blipFill>
        <p:spPr>
          <a:xfrm>
            <a:off x="5147310" y="1333584"/>
            <a:ext cx="1047617" cy="583248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1187624" y="2227834"/>
            <a:ext cx="2139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latin typeface="Calibri" pitchFamily="34" charset="0"/>
              </a:rPr>
              <a:t>Energia consumida nos Transportes</a:t>
            </a:r>
            <a:endParaRPr lang="pt-BR" sz="1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627" y="3717363"/>
            <a:ext cx="1332073" cy="117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191" y="3745735"/>
            <a:ext cx="1216583" cy="11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067131"/>
            <a:ext cx="1257151" cy="131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759" y="5223463"/>
            <a:ext cx="1063216" cy="9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9905" y="3644392"/>
            <a:ext cx="1253653" cy="12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735" y="5033740"/>
            <a:ext cx="1222180" cy="129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760" y="3774474"/>
            <a:ext cx="1746728" cy="97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536" y="3745734"/>
            <a:ext cx="1051279" cy="112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298" y="5176663"/>
            <a:ext cx="1265554" cy="109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70356" y="658175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pt-BR" sz="1100" b="1" dirty="0">
                <a:latin typeface="Calibri" pitchFamily="34" charset="0"/>
              </a:rPr>
              <a:t>Fonte: </a:t>
            </a:r>
            <a:r>
              <a:rPr lang="pt-BR" sz="1100" dirty="0" smtClean="0">
                <a:latin typeface="Calibri" pitchFamily="34" charset="0"/>
              </a:rPr>
              <a:t>(*) MME </a:t>
            </a:r>
            <a:r>
              <a:rPr lang="pt-BR" sz="1100" dirty="0">
                <a:latin typeface="Calibri" pitchFamily="34" charset="0"/>
              </a:rPr>
              <a:t>- Balanço Energético Nacional 2016 (Ano Base 2015);</a:t>
            </a:r>
            <a:r>
              <a:rPr lang="en-US" sz="1100" dirty="0">
                <a:latin typeface="Calibri" pitchFamily="34" charset="0"/>
              </a:rPr>
              <a:t> </a:t>
            </a: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907" y="5223463"/>
            <a:ext cx="1362331" cy="9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4697413"/>
            <a:ext cx="3556000" cy="182721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25" y="1419225"/>
            <a:ext cx="3773488" cy="19383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19225"/>
            <a:ext cx="3760787" cy="19383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1065213" y="116632"/>
            <a:ext cx="79771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 dirty="0" smtClean="0">
                <a:solidFill>
                  <a:srgbClr val="000000"/>
                </a:solidFill>
                <a:latin typeface="Calibri" pitchFamily="34" charset="0"/>
              </a:rPr>
              <a:t>Relação VE com Setor Elétrico </a:t>
            </a:r>
            <a:endParaRPr lang="pt-BR" sz="24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dirty="0" err="1" smtClean="0">
                <a:solidFill>
                  <a:srgbClr val="000000"/>
                </a:solidFill>
                <a:latin typeface="Calibri" pitchFamily="34" charset="0"/>
              </a:rPr>
              <a:t>Smart</a:t>
            </a:r>
            <a:r>
              <a:rPr lang="pt-BR" sz="2000" dirty="0" smtClean="0">
                <a:solidFill>
                  <a:srgbClr val="000000"/>
                </a:solidFill>
                <a:latin typeface="Calibri" pitchFamily="34" charset="0"/>
              </a:rPr>
              <a:t> Grid/V2G </a:t>
            </a:r>
            <a:r>
              <a:rPr lang="pt-BR" sz="20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pt-BR" sz="2000" dirty="0" err="1">
                <a:solidFill>
                  <a:srgbClr val="000000"/>
                </a:solidFill>
                <a:latin typeface="Calibri" pitchFamily="34" charset="0"/>
              </a:rPr>
              <a:t>Vehicle</a:t>
            </a:r>
            <a:r>
              <a:rPr lang="pt-BR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t-BR" sz="2000" dirty="0" err="1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pt-BR" sz="2000" dirty="0">
                <a:solidFill>
                  <a:srgbClr val="000000"/>
                </a:solidFill>
                <a:latin typeface="Calibri" pitchFamily="34" charset="0"/>
              </a:rPr>
              <a:t> Grid</a:t>
            </a:r>
            <a:r>
              <a:rPr lang="pt-B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15367" name="Imagem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4697413"/>
            <a:ext cx="4092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-Turn Arrow 4"/>
          <p:cNvSpPr/>
          <p:nvPr/>
        </p:nvSpPr>
        <p:spPr>
          <a:xfrm>
            <a:off x="3863975" y="4146550"/>
            <a:ext cx="4211638" cy="514350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5369" name="Retângulo 1"/>
          <p:cNvSpPr>
            <a:spLocks noChangeArrowheads="1"/>
          </p:cNvSpPr>
          <p:nvPr/>
        </p:nvSpPr>
        <p:spPr bwMode="auto">
          <a:xfrm>
            <a:off x="1042988" y="3644900"/>
            <a:ext cx="7921625" cy="309721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589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stice">
  <a:themeElements>
    <a:clrScheme name="Solstice 1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FFFFFF"/>
      </a:accent3>
      <a:accent4>
        <a:srgbClr val="000000"/>
      </a:accent4>
      <a:accent5>
        <a:srgbClr val="AEC7D0"/>
      </a:accent5>
      <a:accent6>
        <a:srgbClr val="E6A608"/>
      </a:accent6>
      <a:hlink>
        <a:srgbClr val="8DC765"/>
      </a:hlink>
      <a:folHlink>
        <a:srgbClr val="AA8A14"/>
      </a:folHlink>
    </a:clrScheme>
    <a:fontScheme name="Solsti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>
        <a:defPPr algn="ctr">
          <a:spcBef>
            <a:spcPct val="20000"/>
          </a:spcBef>
          <a:defRPr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t-BR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Solstice 1">
        <a:dk1>
          <a:srgbClr val="000000"/>
        </a:dk1>
        <a:lt1>
          <a:srgbClr val="FFFFFF"/>
        </a:lt1>
        <a:dk2>
          <a:srgbClr val="4F271C"/>
        </a:dk2>
        <a:lt2>
          <a:srgbClr val="E7DEC9"/>
        </a:lt2>
        <a:accent1>
          <a:srgbClr val="3891A7"/>
        </a:accent1>
        <a:accent2>
          <a:srgbClr val="FEB80A"/>
        </a:accent2>
        <a:accent3>
          <a:srgbClr val="FFFFFF"/>
        </a:accent3>
        <a:accent4>
          <a:srgbClr val="000000"/>
        </a:accent4>
        <a:accent5>
          <a:srgbClr val="AEC7D0"/>
        </a:accent5>
        <a:accent6>
          <a:srgbClr val="E6A608"/>
        </a:accent6>
        <a:hlink>
          <a:srgbClr val="8DC765"/>
        </a:hlink>
        <a:folHlink>
          <a:srgbClr val="AA8A1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11501</TotalTime>
  <Words>816</Words>
  <Application>Microsoft Office PowerPoint</Application>
  <PresentationFormat>Apresentação na tela (4:3)</PresentationFormat>
  <Paragraphs>238</Paragraphs>
  <Slides>17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Solstice</vt:lpstr>
      <vt:lpstr>Apresentação do PowerPoint</vt:lpstr>
      <vt:lpstr>Apresentação do PowerPoint</vt:lpstr>
      <vt:lpstr>Oportunidade para os Países Inteligentes</vt:lpstr>
      <vt:lpstr>Análise da Conjuntura  </vt:lpstr>
      <vt:lpstr>Apresentação do PowerPoint</vt:lpstr>
      <vt:lpstr>Apresentação do PowerPoint</vt:lpstr>
      <vt:lpstr>Apresentação do PowerPoint</vt:lpstr>
      <vt:lpstr>Custo do Transporte Ineficiente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Itaipu Binacional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massakit</dc:creator>
  <cp:lastModifiedBy>Carolina Mendes G De Souza</cp:lastModifiedBy>
  <cp:revision>1019</cp:revision>
  <cp:lastPrinted>2017-11-30T18:09:23Z</cp:lastPrinted>
  <dcterms:created xsi:type="dcterms:W3CDTF">2009-02-20T21:28:41Z</dcterms:created>
  <dcterms:modified xsi:type="dcterms:W3CDTF">2017-11-30T18:10:29Z</dcterms:modified>
</cp:coreProperties>
</file>